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3C0"/>
    <a:srgbClr val="6D34ED"/>
    <a:srgbClr val="FDAF33"/>
    <a:srgbClr val="B157F6"/>
    <a:srgbClr val="D42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B6EE-41B5-4EB4-8329-15DF747E9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9AD763-7936-42B8-A1DB-E22A2836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E367A-9D45-410E-ACB2-EE5EBF53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7D86D-BEE7-4627-93CA-17AA6434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067C1-B73C-42BE-8CAC-0345453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0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859E0-F9FE-4ACC-B725-2300A754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C7C325-80A2-4412-9A49-13D8FABB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CCD1E-17BF-4CD1-B792-E8EEB582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0C137-342A-4F9E-B543-D8192C6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44DED-01DF-4A41-B2D5-77B5410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6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CC368B-73A3-41F5-A84B-00344D6B0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5163E8-A6A0-4CC5-978E-10E70389E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03819-2F72-448B-B7BA-80F9ECA4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FCA68-BCFF-489A-BD0D-76588921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ADFC0-CEB9-40CF-A064-07654062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1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BAE14-61D8-454A-B078-380DBA6E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AB339-439D-4241-BEC5-D36EDEAE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5623E-6354-40AD-803E-BDC0CC32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8697D-3CB1-45B7-8882-BB7DB2A4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C504E-ACC1-4151-BE7F-C17EAC4F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97423-D5E4-4CA8-BB6A-6548DC6F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B9AC0B-EF9F-48B7-A409-6C76ADE4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AA360-5C9E-4CEB-9F1A-18C04AEF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6F063-3516-4821-8052-87B64A8B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E9632-DF17-49CB-B233-3D6E5101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46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EFF4F-DFB1-4D5C-9A5A-848E8735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28A82-A7F2-4E2E-876E-E08F7563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FFDE98-2C3D-4E03-B5E7-EE9F3221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EF5B6-DCFA-4BBB-AEF9-F72AC96C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712BCE-6C49-468F-9581-7C1F948D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BB8BC-4F7B-49DA-A463-DA6FF7A0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32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88322-E110-45BE-A4BD-64BF46F6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020A4-D01B-4389-B9E1-580E3E58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B9BC4A-C23F-409C-8F0A-5F9698104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191B15-4E21-4DCB-9D0F-42A67B18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CE7B91-1D89-4BB0-A32B-362570F4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1FD3D-A2F6-484B-983F-067CFC00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F375B1-74BA-4086-9CB0-B6F54D0B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92B542-0B0D-44A7-A2A8-969438D6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7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AE0F1-5C96-489B-A51C-D9CBF865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6628CD-2F83-44D2-A3BC-644B46FD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DEBABA-5941-40DD-A5E7-EBC59C9A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2EBB5-684B-451E-B2DE-773F8F2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348550-C3A9-4234-99FB-9C6D7890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A31CDA-7278-432C-9DBB-0BC2ADA0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FF07E-4EBA-4BA3-9BE0-0B22EACD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44CC0-B83E-4484-AFAB-2824037F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5411B-D4FB-4410-A02A-F59B52B7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21E5AD-0FE9-4D31-B41A-81F9FFFF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36855-BB84-4DA4-AF80-E6B55BE0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F8733C-71F4-4630-BB90-34DC39C5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8043EA-F3D9-4094-AD59-00CE96A4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2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F41BD-7779-48C4-9F45-C8E2B0D7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EC26A5-AA60-409D-B4A0-88601A748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B35BC-E7AB-4AB8-AA80-5974F3A6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6B2D0-6D05-42C2-8A3A-B773BCB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CB6C1-CC72-4272-BA7C-12BF3798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83C6D5-D4EC-494F-9A8C-CBA75F52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47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EBB7DE-2B9E-47AC-A4A3-DDDDFEE1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431B9-2269-40AA-9554-5F4D17B7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33370-A4D6-4EAC-93EA-09D719519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5F8F-4CD8-40BD-BE8C-901C111B9906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77629-0753-424A-A2E8-29F2CD5F3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5B946-2526-4FDF-BF84-EBA15BFA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F2F4-78B9-4714-BB9B-56F8D52E38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1C7605-A051-43A3-942F-134F284D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8750">
            <a:off x="186493" y="869321"/>
            <a:ext cx="11732827" cy="56156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881B06-B2DC-4BAD-B02E-B0540DB0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3" y="2977471"/>
            <a:ext cx="11052471" cy="1393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77D2E-211F-49E7-A3BD-112A9A49F985}"/>
              </a:ext>
            </a:extLst>
          </p:cNvPr>
          <p:cNvSpPr txBox="1"/>
          <p:nvPr/>
        </p:nvSpPr>
        <p:spPr>
          <a:xfrm>
            <a:off x="420483" y="354525"/>
            <a:ext cx="1115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5 </a:t>
            </a:r>
            <a:r>
              <a:rPr lang="fr-FR" sz="2400" dirty="0"/>
              <a:t>biais cognitifs qui agissent sur notre perception des interfaces</a:t>
            </a:r>
          </a:p>
          <a:p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631450-E041-422C-A060-D4EFC34AE772}"/>
              </a:ext>
            </a:extLst>
          </p:cNvPr>
          <p:cNvSpPr txBox="1"/>
          <p:nvPr/>
        </p:nvSpPr>
        <p:spPr>
          <a:xfrm>
            <a:off x="150753" y="113635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Définition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B46D81-2CE1-4DCF-B6B5-F2F31C67C6C5}"/>
              </a:ext>
            </a:extLst>
          </p:cNvPr>
          <p:cNvSpPr txBox="1"/>
          <p:nvPr/>
        </p:nvSpPr>
        <p:spPr>
          <a:xfrm>
            <a:off x="461299" y="1435832"/>
            <a:ext cx="849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 smtClean="0">
                <a:sym typeface="Wingdings 2" panose="05020102010507070707" pitchFamily="18" charset="2"/>
              </a:rPr>
              <a:t> </a:t>
            </a:r>
            <a:r>
              <a:rPr lang="fr-FR" sz="1400" dirty="0" smtClean="0"/>
              <a:t>Les </a:t>
            </a:r>
            <a:r>
              <a:rPr lang="fr-FR" sz="1400" dirty="0"/>
              <a:t>biais cognitifs sont comme des </a:t>
            </a:r>
            <a:r>
              <a:rPr lang="fr-FR" sz="1400" dirty="0">
                <a:solidFill>
                  <a:schemeClr val="bg1"/>
                </a:solidFill>
              </a:rPr>
              <a:t>filtres déformants </a:t>
            </a:r>
            <a:r>
              <a:rPr lang="fr-FR" sz="1400" dirty="0"/>
              <a:t>qui affectent inconsciemment la plupart de nos raisonnements et de nos décisions.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Ils sont l’expression de nos </a:t>
            </a:r>
            <a:r>
              <a:rPr lang="fr-FR" sz="1400" dirty="0">
                <a:solidFill>
                  <a:schemeClr val="bg1"/>
                </a:solidFill>
              </a:rPr>
              <a:t>limites</a:t>
            </a:r>
            <a:r>
              <a:rPr lang="fr-FR" sz="1400" dirty="0"/>
              <a:t> et il faut en tenir compte dans la conception des interfaces.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étudiés en </a:t>
            </a:r>
            <a:r>
              <a:rPr lang="fr-FR" sz="1400" dirty="0">
                <a:solidFill>
                  <a:schemeClr val="bg1"/>
                </a:solidFill>
              </a:rPr>
              <a:t>psychologie</a:t>
            </a:r>
            <a:r>
              <a:rPr lang="fr-FR" sz="1400" dirty="0"/>
              <a:t>, dans les </a:t>
            </a:r>
            <a:r>
              <a:rPr lang="fr-FR" sz="1400" dirty="0">
                <a:solidFill>
                  <a:schemeClr val="bg1"/>
                </a:solidFill>
              </a:rPr>
              <a:t>neurosciences</a:t>
            </a:r>
            <a:r>
              <a:rPr lang="fr-FR" sz="1400" dirty="0"/>
              <a:t> et très souvent </a:t>
            </a:r>
            <a:r>
              <a:rPr lang="fr-FR" sz="1400" dirty="0">
                <a:solidFill>
                  <a:schemeClr val="bg1"/>
                </a:solidFill>
              </a:rPr>
              <a:t>exploités</a:t>
            </a:r>
            <a:r>
              <a:rPr lang="fr-FR" sz="1400" dirty="0"/>
              <a:t> dans la publicité et dans la </a:t>
            </a:r>
            <a:r>
              <a:rPr lang="fr-FR" sz="1400" dirty="0">
                <a:solidFill>
                  <a:schemeClr val="bg1"/>
                </a:solidFill>
              </a:rPr>
              <a:t>conception </a:t>
            </a:r>
            <a:r>
              <a:rPr lang="fr-FR" sz="1400" dirty="0"/>
              <a:t>d’applications, de logiciels, de site web</a:t>
            </a:r>
            <a:r>
              <a:rPr lang="fr-FR" sz="1400" dirty="0" smtClean="0"/>
              <a:t>.</a:t>
            </a:r>
          </a:p>
          <a:p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72FBDAF-FC0D-4CBA-B1BE-4C404FA847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3" y="1353425"/>
            <a:ext cx="1876425" cy="18764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B3C4C8F-F5DB-4E4D-A182-0B9131B6D2AF}"/>
              </a:ext>
            </a:extLst>
          </p:cNvPr>
          <p:cNvSpPr txBox="1"/>
          <p:nvPr/>
        </p:nvSpPr>
        <p:spPr>
          <a:xfrm>
            <a:off x="521271" y="2769200"/>
            <a:ext cx="7480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u="sng" dirty="0" smtClean="0">
              <a:solidFill>
                <a:srgbClr val="00B0F0"/>
              </a:solidFill>
              <a:sym typeface="Wingdings 2" panose="05020102010507070707" pitchFamily="18" charset="2"/>
            </a:endParaRPr>
          </a:p>
          <a:p>
            <a:r>
              <a:rPr lang="fr-FR" sz="1400" b="1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 smtClean="0">
                <a:sym typeface="Wingdings 2" panose="05020102010507070707" pitchFamily="18" charset="2"/>
              </a:rPr>
              <a:t> </a:t>
            </a:r>
            <a:r>
              <a:rPr lang="fr-FR" sz="1400" dirty="0"/>
              <a:t>Plus on alloue de temps et d’énergie à quelque chose et plus </a:t>
            </a:r>
            <a:r>
              <a:rPr lang="fr-FR" sz="1400" dirty="0">
                <a:solidFill>
                  <a:schemeClr val="bg1"/>
                </a:solidFill>
              </a:rPr>
              <a:t>on se prend d’affection pour l’objet de notre labeur </a:t>
            </a:r>
            <a:r>
              <a:rPr lang="fr-FR" sz="1400" dirty="0"/>
              <a:t>: le travail mène à l’amour !</a:t>
            </a:r>
            <a:br>
              <a:rPr lang="fr-FR" sz="1400" dirty="0"/>
            </a:br>
            <a:r>
              <a:rPr lang="fr-FR" sz="1400" dirty="0">
                <a:solidFill>
                  <a:srgbClr val="FFFF00"/>
                </a:solidFill>
              </a:rPr>
              <a:t>Les clients les plus investis ont beaucoup plus de mal à quitter un service que les utilisateurs moins engagés. </a:t>
            </a:r>
            <a:r>
              <a:rPr lang="fr-FR" sz="1400" dirty="0">
                <a:solidFill>
                  <a:srgbClr val="0070C0"/>
                </a:solidFill>
              </a:rPr>
              <a:t/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u="sng" dirty="0"/>
              <a:t>Exemple </a:t>
            </a:r>
            <a:r>
              <a:rPr lang="fr-FR" sz="1400" dirty="0"/>
              <a:t>: à chaque fois qu’un utilisateur de Spotify ajoute un morceau à une </a:t>
            </a:r>
            <a:r>
              <a:rPr lang="fr-FR" sz="1400" i="1" dirty="0"/>
              <a:t>playlist</a:t>
            </a:r>
            <a:r>
              <a:rPr lang="fr-FR" sz="1400" dirty="0"/>
              <a:t>, il renforce les liens qui l’unissent à la </a:t>
            </a:r>
            <a:r>
              <a:rPr lang="fr-FR" sz="1400" dirty="0" smtClean="0"/>
              <a:t>plateforme!</a:t>
            </a:r>
            <a:r>
              <a:rPr lang="fr-FR" sz="1400" dirty="0"/>
              <a:t/>
            </a:r>
            <a:br>
              <a:rPr lang="fr-FR" sz="1400" dirty="0"/>
            </a:b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BA01E3-6301-4267-B9A5-E609E868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60" y="4759710"/>
            <a:ext cx="7839316" cy="138954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8E82EB1-155F-460C-953A-8DCC48DC25EA}"/>
              </a:ext>
            </a:extLst>
          </p:cNvPr>
          <p:cNvSpPr txBox="1"/>
          <p:nvPr/>
        </p:nvSpPr>
        <p:spPr>
          <a:xfrm>
            <a:off x="3482860" y="4527915"/>
            <a:ext cx="7963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/>
            </a:r>
            <a:br>
              <a:rPr lang="fr-FR" sz="1400" b="1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tendance à se baser sur une caractéristique particulière pour </a:t>
            </a:r>
            <a:r>
              <a:rPr lang="fr-FR" sz="1400" dirty="0">
                <a:solidFill>
                  <a:schemeClr val="bg1"/>
                </a:solidFill>
              </a:rPr>
              <a:t>en extraire un jugement général.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sélection dans les informations entrantes pour les </a:t>
            </a:r>
            <a:r>
              <a:rPr lang="fr-FR" sz="1400" dirty="0">
                <a:solidFill>
                  <a:schemeClr val="bg1"/>
                </a:solidFill>
              </a:rPr>
              <a:t>faire coïncider avec notre première impression</a:t>
            </a:r>
            <a:r>
              <a:rPr lang="fr-FR" sz="1400" dirty="0"/>
              <a:t>.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 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L’esthétique </a:t>
            </a:r>
            <a:r>
              <a:rPr lang="fr-FR" sz="1400" dirty="0"/>
              <a:t>des interfaces joue un </a:t>
            </a:r>
            <a:r>
              <a:rPr lang="fr-FR" sz="1400" dirty="0">
                <a:solidFill>
                  <a:schemeClr val="bg1"/>
                </a:solidFill>
              </a:rPr>
              <a:t>rôle déterminant </a:t>
            </a:r>
            <a:r>
              <a:rPr lang="fr-FR" sz="1400" dirty="0"/>
              <a:t>dans l’effet de halo.</a:t>
            </a:r>
            <a:br>
              <a:rPr lang="fr-FR" sz="1400" dirty="0"/>
            </a:br>
            <a:r>
              <a:rPr lang="fr-FR" sz="1400" u="sng" dirty="0"/>
              <a:t>Exemple: </a:t>
            </a:r>
            <a:r>
              <a:rPr lang="fr-FR" sz="1400" dirty="0"/>
              <a:t>Pour un site internet ou une application, cela signifie que les premiers écrans que rencontre l’utilisateur sont déterminants car ils influencent plus que les autres </a:t>
            </a:r>
            <a:r>
              <a:rPr lang="fr-FR" sz="1400" dirty="0">
                <a:solidFill>
                  <a:schemeClr val="bg1"/>
                </a:solidFill>
              </a:rPr>
              <a:t>la perception générale du service.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CB1787C-FD13-4325-8B80-BE44462487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18" y="4456493"/>
            <a:ext cx="1701691" cy="17016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80092B8-530C-4316-A6C5-987CA1A32FD1}"/>
              </a:ext>
            </a:extLst>
          </p:cNvPr>
          <p:cNvSpPr txBox="1"/>
          <p:nvPr/>
        </p:nvSpPr>
        <p:spPr>
          <a:xfrm>
            <a:off x="3358364" y="4292694"/>
            <a:ext cx="429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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 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L’effet de halo</a:t>
            </a:r>
            <a:endParaRPr lang="fr-FR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0092B8-530C-4316-A6C5-987CA1A32FD1}"/>
              </a:ext>
            </a:extLst>
          </p:cNvPr>
          <p:cNvSpPr txBox="1"/>
          <p:nvPr/>
        </p:nvSpPr>
        <p:spPr>
          <a:xfrm>
            <a:off x="301366" y="2517180"/>
            <a:ext cx="429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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 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L’effet Ikea</a:t>
            </a:r>
            <a:endParaRPr lang="fr-FR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2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A82AE36-62FD-4A72-81CC-726075B3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4644">
            <a:off x="123469" y="1098885"/>
            <a:ext cx="4952241" cy="28378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E4E723-54D9-410C-892C-4432DF3BC97E}"/>
              </a:ext>
            </a:extLst>
          </p:cNvPr>
          <p:cNvSpPr txBox="1"/>
          <p:nvPr/>
        </p:nvSpPr>
        <p:spPr>
          <a:xfrm>
            <a:off x="209701" y="1388973"/>
            <a:ext cx="4583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 smtClean="0">
                <a:sym typeface="Wingdings 2" panose="05020102010507070707" pitchFamily="18" charset="2"/>
              </a:rPr>
              <a:t> </a:t>
            </a:r>
            <a:r>
              <a:rPr lang="fr-FR" sz="1400" dirty="0"/>
              <a:t>affecte la façon dont on se représente le changement.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tendance à </a:t>
            </a:r>
            <a:r>
              <a:rPr lang="fr-FR" sz="1400" dirty="0">
                <a:solidFill>
                  <a:schemeClr val="bg1"/>
                </a:solidFill>
              </a:rPr>
              <a:t>percevoir toute nouveauté comme engendrant plus de risques que d’avantages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/>
              <a:t>=&gt; Conserver les choses en l’état nous semble donc souvent la meilleure option.</a:t>
            </a:r>
            <a:br>
              <a:rPr lang="fr-FR" sz="1400" dirty="0"/>
            </a:br>
            <a:r>
              <a:rPr lang="fr-FR" sz="1400" u="sng" dirty="0"/>
              <a:t>Exemple: </a:t>
            </a:r>
            <a:r>
              <a:rPr lang="fr-FR" sz="1400" dirty="0">
                <a:solidFill>
                  <a:schemeClr val="bg1"/>
                </a:solidFill>
              </a:rPr>
              <a:t>refonte design Snapchat</a:t>
            </a:r>
            <a:r>
              <a:rPr lang="fr-FR" sz="1400" dirty="0"/>
              <a:t>, 2017. Ces changements qui visaient pourtant à simplifier l’application ont été mal accueillis par de nombreux utilisateurs attachés à l’ancienne interface =&gt; </a:t>
            </a:r>
            <a:r>
              <a:rPr lang="fr-FR" sz="1400" dirty="0">
                <a:solidFill>
                  <a:schemeClr val="bg1"/>
                </a:solidFill>
              </a:rPr>
              <a:t>perte de 3 millions d’utilisateurs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520A6-89FD-44F2-98AB-4FE34D33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3806">
            <a:off x="251938" y="4446063"/>
            <a:ext cx="6977141" cy="215326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62755EF-1ADC-4066-A93D-F914D2B4259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1970688"/>
            <a:ext cx="1579039" cy="157903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38F7544-8493-4121-9453-9C3688A061A6}"/>
              </a:ext>
            </a:extLst>
          </p:cNvPr>
          <p:cNvSpPr txBox="1"/>
          <p:nvPr/>
        </p:nvSpPr>
        <p:spPr>
          <a:xfrm>
            <a:off x="0" y="696084"/>
            <a:ext cx="429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 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Biais du statu Quo</a:t>
            </a:r>
            <a:endParaRPr lang="fr-FR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12704BA-BD54-4BC1-A05E-858C7FA17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985">
            <a:off x="6739134" y="1687323"/>
            <a:ext cx="5264594" cy="304705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6949C5C-0AEE-4215-9B90-65AADD08AE51}"/>
              </a:ext>
            </a:extLst>
          </p:cNvPr>
          <p:cNvSpPr txBox="1"/>
          <p:nvPr/>
        </p:nvSpPr>
        <p:spPr>
          <a:xfrm>
            <a:off x="6820171" y="1112519"/>
            <a:ext cx="5006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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 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L’effet </a:t>
            </a:r>
            <a:r>
              <a:rPr lang="fr-FR" dirty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Von Restorff (ou effet d’isolation)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DEEDF2-9EA9-4307-B204-8C28154E6754}"/>
              </a:ext>
            </a:extLst>
          </p:cNvPr>
          <p:cNvSpPr txBox="1"/>
          <p:nvPr/>
        </p:nvSpPr>
        <p:spPr>
          <a:xfrm>
            <a:off x="7149883" y="2031236"/>
            <a:ext cx="4456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biais cognitif qui agit sur la façon dont nous </a:t>
            </a:r>
            <a:r>
              <a:rPr lang="fr-FR" sz="1400" dirty="0">
                <a:solidFill>
                  <a:schemeClr val="bg1"/>
                </a:solidFill>
              </a:rPr>
              <a:t>percevons </a:t>
            </a:r>
            <a:r>
              <a:rPr lang="fr-FR" sz="1400" dirty="0"/>
              <a:t>et </a:t>
            </a:r>
            <a:r>
              <a:rPr lang="fr-FR" sz="1400" dirty="0">
                <a:solidFill>
                  <a:schemeClr val="bg1"/>
                </a:solidFill>
              </a:rPr>
              <a:t>mémorisons </a:t>
            </a:r>
            <a:r>
              <a:rPr lang="fr-FR" sz="1400" dirty="0"/>
              <a:t>les choses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/>
              <a:t>Lorsque l’on est exposé à plusieurs objets similaires, </a:t>
            </a:r>
            <a:r>
              <a:rPr lang="fr-FR" sz="1400" dirty="0">
                <a:solidFill>
                  <a:schemeClr val="bg1"/>
                </a:solidFill>
              </a:rPr>
              <a:t>on a tendance à mieux se remémorer celui qui diffère le plus </a:t>
            </a:r>
            <a:r>
              <a:rPr lang="fr-FR" sz="1400" dirty="0"/>
              <a:t>des autres.</a:t>
            </a:r>
            <a:r>
              <a:rPr lang="fr-FR" sz="1400" i="1" dirty="0"/>
              <a:t/>
            </a:r>
            <a:br>
              <a:rPr lang="fr-FR" sz="1400" i="1" dirty="0"/>
            </a:br>
            <a:r>
              <a:rPr lang="fr-FR" sz="1400" u="sng" dirty="0"/>
              <a:t>Exemple: </a:t>
            </a:r>
            <a:r>
              <a:rPr lang="fr-FR" sz="1400" dirty="0"/>
              <a:t>La page de présentation de l’offre tarifaire de Wix (plateforme de création de site web) se sert de l’effet d’isolation </a:t>
            </a:r>
            <a:r>
              <a:rPr lang="fr-FR" sz="1400" dirty="0">
                <a:solidFill>
                  <a:schemeClr val="bg1"/>
                </a:solidFill>
              </a:rPr>
              <a:t>pour mettre en avant </a:t>
            </a:r>
            <a:r>
              <a:rPr lang="fr-FR" sz="1400" dirty="0"/>
              <a:t>un de leurs forfaits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0092B8-530C-4316-A6C5-987CA1A32FD1}"/>
              </a:ext>
            </a:extLst>
          </p:cNvPr>
          <p:cNvSpPr txBox="1"/>
          <p:nvPr/>
        </p:nvSpPr>
        <p:spPr>
          <a:xfrm>
            <a:off x="61894" y="4028809"/>
            <a:ext cx="429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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 </a:t>
            </a:r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Biais de complexité</a:t>
            </a:r>
            <a:endParaRPr lang="fr-FR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5E9217F-31DF-42E1-B8C6-EFD108C1733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26" y="5016791"/>
            <a:ext cx="1499233" cy="14992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AED9294-A826-4D7B-9846-25A864035E38}"/>
              </a:ext>
            </a:extLst>
          </p:cNvPr>
          <p:cNvSpPr txBox="1"/>
          <p:nvPr/>
        </p:nvSpPr>
        <p:spPr>
          <a:xfrm>
            <a:off x="441868" y="4680527"/>
            <a:ext cx="6842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/>
              <a:t> les choses compliquées sont préférables aux choses simples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/>
              <a:t> la </a:t>
            </a:r>
            <a:r>
              <a:rPr lang="fr-FR" sz="1400" dirty="0">
                <a:solidFill>
                  <a:schemeClr val="bg1"/>
                </a:solidFill>
              </a:rPr>
              <a:t>complexité perçue comme une forme de sophistication, de distinction.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u="sng" dirty="0"/>
              <a:t>Exemple: </a:t>
            </a:r>
            <a:r>
              <a:rPr lang="fr-FR" sz="1400" dirty="0"/>
              <a:t>Le design de l’application bourse d’Apple joue clairement sur le biais de complexité pour instaurer un climat d’expertise.</a:t>
            </a:r>
            <a:br>
              <a:rPr lang="fr-FR" sz="1400" dirty="0"/>
            </a:br>
            <a:r>
              <a:rPr lang="fr-FR" sz="1400" dirty="0"/>
              <a:t>Disproportion entre la quantité d’informations et la taille de l’écran =&gt; un moyen de </a:t>
            </a:r>
            <a:r>
              <a:rPr lang="fr-FR" sz="1400" dirty="0">
                <a:solidFill>
                  <a:schemeClr val="bg1"/>
                </a:solidFill>
              </a:rPr>
              <a:t>signifier à l’utilisateur qu’il consulte un produit complet, technique et fiable.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977D2E-211F-49E7-A3BD-112A9A49F985}"/>
              </a:ext>
            </a:extLst>
          </p:cNvPr>
          <p:cNvSpPr txBox="1"/>
          <p:nvPr/>
        </p:nvSpPr>
        <p:spPr>
          <a:xfrm>
            <a:off x="322134" y="272686"/>
            <a:ext cx="1115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sur_ 5 biais cognitifs qui agissent sur notre perception des interfaces</a:t>
            </a:r>
          </a:p>
          <a:p>
            <a:endParaRPr lang="fr-FR" sz="32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C3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866D150D-B407-4015-9287-21A2C769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" y="693448"/>
            <a:ext cx="11165661" cy="602978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977D2E-211F-49E7-A3BD-112A9A49F985}"/>
              </a:ext>
            </a:extLst>
          </p:cNvPr>
          <p:cNvSpPr txBox="1"/>
          <p:nvPr/>
        </p:nvSpPr>
        <p:spPr>
          <a:xfrm>
            <a:off x="1037579" y="363321"/>
            <a:ext cx="1115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5 </a:t>
            </a:r>
            <a:r>
              <a:rPr lang="fr-FR" sz="2400" dirty="0"/>
              <a:t>biais cognitifs qui agissent sur notre perception des interfaces</a:t>
            </a:r>
          </a:p>
          <a:p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163782" y="1408295"/>
            <a:ext cx="9750829" cy="4884440"/>
            <a:chOff x="233791" y="900708"/>
            <a:chExt cx="11615519" cy="5603375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377" y="2925959"/>
              <a:ext cx="5079933" cy="3578124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791" y="3024710"/>
              <a:ext cx="5281110" cy="3479373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346" y="900708"/>
              <a:ext cx="5650659" cy="3702155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965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2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A82AE36-62FD-4A72-81CC-726075B3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4644">
            <a:off x="6111019" y="1379920"/>
            <a:ext cx="5479102" cy="48405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38F7544-8493-4121-9453-9C3688A061A6}"/>
              </a:ext>
            </a:extLst>
          </p:cNvPr>
          <p:cNvSpPr txBox="1"/>
          <p:nvPr/>
        </p:nvSpPr>
        <p:spPr>
          <a:xfrm>
            <a:off x="246886" y="1168043"/>
            <a:ext cx="25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 Loi de Fitts</a:t>
            </a:r>
            <a:endParaRPr lang="fr-FR" dirty="0">
              <a:solidFill>
                <a:schemeClr val="accent5">
                  <a:lumMod val="40000"/>
                  <a:lumOff val="6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12704BA-BD54-4BC1-A05E-858C7FA1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85">
            <a:off x="253131" y="1624113"/>
            <a:ext cx="5096653" cy="297393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6949C5C-0AEE-4215-9B90-65AADD08AE51}"/>
              </a:ext>
            </a:extLst>
          </p:cNvPr>
          <p:cNvSpPr txBox="1"/>
          <p:nvPr/>
        </p:nvSpPr>
        <p:spPr>
          <a:xfrm>
            <a:off x="5886456" y="1120591"/>
            <a:ext cx="429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 quoi elle est utile en UX design ?</a:t>
            </a:r>
            <a:endParaRPr lang="fr-FR" dirty="0">
              <a:solidFill>
                <a:schemeClr val="accent5">
                  <a:lumMod val="40000"/>
                  <a:lumOff val="6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DEEDF2-9EA9-4307-B204-8C28154E6754}"/>
              </a:ext>
            </a:extLst>
          </p:cNvPr>
          <p:cNvSpPr txBox="1"/>
          <p:nvPr/>
        </p:nvSpPr>
        <p:spPr>
          <a:xfrm>
            <a:off x="6200605" y="1885194"/>
            <a:ext cx="48386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 </a:t>
            </a:r>
            <a:r>
              <a:rPr lang="fr-FR" sz="1400" dirty="0" smtClean="0"/>
              <a:t>Basée </a:t>
            </a:r>
            <a:r>
              <a:rPr lang="fr-FR" sz="1400" dirty="0"/>
              <a:t>sur une équation mathématique, la</a:t>
            </a:r>
            <a:r>
              <a:rPr lang="fr-FR" sz="1400" b="1" dirty="0"/>
              <a:t> loi de Fitts</a:t>
            </a:r>
            <a:r>
              <a:rPr lang="fr-FR" sz="1400" dirty="0"/>
              <a:t> est utilisée afin de mettre en évidence </a:t>
            </a:r>
            <a:r>
              <a:rPr lang="fr-FR" sz="1400" dirty="0">
                <a:solidFill>
                  <a:srgbClr val="FFFF00"/>
                </a:solidFill>
              </a:rPr>
              <a:t>le temps nécessaire pour atteindre un objet cible. </a:t>
            </a:r>
            <a:endParaRPr lang="fr-FR" sz="1400" dirty="0" smtClean="0">
              <a:solidFill>
                <a:srgbClr val="FFFF00"/>
              </a:solidFill>
            </a:endParaRPr>
          </a:p>
          <a:p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 </a:t>
            </a:r>
            <a:r>
              <a:rPr lang="fr-FR" sz="1400" dirty="0" smtClean="0"/>
              <a:t>Objet </a:t>
            </a:r>
            <a:r>
              <a:rPr lang="fr-FR" sz="1400" dirty="0"/>
              <a:t>cible = un objet cible est n’importe quel </a:t>
            </a:r>
            <a:r>
              <a:rPr lang="fr-FR" sz="1400" dirty="0">
                <a:solidFill>
                  <a:srgbClr val="FFFF00"/>
                </a:solidFill>
              </a:rPr>
              <a:t>élément interactif,</a:t>
            </a:r>
            <a:r>
              <a:rPr lang="fr-FR" sz="1400" dirty="0"/>
              <a:t> comme un lien hypertexte, un bouton d’envoi ou un champ de saisie dans un formulaire sur internet.</a:t>
            </a:r>
            <a:br>
              <a:rPr lang="fr-FR" sz="1400" dirty="0"/>
            </a:br>
            <a:r>
              <a:rPr lang="fr-FR" sz="1400" u="sng" dirty="0"/>
              <a:t>Par exemple : </a:t>
            </a:r>
            <a:r>
              <a:rPr lang="fr-FR" sz="1400" dirty="0"/>
              <a:t>Imaginez le curseur de votre souris et l'attention qu'il concentre sur le logo d'un site web donné. Vous êtes ensuite contraint de cliquer sur un appel à l'action, alors vous tournez votre attention sur le bouton en question. </a:t>
            </a:r>
            <a:r>
              <a:rPr lang="fr-FR" sz="1400" b="1" dirty="0">
                <a:solidFill>
                  <a:srgbClr val="FFFF00"/>
                </a:solidFill>
              </a:rPr>
              <a:t>L'efficacité de ce mouvement d'une position à l'autre, est ce qu'essaye d'identifier la Loi de Fitts.</a:t>
            </a:r>
            <a:br>
              <a:rPr lang="fr-FR" sz="1400" b="1" dirty="0">
                <a:solidFill>
                  <a:srgbClr val="FFFF00"/>
                </a:solidFill>
              </a:rPr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P</a:t>
            </a:r>
            <a:r>
              <a:rPr lang="fr-FR" sz="1400" dirty="0" smtClean="0">
                <a:solidFill>
                  <a:srgbClr val="FFFF00"/>
                </a:solidFill>
              </a:rPr>
              <a:t>lus </a:t>
            </a:r>
            <a:r>
              <a:rPr lang="fr-FR" sz="1400" dirty="0">
                <a:solidFill>
                  <a:srgbClr val="FFFF00"/>
                </a:solidFill>
              </a:rPr>
              <a:t>l’utilisateur atteint son objectif rapidement, plus son expérience sera bonne</a:t>
            </a:r>
            <a:r>
              <a:rPr lang="fr-FR" sz="1400" dirty="0">
                <a:solidFill>
                  <a:srgbClr val="0070C0"/>
                </a:solidFill>
              </a:rPr>
              <a:t>. </a:t>
            </a:r>
            <a:r>
              <a:rPr lang="fr-FR" sz="1400" dirty="0">
                <a:solidFill>
                  <a:schemeClr val="bg1"/>
                </a:solidFill>
              </a:rPr>
              <a:t>Ainsi il n’hésitera pas à revenir régulièrement! </a:t>
            </a:r>
            <a:r>
              <a:rPr lang="fr-FR" sz="1400" b="1" dirty="0">
                <a:solidFill>
                  <a:schemeClr val="bg1"/>
                </a:solidFill>
              </a:rPr>
              <a:t>Il reviendra pour le plaisir et pas nécessairement par besoin!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E4E723-54D9-410C-892C-4432DF3BC97E}"/>
              </a:ext>
            </a:extLst>
          </p:cNvPr>
          <p:cNvSpPr txBox="1"/>
          <p:nvPr/>
        </p:nvSpPr>
        <p:spPr>
          <a:xfrm>
            <a:off x="246886" y="1779084"/>
            <a:ext cx="43732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 smtClean="0">
                <a:sym typeface="Wingdings 2" panose="05020102010507070707" pitchFamily="18" charset="2"/>
              </a:rPr>
              <a:t> </a:t>
            </a:r>
            <a:r>
              <a:rPr lang="fr-FR" sz="1400" dirty="0" smtClean="0"/>
              <a:t>La </a:t>
            </a:r>
            <a:r>
              <a:rPr lang="fr-FR" sz="1400" dirty="0"/>
              <a:t>Loi de Fitts est un principe essentiel de la </a:t>
            </a:r>
            <a:r>
              <a:rPr lang="fr-FR" sz="1400" dirty="0">
                <a:solidFill>
                  <a:schemeClr val="bg1"/>
                </a:solidFill>
              </a:rPr>
              <a:t>théorie</a:t>
            </a:r>
            <a:r>
              <a:rPr lang="fr-FR" sz="1400" dirty="0"/>
              <a:t> de </a:t>
            </a:r>
            <a:r>
              <a:rPr lang="fr-FR" sz="1400" dirty="0">
                <a:solidFill>
                  <a:schemeClr val="bg1"/>
                </a:solidFill>
              </a:rPr>
              <a:t>l'Interaction homme-machine </a:t>
            </a:r>
            <a:r>
              <a:rPr lang="fr-FR" sz="1400" dirty="0"/>
              <a:t>qui a été formulée il y a près de 60 ans</a:t>
            </a:r>
            <a:r>
              <a:rPr lang="fr-FR" sz="1400" b="1" dirty="0">
                <a:sym typeface="Wingdings 2" panose="05020102010507070707" pitchFamily="18" charset="2"/>
              </a:rPr>
              <a:t/>
            </a:r>
            <a:br>
              <a:rPr lang="fr-FR" sz="1400" b="1" dirty="0">
                <a:sym typeface="Wingdings 2" panose="05020102010507070707" pitchFamily="18" charset="2"/>
              </a:rPr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</a:t>
            </a:r>
            <a:r>
              <a:rPr lang="fr-FR" sz="1400" dirty="0"/>
              <a:t>Cette loi met en évidence une </a:t>
            </a:r>
            <a:r>
              <a:rPr lang="fr-FR" sz="1400" dirty="0">
                <a:solidFill>
                  <a:schemeClr val="bg1"/>
                </a:solidFill>
              </a:rPr>
              <a:t>relation</a:t>
            </a:r>
            <a:r>
              <a:rPr lang="fr-FR" sz="1400" dirty="0"/>
              <a:t> entre la </a:t>
            </a:r>
            <a:r>
              <a:rPr lang="fr-FR" sz="1400" dirty="0">
                <a:solidFill>
                  <a:schemeClr val="bg1"/>
                </a:solidFill>
              </a:rPr>
              <a:t>vitesse </a:t>
            </a:r>
            <a:r>
              <a:rPr lang="fr-FR" sz="1400" dirty="0"/>
              <a:t>et la </a:t>
            </a:r>
            <a:r>
              <a:rPr lang="fr-FR" sz="1400" dirty="0">
                <a:solidFill>
                  <a:schemeClr val="bg1"/>
                </a:solidFill>
              </a:rPr>
              <a:t>précision</a:t>
            </a:r>
            <a:r>
              <a:rPr lang="fr-FR" sz="1400" dirty="0"/>
              <a:t> rapportée au </a:t>
            </a:r>
            <a:r>
              <a:rPr lang="fr-FR" sz="1400" dirty="0">
                <a:solidFill>
                  <a:schemeClr val="bg1"/>
                </a:solidFill>
              </a:rPr>
              <a:t>pointage</a:t>
            </a:r>
            <a:r>
              <a:rPr lang="fr-FR" sz="1400" dirty="0"/>
              <a:t>. 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b="1" dirty="0">
                <a:sym typeface="Wingdings 2" panose="05020102010507070707" pitchFamily="18" charset="2"/>
              </a:rPr>
              <a:t>  </a:t>
            </a:r>
            <a:r>
              <a:rPr lang="fr-FR" sz="1400" dirty="0"/>
              <a:t>Les éléments les plus petits ou les plus éloignés, demandent forcément davantage de temps pour être atteints. </a:t>
            </a:r>
            <a:endParaRPr lang="fr-FR" sz="1400" dirty="0" smtClean="0"/>
          </a:p>
          <a:p>
            <a:r>
              <a:rPr lang="fr-FR" sz="1400" dirty="0" smtClean="0"/>
              <a:t>Cette </a:t>
            </a:r>
            <a:r>
              <a:rPr lang="fr-FR" sz="1400" dirty="0"/>
              <a:t>loi fondamentale a de </a:t>
            </a:r>
            <a:r>
              <a:rPr lang="fr-FR" sz="1400" dirty="0">
                <a:solidFill>
                  <a:schemeClr val="bg1"/>
                </a:solidFill>
              </a:rPr>
              <a:t>grandes implications </a:t>
            </a:r>
            <a:r>
              <a:rPr lang="fr-FR" sz="1400" dirty="0">
                <a:solidFill>
                  <a:schemeClr val="bg1"/>
                </a:solidFill>
              </a:rPr>
              <a:t>dans </a:t>
            </a:r>
            <a:r>
              <a:rPr lang="fr-FR" sz="1400" dirty="0" smtClean="0">
                <a:solidFill>
                  <a:schemeClr val="bg1"/>
                </a:solidFill>
              </a:rPr>
              <a:t>l’expérience utilisateur (UX) </a:t>
            </a:r>
            <a:r>
              <a:rPr lang="fr-FR" sz="1400" dirty="0" smtClean="0"/>
              <a:t>et </a:t>
            </a:r>
            <a:r>
              <a:rPr lang="fr-FR" sz="1400" dirty="0"/>
              <a:t>le design d’interface.</a:t>
            </a:r>
            <a:br>
              <a:rPr lang="fr-FR" sz="1400" dirty="0"/>
            </a:b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0038979-67A4-41FD-9758-A2AA207DF5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30" y="450891"/>
            <a:ext cx="1434304" cy="14343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04153">
            <a:off x="3363278" y="4175764"/>
            <a:ext cx="2653082" cy="15846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FE365D-DE50-452F-AC48-0B375687415B}"/>
              </a:ext>
            </a:extLst>
          </p:cNvPr>
          <p:cNvSpPr txBox="1"/>
          <p:nvPr/>
        </p:nvSpPr>
        <p:spPr>
          <a:xfrm>
            <a:off x="788242" y="377131"/>
            <a:ext cx="1043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la loi </a:t>
            </a:r>
            <a:r>
              <a:rPr lang="fr-FR" sz="2400" dirty="0"/>
              <a:t>de Fitts, une loi fondamentale de l’expérience utilisateur</a:t>
            </a:r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ACFE365D-DE50-452F-AC48-0B375687415B}"/>
              </a:ext>
            </a:extLst>
          </p:cNvPr>
          <p:cNvSpPr txBox="1"/>
          <p:nvPr/>
        </p:nvSpPr>
        <p:spPr>
          <a:xfrm>
            <a:off x="1213659" y="392998"/>
            <a:ext cx="1043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la </a:t>
            </a:r>
            <a:r>
              <a:rPr lang="fr-FR" sz="2400" dirty="0"/>
              <a:t>Loi de Fitts, une loi fondamentale de l’expérience utilisateur</a:t>
            </a:r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E7DA3A2-F9CD-4E70-859C-CFAEB7E9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" y="972162"/>
            <a:ext cx="10913318" cy="5403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2A60838-5E33-4621-B717-C334DAB0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3" y="810386"/>
            <a:ext cx="5048660" cy="496696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3851DAC-25AA-434A-A7CE-E5D2B67727D5}"/>
              </a:ext>
            </a:extLst>
          </p:cNvPr>
          <p:cNvSpPr txBox="1"/>
          <p:nvPr/>
        </p:nvSpPr>
        <p:spPr>
          <a:xfrm>
            <a:off x="921617" y="1144566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Exemple 1: Les barres de défilement</a:t>
            </a:r>
            <a:endParaRPr lang="fr-FR" sz="16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BF332B6-390C-4043-BCC4-3C2ADD939C8E}"/>
              </a:ext>
            </a:extLst>
          </p:cNvPr>
          <p:cNvSpPr txBox="1"/>
          <p:nvPr/>
        </p:nvSpPr>
        <p:spPr>
          <a:xfrm>
            <a:off x="655193" y="1711146"/>
            <a:ext cx="311051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fr-FR" sz="1400" dirty="0"/>
              <a:t>Prenez par exemple les barres de défilement sur Windows par rapport à celles du Mac (pré OSX Lion). </a:t>
            </a:r>
            <a:endParaRPr lang="fr-FR" sz="1400" dirty="0" smtClean="0"/>
          </a:p>
          <a:p>
            <a:pPr algn="just">
              <a:spcBef>
                <a:spcPts val="600"/>
              </a:spcBef>
            </a:pPr>
            <a:r>
              <a:rPr lang="fr-FR" sz="1400" dirty="0" smtClean="0"/>
              <a:t>Windows </a:t>
            </a:r>
            <a:r>
              <a:rPr lang="fr-FR" sz="1400" dirty="0"/>
              <a:t>a la flèche qui pointe vers le haut au-dessus de la barre de défilement et la flèche qui pointe vers le bas à la base, de même avec la gauche et à droite. </a:t>
            </a:r>
            <a:endParaRPr lang="fr-FR" sz="1400" dirty="0" smtClean="0"/>
          </a:p>
          <a:p>
            <a:pPr algn="just">
              <a:spcBef>
                <a:spcPts val="600"/>
              </a:spcBef>
            </a:pPr>
            <a:r>
              <a:rPr lang="fr-FR" sz="1400" dirty="0" smtClean="0"/>
              <a:t>Ce </a:t>
            </a:r>
            <a:r>
              <a:rPr lang="fr-FR" sz="1400" dirty="0"/>
              <a:t>format essaie de se pencher plus dans le modèle mental de lever les yeux pour le haut et de baisser les yeux pour le bas</a:t>
            </a:r>
            <a:r>
              <a:rPr lang="fr-FR" sz="14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fr-FR" sz="1400" dirty="0" smtClean="0"/>
              <a:t>Mac </a:t>
            </a:r>
            <a:r>
              <a:rPr lang="fr-FR" sz="1400" dirty="0"/>
              <a:t>met toutefois les flèches côte à côte parce qu'en raison de la Loi de Fitts, la </a:t>
            </a:r>
            <a:r>
              <a:rPr lang="fr-FR" sz="1400" dirty="0">
                <a:solidFill>
                  <a:srgbClr val="6D34ED"/>
                </a:solidFill>
              </a:rPr>
              <a:t>navigation entre elles est beaucoup plus rapide sous ce format.</a:t>
            </a:r>
            <a:endParaRPr lang="fr-FR" sz="1400" dirty="0">
              <a:solidFill>
                <a:srgbClr val="6D34ED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BA38E3F-F02F-487B-B9D1-1630A2A888E9}"/>
              </a:ext>
            </a:extLst>
          </p:cNvPr>
          <p:cNvSpPr txBox="1"/>
          <p:nvPr/>
        </p:nvSpPr>
        <p:spPr>
          <a:xfrm>
            <a:off x="5953968" y="1317966"/>
            <a:ext cx="5025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Augmenter la taille</a:t>
            </a:r>
            <a:br>
              <a:rPr lang="fr-FR" dirty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 smtClean="0"/>
              <a:t> </a:t>
            </a:r>
            <a:r>
              <a:rPr lang="fr-FR" sz="1400" dirty="0"/>
              <a:t>Le site </a:t>
            </a:r>
            <a:r>
              <a:rPr lang="fr-FR" sz="1400" dirty="0" err="1">
                <a:solidFill>
                  <a:schemeClr val="bg1"/>
                </a:solidFill>
              </a:rPr>
              <a:t>Github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/>
              <a:t>fait le choix de mettre les liens de connexion et d’inscription </a:t>
            </a:r>
            <a:r>
              <a:rPr lang="fr-FR" sz="1400" dirty="0">
                <a:solidFill>
                  <a:schemeClr val="bg1"/>
                </a:solidFill>
              </a:rPr>
              <a:t>dans des boutons </a:t>
            </a:r>
            <a:r>
              <a:rPr lang="fr-FR" sz="1400" dirty="0"/>
              <a:t>contrairement aux liens des menus. Les liens de connexion et d’inscription étant considérés comme les plus importants, ils sont mis en avant.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30B56A-2809-4253-838B-304BA754169E}"/>
              </a:ext>
            </a:extLst>
          </p:cNvPr>
          <p:cNvSpPr txBox="1"/>
          <p:nvPr/>
        </p:nvSpPr>
        <p:spPr>
          <a:xfrm>
            <a:off x="5996664" y="2685128"/>
            <a:ext cx="5325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Réduire la distance</a:t>
            </a:r>
            <a:r>
              <a:rPr lang="fr-FR" dirty="0">
                <a:solidFill>
                  <a:srgbClr val="FFFF00"/>
                </a:solidFill>
              </a:rPr>
              <a:t> </a:t>
            </a:r>
            <a:endParaRPr lang="fr-FR" dirty="0" smtClean="0">
              <a:solidFill>
                <a:srgbClr val="FFFF00"/>
              </a:solidFill>
            </a:endParaRPr>
          </a:p>
          <a:p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 </a:t>
            </a:r>
            <a:r>
              <a:rPr lang="fr-FR" sz="1400" dirty="0" smtClean="0"/>
              <a:t>Placer </a:t>
            </a:r>
            <a:r>
              <a:rPr lang="fr-FR" sz="1400" dirty="0"/>
              <a:t>les éléments </a:t>
            </a:r>
            <a:r>
              <a:rPr lang="fr-FR" sz="1400" dirty="0">
                <a:solidFill>
                  <a:schemeClr val="bg1"/>
                </a:solidFill>
              </a:rPr>
              <a:t>en haut à gauche</a:t>
            </a:r>
            <a:r>
              <a:rPr lang="fr-FR" sz="1400" dirty="0"/>
              <a:t>: le curseur va le plus souvent se situer en haut à gauche. La </a:t>
            </a:r>
            <a:r>
              <a:rPr lang="fr-FR" sz="1400" dirty="0">
                <a:solidFill>
                  <a:schemeClr val="bg1"/>
                </a:solidFill>
              </a:rPr>
              <a:t>distance</a:t>
            </a:r>
            <a:r>
              <a:rPr lang="fr-FR" sz="1400" dirty="0"/>
              <a:t> par rapport au curseur est </a:t>
            </a:r>
            <a:r>
              <a:rPr lang="fr-FR" sz="1400" dirty="0">
                <a:solidFill>
                  <a:schemeClr val="bg1"/>
                </a:solidFill>
              </a:rPr>
              <a:t>optimisée.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 smtClean="0"/>
              <a:t> </a:t>
            </a:r>
            <a:r>
              <a:rPr lang="fr-FR" sz="1400" dirty="0"/>
              <a:t>Réaliser un </a:t>
            </a:r>
            <a:r>
              <a:rPr lang="fr-FR" sz="1400" dirty="0">
                <a:solidFill>
                  <a:schemeClr val="bg1"/>
                </a:solidFill>
              </a:rPr>
              <a:t>menu fixe</a:t>
            </a:r>
            <a:r>
              <a:rPr lang="fr-FR" sz="1400" dirty="0"/>
              <a:t>, comme sur </a:t>
            </a:r>
            <a:r>
              <a:rPr lang="fr-FR" sz="1400" dirty="0" smtClean="0">
                <a:solidFill>
                  <a:schemeClr val="bg1"/>
                </a:solidFill>
              </a:rPr>
              <a:t>allocine.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 smtClean="0"/>
              <a:t> </a:t>
            </a:r>
            <a:r>
              <a:rPr lang="fr-FR" sz="1400" dirty="0"/>
              <a:t>Défilement fixe d’une page au scroll, comme sur </a:t>
            </a:r>
            <a:r>
              <a:rPr lang="fr-FR" sz="1400" dirty="0">
                <a:solidFill>
                  <a:schemeClr val="bg1"/>
                </a:solidFill>
              </a:rPr>
              <a:t>le site </a:t>
            </a:r>
            <a:r>
              <a:rPr lang="fr-FR" sz="1400" dirty="0" smtClean="0">
                <a:solidFill>
                  <a:schemeClr val="bg1"/>
                </a:solidFill>
              </a:rPr>
              <a:t>d’Apple.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725">
            <a:off x="3709476" y="4194926"/>
            <a:ext cx="5474430" cy="12895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27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CB520A6-89FD-44F2-98AB-4FE34D33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4928">
            <a:off x="187392" y="3117739"/>
            <a:ext cx="10754217" cy="26859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82AE36-62FD-4A72-81CC-726075B3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1076">
            <a:off x="356623" y="1014269"/>
            <a:ext cx="11757552" cy="20811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287ACC7-D2B5-4136-BEDF-15E10702333E}"/>
              </a:ext>
            </a:extLst>
          </p:cNvPr>
          <p:cNvSpPr txBox="1"/>
          <p:nvPr/>
        </p:nvSpPr>
        <p:spPr>
          <a:xfrm>
            <a:off x="580334" y="1144981"/>
            <a:ext cx="8310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Exemple 2: les coins</a:t>
            </a:r>
            <a:br>
              <a:rPr lang="fr-FR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FR" sz="1400" dirty="0"/>
              <a:t>Comme le curseur de la souris s'arrête au bord de l'écran, les coins peuvent être considérés comme ayant une largeur "infinie". 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bg1"/>
                </a:solidFill>
              </a:rPr>
              <a:t>L'utilisateur </a:t>
            </a:r>
            <a:r>
              <a:rPr lang="fr-FR" sz="1400" dirty="0">
                <a:solidFill>
                  <a:schemeClr val="bg1"/>
                </a:solidFill>
              </a:rPr>
              <a:t>a besoin de beaucoup moins de précision parce qu'il peut simplement balancer la souris dans la direction d'un coin </a:t>
            </a:r>
            <a:r>
              <a:rPr lang="fr-FR" sz="1400" dirty="0"/>
              <a:t>et les limites de l'écran restreignent l'endroit où s'arrête le pointeur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C'est </a:t>
            </a:r>
            <a:r>
              <a:rPr lang="fr-FR" sz="1400" dirty="0"/>
              <a:t>en partie pourquoi vous voyez les boutons du menu Démarrer et du menu Apple dans les coins de votre écran.</a:t>
            </a:r>
            <a:endParaRPr lang="fr-FR" sz="1400" dirty="0">
              <a:solidFill>
                <a:srgbClr val="FDAF33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87ACC7-D2B5-4136-BEDF-15E10702333E}"/>
              </a:ext>
            </a:extLst>
          </p:cNvPr>
          <p:cNvSpPr txBox="1"/>
          <p:nvPr/>
        </p:nvSpPr>
        <p:spPr>
          <a:xfrm>
            <a:off x="580333" y="3880842"/>
            <a:ext cx="83102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Exemple </a:t>
            </a:r>
            <a:r>
              <a:rPr lang="fr-FR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r>
              <a:rPr lang="fr-FR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les </a:t>
            </a:r>
            <a:r>
              <a:rPr lang="fr-FR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menus </a:t>
            </a:r>
            <a:r>
              <a:rPr lang="fr-FR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pop-up</a:t>
            </a:r>
            <a:endParaRPr lang="fr-FR" sz="1400" dirty="0" smtClean="0"/>
          </a:p>
          <a:p>
            <a:r>
              <a:rPr lang="fr-FR" sz="1400" dirty="0" smtClean="0"/>
              <a:t>Les </a:t>
            </a:r>
            <a:r>
              <a:rPr lang="fr-FR" sz="1400" dirty="0"/>
              <a:t>menus qui s'ouvrent à l'emplacement du curseur contribuent à </a:t>
            </a:r>
            <a:r>
              <a:rPr lang="fr-FR" sz="1400" dirty="0">
                <a:solidFill>
                  <a:schemeClr val="bg1"/>
                </a:solidFill>
              </a:rPr>
              <a:t>réduire la distance parcourue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/>
              <a:t>en créant un </a:t>
            </a:r>
            <a:r>
              <a:rPr lang="fr-FR" sz="1400" dirty="0">
                <a:solidFill>
                  <a:schemeClr val="bg1"/>
                </a:solidFill>
              </a:rPr>
              <a:t>temps de déplacement faible. </a:t>
            </a:r>
            <a:endParaRPr lang="fr-FR" sz="1400" dirty="0" smtClean="0">
              <a:solidFill>
                <a:schemeClr val="bg1"/>
              </a:solidFill>
            </a:endParaRPr>
          </a:p>
          <a:p>
            <a:r>
              <a:rPr lang="fr-FR" sz="1400" dirty="0" smtClean="0"/>
              <a:t>Vous </a:t>
            </a:r>
            <a:r>
              <a:rPr lang="fr-FR" sz="1400" dirty="0"/>
              <a:t>le voyez dans des éléments tels que les menus contextuels et les menus déroulants.</a:t>
            </a:r>
            <a:endParaRPr lang="fr-FR" sz="1400" dirty="0">
              <a:solidFill>
                <a:srgbClr val="FDAF33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933" y="2465061"/>
            <a:ext cx="4455085" cy="1627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9363">
            <a:off x="2663303" y="4975957"/>
            <a:ext cx="4410364" cy="1478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CFE365D-DE50-452F-AC48-0B375687415B}"/>
              </a:ext>
            </a:extLst>
          </p:cNvPr>
          <p:cNvSpPr txBox="1"/>
          <p:nvPr/>
        </p:nvSpPr>
        <p:spPr>
          <a:xfrm>
            <a:off x="872838" y="259630"/>
            <a:ext cx="1043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la </a:t>
            </a:r>
            <a:r>
              <a:rPr lang="fr-FR" sz="2400" dirty="0"/>
              <a:t>Loi de Fitts, une loi fondamentale de l’expérience utilisateur</a:t>
            </a:r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1C7605-A051-43A3-942F-134F284D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8750">
            <a:off x="187169" y="803182"/>
            <a:ext cx="11732827" cy="57767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881B06-B2DC-4BAD-B02E-B0540DB0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6" y="2778519"/>
            <a:ext cx="11052471" cy="25220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77D2E-211F-49E7-A3BD-112A9A49F985}"/>
              </a:ext>
            </a:extLst>
          </p:cNvPr>
          <p:cNvSpPr txBox="1"/>
          <p:nvPr/>
        </p:nvSpPr>
        <p:spPr>
          <a:xfrm>
            <a:off x="420483" y="354525"/>
            <a:ext cx="1115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les </a:t>
            </a:r>
            <a:r>
              <a:rPr lang="fr-FR" sz="2400" dirty="0"/>
              <a:t>personas, un outil méthodologique UX</a:t>
            </a:r>
          </a:p>
          <a:p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631450-E041-422C-A060-D4EFC34AE772}"/>
              </a:ext>
            </a:extLst>
          </p:cNvPr>
          <p:cNvSpPr txBox="1"/>
          <p:nvPr/>
        </p:nvSpPr>
        <p:spPr>
          <a:xfrm>
            <a:off x="461299" y="11260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Définition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B46D81-2CE1-4DCF-B6B5-F2F31C67C6C5}"/>
              </a:ext>
            </a:extLst>
          </p:cNvPr>
          <p:cNvSpPr txBox="1"/>
          <p:nvPr/>
        </p:nvSpPr>
        <p:spPr>
          <a:xfrm>
            <a:off x="461299" y="1435832"/>
            <a:ext cx="849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 smtClean="0"/>
              <a:t> </a:t>
            </a:r>
            <a:r>
              <a:rPr lang="fr-FR" sz="1400" dirty="0"/>
              <a:t>Méthode initiée en </a:t>
            </a:r>
            <a:r>
              <a:rPr lang="fr-FR" sz="1400" dirty="0">
                <a:solidFill>
                  <a:schemeClr val="bg1"/>
                </a:solidFill>
              </a:rPr>
              <a:t>1999 </a:t>
            </a:r>
            <a:r>
              <a:rPr lang="fr-FR" sz="1400" dirty="0" smtClean="0"/>
              <a:t>par </a:t>
            </a:r>
            <a:r>
              <a:rPr lang="fr-FR" sz="1400" dirty="0" smtClean="0">
                <a:solidFill>
                  <a:schemeClr val="bg1"/>
                </a:solidFill>
              </a:rPr>
              <a:t>Alan Cooper</a:t>
            </a:r>
            <a:r>
              <a:rPr lang="fr-FR" sz="1400" dirty="0" smtClean="0"/>
              <a:t> les </a:t>
            </a:r>
            <a:r>
              <a:rPr lang="fr-FR" sz="1400" dirty="0"/>
              <a:t>personas sont une </a:t>
            </a:r>
            <a:r>
              <a:rPr lang="fr-FR" sz="1400" dirty="0">
                <a:solidFill>
                  <a:schemeClr val="bg1"/>
                </a:solidFill>
              </a:rPr>
              <a:t>phase fondamentale </a:t>
            </a:r>
            <a:r>
              <a:rPr lang="fr-FR" sz="1400" dirty="0"/>
              <a:t>de toute démarche de conception </a:t>
            </a:r>
            <a:r>
              <a:rPr lang="fr-FR" sz="1400" dirty="0">
                <a:solidFill>
                  <a:schemeClr val="bg1"/>
                </a:solidFill>
              </a:rPr>
              <a:t>centrée utilisateur</a:t>
            </a:r>
            <a:r>
              <a:rPr lang="fr-FR" sz="1400" dirty="0"/>
              <a:t>. </a:t>
            </a:r>
            <a:br>
              <a:rPr lang="fr-FR" sz="1400" dirty="0"/>
            </a:br>
            <a:r>
              <a:rPr lang="fr-FR" sz="1400" dirty="0"/>
              <a:t>Ils accompagnent l’UX designer tout au long de l’avancement de son projet.</a:t>
            </a:r>
            <a:br>
              <a:rPr lang="fr-FR" sz="1400" dirty="0"/>
            </a:br>
            <a:r>
              <a:rPr lang="fr-FR" sz="1400" b="1" dirty="0">
                <a:solidFill>
                  <a:srgbClr val="FFFF00"/>
                </a:solidFill>
                <a:sym typeface="Wingdings 2" panose="05020102010507070707" pitchFamily="18" charset="2"/>
              </a:rPr>
              <a:t></a:t>
            </a:r>
            <a:r>
              <a:rPr lang="fr-FR" sz="1400" dirty="0" smtClean="0"/>
              <a:t> </a:t>
            </a:r>
            <a:r>
              <a:rPr lang="fr-FR" sz="1400" dirty="0">
                <a:solidFill>
                  <a:srgbClr val="FFFF00"/>
                </a:solidFill>
              </a:rPr>
              <a:t>Les personas sont des archétypes d’utilisateurs.</a:t>
            </a:r>
            <a:r>
              <a:rPr lang="fr-FR" sz="1400" dirty="0"/>
              <a:t> Ils possèdent une histoire, un âge, un métier et des missions. </a:t>
            </a:r>
            <a:r>
              <a:rPr lang="fr-FR" sz="1400" dirty="0">
                <a:solidFill>
                  <a:srgbClr val="FFFF00"/>
                </a:solidFill>
              </a:rPr>
              <a:t>Chaque </a:t>
            </a:r>
            <a:r>
              <a:rPr lang="fr-FR" sz="1400" dirty="0" smtClean="0">
                <a:solidFill>
                  <a:srgbClr val="FFFF00"/>
                </a:solidFill>
              </a:rPr>
              <a:t>persona </a:t>
            </a:r>
            <a:r>
              <a:rPr lang="fr-FR" sz="1400" dirty="0"/>
              <a:t>représente un </a:t>
            </a:r>
            <a:r>
              <a:rPr lang="fr-FR" sz="1400" dirty="0">
                <a:solidFill>
                  <a:srgbClr val="FFFF00"/>
                </a:solidFill>
              </a:rPr>
              <a:t>groupe d’utilisateurs </a:t>
            </a:r>
            <a:r>
              <a:rPr lang="fr-FR" sz="1400" dirty="0"/>
              <a:t>et </a:t>
            </a:r>
            <a:r>
              <a:rPr lang="fr-FR" sz="1400" dirty="0">
                <a:solidFill>
                  <a:srgbClr val="FFFF00"/>
                </a:solidFill>
              </a:rPr>
              <a:t>l’ensemble des personas représentent la totalités de vos cibles.</a:t>
            </a:r>
            <a:endParaRPr lang="fr-FR" sz="1400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72FBDAF-FC0D-4CBA-B1BE-4C404FA847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3" y="1353425"/>
            <a:ext cx="1876425" cy="18764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B3C4C8F-F5DB-4E4D-A182-0B9131B6D2AF}"/>
              </a:ext>
            </a:extLst>
          </p:cNvPr>
          <p:cNvSpPr txBox="1"/>
          <p:nvPr/>
        </p:nvSpPr>
        <p:spPr>
          <a:xfrm>
            <a:off x="539595" y="2820827"/>
            <a:ext cx="748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fr-F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PERSONAS PRIMAIRE</a:t>
            </a:r>
            <a:r>
              <a:rPr lang="fr-FR" sz="1400" dirty="0">
                <a:solidFill>
                  <a:schemeClr val="bg1"/>
                </a:solidFill>
              </a:rPr>
              <a:t/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rgbClr val="FFFF00"/>
                </a:solidFill>
              </a:rPr>
              <a:t>C’est pour lui qu’est conçu le site</a:t>
            </a:r>
            <a:r>
              <a:rPr lang="fr-FR" sz="1400" dirty="0">
                <a:solidFill>
                  <a:srgbClr val="0070C0"/>
                </a:solidFill>
              </a:rPr>
              <a:t>.</a:t>
            </a:r>
            <a:r>
              <a:rPr lang="fr-FR" sz="1400" dirty="0"/>
              <a:t> Il attend d’être</a:t>
            </a:r>
            <a:r>
              <a:rPr lang="fr-FR" sz="1400" dirty="0">
                <a:solidFill>
                  <a:schemeClr val="bg1"/>
                </a:solidFill>
              </a:rPr>
              <a:t> totalement satisfait</a:t>
            </a:r>
            <a:r>
              <a:rPr lang="fr-FR" sz="1400" dirty="0"/>
              <a:t> par l’interface proposée. Il est généralement unique. Dans certains cas, il est possible d’en avoir 3. Au-delà, il peut devenir difficile d’affiner vos choix ergonomiques lors de la conception des interfaces</a:t>
            </a:r>
            <a:r>
              <a:rPr lang="fr-FR" sz="1400" dirty="0" smtClean="0"/>
              <a:t>.</a:t>
            </a:r>
          </a:p>
          <a:p>
            <a:endParaRPr lang="fr-FR" sz="1400" dirty="0" smtClean="0"/>
          </a:p>
          <a:p>
            <a:r>
              <a:rPr lang="fr-F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 PERSONAS SECONDAIRES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/>
              <a:t>Ils se satisfont de l’interface </a:t>
            </a:r>
            <a:r>
              <a:rPr lang="fr-FR" sz="1400" dirty="0">
                <a:solidFill>
                  <a:schemeClr val="bg1"/>
                </a:solidFill>
              </a:rPr>
              <a:t>bien qu’elle ne corresponde pas exactement à leurs attentes</a:t>
            </a:r>
            <a:r>
              <a:rPr lang="fr-FR" sz="1400" dirty="0"/>
              <a:t>. </a:t>
            </a:r>
            <a:endParaRPr lang="fr-FR" sz="1400" dirty="0" smtClean="0"/>
          </a:p>
          <a:p>
            <a:r>
              <a:rPr lang="fr-FR" sz="1400" dirty="0" smtClean="0"/>
              <a:t>La </a:t>
            </a:r>
            <a:r>
              <a:rPr lang="fr-FR" sz="1400" dirty="0"/>
              <a:t>plupart des besoins des personas secondaires sont déjà pris en compte lors de l’analyse des personas primaires. Quelques ajouts mineurs à l’interface vont permettre de satisfaire l’ensemble de leurs besoins.</a:t>
            </a:r>
            <a:br>
              <a:rPr lang="fr-FR" sz="1400" dirty="0"/>
            </a:br>
            <a:r>
              <a:rPr lang="fr-FR" sz="1400" dirty="0"/>
              <a:t/>
            </a:r>
            <a:br>
              <a:rPr lang="fr-FR" sz="1400" dirty="0"/>
            </a:br>
            <a:endParaRPr lang="fr-FR" sz="1400" dirty="0" smtClean="0"/>
          </a:p>
          <a:p>
            <a:r>
              <a:rPr lang="fr-FR" sz="1400" dirty="0"/>
              <a:t/>
            </a:r>
            <a:br>
              <a:rPr lang="fr-FR" sz="1400" dirty="0"/>
            </a:b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BA01E3-6301-4267-B9A5-E609E8687B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0C3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74201" y="4893928"/>
            <a:ext cx="7839316" cy="138954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8E82EB1-155F-460C-953A-8DCC48DC25EA}"/>
              </a:ext>
            </a:extLst>
          </p:cNvPr>
          <p:cNvSpPr txBox="1"/>
          <p:nvPr/>
        </p:nvSpPr>
        <p:spPr>
          <a:xfrm>
            <a:off x="4204752" y="4759819"/>
            <a:ext cx="7963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/>
            </a:r>
            <a:br>
              <a:rPr lang="fr-FR" sz="1400" b="1" dirty="0"/>
            </a:br>
            <a:endParaRPr lang="fr-FR" sz="1400" b="1" dirty="0" smtClean="0"/>
          </a:p>
          <a:p>
            <a:endParaRPr lang="fr-FR" sz="1400" b="1" dirty="0"/>
          </a:p>
          <a:p>
            <a:r>
              <a:rPr lang="fr-FR" sz="1400" dirty="0" smtClean="0"/>
              <a:t>Le </a:t>
            </a:r>
            <a:r>
              <a:rPr lang="fr-FR" sz="1400" dirty="0"/>
              <a:t>principal objectif des personas est de permettre à l’équipe produit de </a:t>
            </a:r>
            <a:r>
              <a:rPr lang="fr-FR" sz="1400" dirty="0">
                <a:solidFill>
                  <a:schemeClr val="bg1"/>
                </a:solidFill>
              </a:rPr>
              <a:t>regarder à travers les yeux </a:t>
            </a:r>
            <a:r>
              <a:rPr lang="fr-FR" sz="1400" dirty="0"/>
              <a:t>des utilisateurs finaux au moment de la conception produit, des tests utilisateurs et du développement</a:t>
            </a:r>
            <a:r>
              <a:rPr lang="fr-FR" sz="1400" dirty="0" smtClean="0"/>
              <a:t>.</a:t>
            </a:r>
            <a:endParaRPr lang="fr-FR" sz="1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CB1787C-FD13-4325-8B80-BE44462487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5" y="5102138"/>
            <a:ext cx="1535436" cy="15354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80092B8-530C-4316-A6C5-987CA1A32FD1}"/>
              </a:ext>
            </a:extLst>
          </p:cNvPr>
          <p:cNvSpPr txBox="1"/>
          <p:nvPr/>
        </p:nvSpPr>
        <p:spPr>
          <a:xfrm>
            <a:off x="6486504" y="4984176"/>
            <a:ext cx="429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 2" panose="05020102010507070707" pitchFamily="18" charset="2"/>
              </a:rPr>
              <a:t>Objectif principal: « empathy for user »</a:t>
            </a:r>
            <a:endParaRPr lang="fr-FR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6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C3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866D150D-B407-4015-9287-21A2C769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" y="-116377"/>
            <a:ext cx="11165661" cy="678142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9977D2E-211F-49E7-A3BD-112A9A49F985}"/>
              </a:ext>
            </a:extLst>
          </p:cNvPr>
          <p:cNvSpPr txBox="1"/>
          <p:nvPr/>
        </p:nvSpPr>
        <p:spPr>
          <a:xfrm>
            <a:off x="1118752" y="528788"/>
            <a:ext cx="1115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Zoom </a:t>
            </a:r>
            <a:r>
              <a:rPr lang="fr-FR" sz="2400" dirty="0" smtClean="0"/>
              <a:t>sur les </a:t>
            </a:r>
            <a:r>
              <a:rPr lang="fr-FR" sz="2400" dirty="0"/>
              <a:t>personas, un outil méthodologique UX</a:t>
            </a:r>
          </a:p>
          <a:p>
            <a:endParaRPr lang="fr-FR" sz="2400" dirty="0">
              <a:solidFill>
                <a:srgbClr val="D4258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592" y="1108947"/>
            <a:ext cx="8562876" cy="535835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631450-E041-422C-A060-D4EFC34AE772}"/>
              </a:ext>
            </a:extLst>
          </p:cNvPr>
          <p:cNvSpPr txBox="1"/>
          <p:nvPr/>
        </p:nvSpPr>
        <p:spPr>
          <a:xfrm>
            <a:off x="7513016" y="114203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Exemple d’un persona</a:t>
            </a:r>
            <a:endParaRPr lang="fr-FR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91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383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 ExtraBold</vt:lpstr>
      <vt:lpstr>Wingdings 2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jousseaume</dc:creator>
  <cp:lastModifiedBy>Rony Lhomer</cp:lastModifiedBy>
  <cp:revision>54</cp:revision>
  <dcterms:created xsi:type="dcterms:W3CDTF">2020-04-26T14:48:08Z</dcterms:created>
  <dcterms:modified xsi:type="dcterms:W3CDTF">2020-04-28T23:41:11Z</dcterms:modified>
</cp:coreProperties>
</file>