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76" r:id="rId4"/>
    <p:sldId id="277" r:id="rId5"/>
    <p:sldId id="260" r:id="rId6"/>
    <p:sldId id="281" r:id="rId7"/>
    <p:sldId id="292" r:id="rId8"/>
    <p:sldId id="291" r:id="rId9"/>
    <p:sldId id="289" r:id="rId10"/>
    <p:sldId id="290" r:id="rId11"/>
    <p:sldId id="293" r:id="rId12"/>
    <p:sldId id="283" r:id="rId13"/>
    <p:sldId id="286" r:id="rId14"/>
    <p:sldId id="285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1870075" y="3333750"/>
            <a:ext cx="5499100" cy="85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4833938" y="6396038"/>
            <a:ext cx="43100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none" strike="noStrike" cap="none">
                <a:solidFill>
                  <a:srgbClr val="808000"/>
                </a:solidFill>
                <a:latin typeface="Arial"/>
                <a:ea typeface="Arial"/>
                <a:cs typeface="Arial"/>
                <a:sym typeface="Arial"/>
              </a:rPr>
              <a:t>Reliable Digital System Lab</a:t>
            </a:r>
            <a:endParaRPr sz="1800" b="1" i="1" u="none" strike="noStrike" cap="none">
              <a:solidFill>
                <a:srgbClr val="8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r="5116"/>
          <a:stretch/>
        </p:blipFill>
        <p:spPr>
          <a:xfrm>
            <a:off x="704850" y="254000"/>
            <a:ext cx="656272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0325" y="254000"/>
            <a:ext cx="703263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0" y="2133600"/>
            <a:ext cx="9144000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2771775" y="4221163"/>
            <a:ext cx="5000625" cy="141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  <a:defRPr sz="24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物件" type="txAndObj">
  <p:cSld name="TEXT_AND_OBJEC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2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0" y="620713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>
            <a:off x="385763" y="1557338"/>
            <a:ext cx="4105275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2"/>
          </p:nvPr>
        </p:nvSpPr>
        <p:spPr>
          <a:xfrm>
            <a:off x="4643438" y="1557338"/>
            <a:ext cx="4105275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6553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0" y="620713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385763" y="1557338"/>
            <a:ext cx="8362950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0" y="620713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385763" y="1557338"/>
            <a:ext cx="4105275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4643438" y="1557338"/>
            <a:ext cx="4105275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❖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❖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0" y="620713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❖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❖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FFCC66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0" y="620713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 rot="5400000">
            <a:off x="2155032" y="-211931"/>
            <a:ext cx="4824412" cy="836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1"/>
          <p:cNvPicPr preferRelativeResize="0"/>
          <p:nvPr/>
        </p:nvPicPr>
        <p:blipFill rotWithShape="1">
          <a:blip r:embed="rId2">
            <a:alphaModFix/>
          </a:blip>
          <a:srcRect r="88983"/>
          <a:stretch/>
        </p:blipFill>
        <p:spPr>
          <a:xfrm>
            <a:off x="8442052" y="47625"/>
            <a:ext cx="5876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 rot="5400000">
            <a:off x="5120481" y="2358231"/>
            <a:ext cx="5761037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 rot="5400000">
            <a:off x="472282" y="148432"/>
            <a:ext cx="5761037" cy="6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b="0" i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95288" y="6562725"/>
            <a:ext cx="8640762" cy="260350"/>
          </a:xfrm>
          <a:prstGeom prst="rect">
            <a:avLst/>
          </a:prstGeom>
          <a:gradFill>
            <a:gsLst>
              <a:gs pos="0">
                <a:srgbClr val="9999D6"/>
              </a:gs>
              <a:gs pos="100000">
                <a:srgbClr val="2A2AA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79388" y="115888"/>
            <a:ext cx="8208962" cy="360362"/>
          </a:xfrm>
          <a:prstGeom prst="rect">
            <a:avLst/>
          </a:prstGeom>
          <a:gradFill>
            <a:gsLst>
              <a:gs pos="0">
                <a:srgbClr val="2A2AAA"/>
              </a:gs>
              <a:gs pos="100000">
                <a:srgbClr val="AEAED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0" y="620713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385763" y="1557338"/>
            <a:ext cx="8362950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❖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6781800" y="6477000"/>
            <a:ext cx="16764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b="1" i="1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457200" y="6524625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3124200" y="6545263"/>
            <a:ext cx="2895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6858000" y="6570663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/>
              <a:t>‹#›</a:t>
            </a:fld>
            <a:endParaRPr sz="1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275253" y="1054422"/>
            <a:ext cx="8593494" cy="22206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zh-TW" sz="3600" dirty="0"/>
              <a:t>A Reconfigurable DNN Training Accelerator on FPGA</a:t>
            </a:r>
          </a:p>
        </p:txBody>
      </p:sp>
      <p:sp>
        <p:nvSpPr>
          <p:cNvPr id="106" name="Google Shape;106;p13"/>
          <p:cNvSpPr txBox="1"/>
          <p:nvPr/>
        </p:nvSpPr>
        <p:spPr>
          <a:xfrm>
            <a:off x="479067" y="3429000"/>
            <a:ext cx="4408949" cy="306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accent2"/>
              </a:buClr>
              <a:buSzPts val="2800"/>
            </a:pPr>
            <a:r>
              <a:rPr lang="en-US" sz="2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Presenter:</a:t>
            </a:r>
            <a:r>
              <a:rPr lang="zh-TW" alt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altLang="zh-TW" sz="2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accent2"/>
              </a:buClr>
              <a:buSzPts val="2800"/>
            </a:pPr>
            <a:r>
              <a:rPr lang="en-US" altLang="zh-TW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1070743 </a:t>
            </a:r>
            <a:r>
              <a:rPr lang="zh-TW" alt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郭冠岑 </a:t>
            </a:r>
            <a:endParaRPr lang="en-US" altLang="zh-TW" sz="2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accent2"/>
              </a:buClr>
              <a:buSzPts val="2800"/>
            </a:pPr>
            <a:r>
              <a:rPr lang="en-US" altLang="zh-TW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1070529 </a:t>
            </a:r>
            <a:r>
              <a:rPr lang="zh-TW" alt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張顥汶</a:t>
            </a:r>
            <a:endParaRPr lang="en-US" altLang="zh-TW" sz="2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accent2"/>
              </a:buClr>
              <a:buSzPts val="2800"/>
            </a:pPr>
            <a:endParaRPr lang="zh-TW" altLang="en-US" sz="2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accent2"/>
              </a:buClr>
              <a:buSzPts val="2800"/>
            </a:pPr>
            <a:endParaRPr lang="en-US" sz="28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accent2"/>
              </a:buClr>
              <a:buSzPts val="2800"/>
            </a:pPr>
            <a:r>
              <a:rPr lang="en-US" sz="28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Date:	 2021/05/05</a:t>
            </a:r>
            <a:endParaRPr sz="28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B28CC3-DA7D-419C-B199-6567A8E199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10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D8750A-B744-4F59-882E-5016C5D27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8" y="384959"/>
            <a:ext cx="4420418" cy="147180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B599E64-D999-473C-A20A-DABB8D1A36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341"/>
          <a:stretch/>
        </p:blipFill>
        <p:spPr>
          <a:xfrm>
            <a:off x="151582" y="2766357"/>
            <a:ext cx="4420418" cy="370668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474A385-F54C-4E9B-9F9F-47E20F289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156" y="72424"/>
            <a:ext cx="4663844" cy="121688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D721D31-4135-420C-A990-694F4A900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996" y="1289304"/>
            <a:ext cx="4505604" cy="215772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0E31BBF-B52F-4E20-A07E-8731AB4D13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6085" y="3333818"/>
            <a:ext cx="4511431" cy="123694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D18A847-8F2A-4657-9152-9447954A96B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2615"/>
          <a:stretch/>
        </p:blipFill>
        <p:spPr>
          <a:xfrm>
            <a:off x="4526085" y="4550784"/>
            <a:ext cx="4272682" cy="201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68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43C6A-7396-42BD-A891-0D1323F9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Next target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5B2F64-87B6-4B46-8017-CAB90F805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Patch up unconnected SA</a:t>
            </a:r>
          </a:p>
          <a:p>
            <a:r>
              <a:rPr lang="en-US" altLang="zh-TW" dirty="0"/>
              <a:t>Combine FSM to SA (both)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40692D-4A3B-442C-A3F6-9C14EDACBB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11</a:t>
            </a:fld>
            <a:endParaRPr b="0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09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C3F747-5232-4558-A2A9-B94B50C4D5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12</a:t>
            </a:fld>
            <a:endParaRPr b="0" i="0">
              <a:solidFill>
                <a:srgbClr val="000000"/>
              </a:solidFill>
            </a:endParaRPr>
          </a:p>
        </p:txBody>
      </p:sp>
      <p:sp>
        <p:nvSpPr>
          <p:cNvPr id="3" name="Google Shape;105;p13">
            <a:extLst>
              <a:ext uri="{FF2B5EF4-FFF2-40B4-BE49-F238E27FC236}">
                <a16:creationId xmlns:a16="http://schemas.microsoft.com/office/drawing/2014/main" id="{3D1C3559-1445-4A55-9609-FD7217304AA2}"/>
              </a:ext>
            </a:extLst>
          </p:cNvPr>
          <p:cNvSpPr txBox="1">
            <a:spLocks/>
          </p:cNvSpPr>
          <p:nvPr/>
        </p:nvSpPr>
        <p:spPr>
          <a:xfrm>
            <a:off x="275253" y="749622"/>
            <a:ext cx="8593494" cy="7791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3600" dirty="0"/>
              <a:t>Hardware Compare</a:t>
            </a:r>
            <a:r>
              <a:rPr lang="zh-TW" altLang="en-US" sz="3600" dirty="0"/>
              <a:t> </a:t>
            </a:r>
            <a:r>
              <a:rPr lang="en-US" altLang="zh-TW" sz="3600" dirty="0"/>
              <a:t>(SA)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665FA2-1EFB-4A28-8528-654E1FF45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9" y="1825669"/>
            <a:ext cx="4481511" cy="364046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5163B44-0087-44FB-82DF-EF7C40E3D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994" y="2169712"/>
            <a:ext cx="4589382" cy="32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0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C3F747-5232-4558-A2A9-B94B50C4D5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13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824E628-FC37-4A1B-A2B4-2B8F18348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6"/>
          <a:stretch/>
        </p:blipFill>
        <p:spPr>
          <a:xfrm>
            <a:off x="42862" y="2151297"/>
            <a:ext cx="4481513" cy="127770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EC48EC0-0709-4DB1-943A-069127EA1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" y="3702283"/>
            <a:ext cx="5101015" cy="192223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513F05B-251C-45CD-8F09-40CB9A0B2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648" y="2186832"/>
            <a:ext cx="4473328" cy="124216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BA8E426-27E3-4701-9CFD-F0EF15114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925106"/>
            <a:ext cx="4587638" cy="1699407"/>
          </a:xfrm>
          <a:prstGeom prst="rect">
            <a:avLst/>
          </a:prstGeom>
        </p:spPr>
      </p:pic>
      <p:sp>
        <p:nvSpPr>
          <p:cNvPr id="2" name="禁止標誌 1">
            <a:extLst>
              <a:ext uri="{FF2B5EF4-FFF2-40B4-BE49-F238E27FC236}">
                <a16:creationId xmlns:a16="http://schemas.microsoft.com/office/drawing/2014/main" id="{8ED59DA8-7542-4F6D-9D58-F977141DB765}"/>
              </a:ext>
            </a:extLst>
          </p:cNvPr>
          <p:cNvSpPr/>
          <p:nvPr/>
        </p:nvSpPr>
        <p:spPr>
          <a:xfrm>
            <a:off x="7352522" y="3201983"/>
            <a:ext cx="494522" cy="46653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445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C3F747-5232-4558-A2A9-B94B50C4D5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14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58C7798-6A58-4F88-A801-408BE9E15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70" y="1580611"/>
            <a:ext cx="4039255" cy="382112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8856B84-5C8C-48B4-B0C3-5F8B04EA7C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42" r="20677"/>
          <a:stretch/>
        </p:blipFill>
        <p:spPr>
          <a:xfrm>
            <a:off x="4274970" y="1456269"/>
            <a:ext cx="4236518" cy="398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8F955A4-42A1-4820-97D9-D3842D04E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610" y="1260870"/>
            <a:ext cx="5744780" cy="4336259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BAF9290-B1F0-40D3-980E-03126E7E78C7}"/>
              </a:ext>
            </a:extLst>
          </p:cNvPr>
          <p:cNvSpPr txBox="1"/>
          <p:nvPr/>
        </p:nvSpPr>
        <p:spPr>
          <a:xfrm>
            <a:off x="2992582" y="628072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Input:8bit fixed point</a:t>
            </a:r>
          </a:p>
          <a:p>
            <a:r>
              <a:rPr lang="en-US" altLang="zh-TW" dirty="0"/>
              <a:t>Output:16bit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633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CB892C-C509-43FF-87D6-5314FFBB92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3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508ABA0-D1C9-4024-B5B0-2AD2DC3B7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151" y="797414"/>
            <a:ext cx="3248609" cy="526316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E915D13B-17C7-4343-95F7-63E4BD38F6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61" r="28333"/>
          <a:stretch/>
        </p:blipFill>
        <p:spPr>
          <a:xfrm>
            <a:off x="317240" y="722523"/>
            <a:ext cx="5229716" cy="554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7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FDA512-AB48-431A-A6E3-A94585D5BE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4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9019A16-E82E-4BE4-8977-723EFF8C6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984" y="635576"/>
            <a:ext cx="3601616" cy="5586845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B4B4CC9C-1A59-42A6-9239-EF511A4A10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87" r="23281"/>
          <a:stretch/>
        </p:blipFill>
        <p:spPr>
          <a:xfrm>
            <a:off x="427551" y="1308997"/>
            <a:ext cx="4962433" cy="424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AF787F0-1D23-4D44-A810-9882B086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21" y="857250"/>
            <a:ext cx="5935958" cy="51435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42B6E5B-015B-4872-80DE-B6ADC508F8CB}"/>
              </a:ext>
            </a:extLst>
          </p:cNvPr>
          <p:cNvSpPr txBox="1"/>
          <p:nvPr/>
        </p:nvSpPr>
        <p:spPr>
          <a:xfrm>
            <a:off x="5343390" y="3372934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16</a:t>
            </a:r>
            <a:endParaRPr lang="zh-TW" altLang="en-US" sz="105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9870276-D0BF-453C-9A95-B990AB3A81E9}"/>
              </a:ext>
            </a:extLst>
          </p:cNvPr>
          <p:cNvSpPr txBox="1"/>
          <p:nvPr/>
        </p:nvSpPr>
        <p:spPr>
          <a:xfrm>
            <a:off x="4102341" y="193037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32</a:t>
            </a:r>
            <a:endParaRPr lang="zh-TW" altLang="en-US" sz="105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BA97B82-292C-4250-BDDC-975B968EA4E7}"/>
              </a:ext>
            </a:extLst>
          </p:cNvPr>
          <p:cNvSpPr txBox="1"/>
          <p:nvPr/>
        </p:nvSpPr>
        <p:spPr>
          <a:xfrm>
            <a:off x="5695499" y="2531122"/>
            <a:ext cx="24593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25" dirty="0"/>
              <a:t>32</a:t>
            </a:r>
            <a:endParaRPr lang="zh-TW" altLang="en-US" sz="825" dirty="0"/>
          </a:p>
        </p:txBody>
      </p:sp>
    </p:spTree>
    <p:extLst>
      <p:ext uri="{BB962C8B-B14F-4D97-AF65-F5344CB8AC3E}">
        <p14:creationId xmlns:p14="http://schemas.microsoft.com/office/powerpoint/2010/main" val="296322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63B089-9440-4012-A143-DB3D4086CF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6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D0B790-FF1D-4C9D-A912-204498E04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521" y="868981"/>
            <a:ext cx="6562958" cy="512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6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33F89-48A3-4E71-ADA1-2AB6B625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3529"/>
            <a:ext cx="9144000" cy="762000"/>
          </a:xfrm>
        </p:spPr>
        <p:txBody>
          <a:bodyPr/>
          <a:lstStyle/>
          <a:p>
            <a:r>
              <a:rPr lang="en-US" altLang="zh-TW" dirty="0"/>
              <a:t>schedule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9CBC43-163F-44BF-9F6B-DA45FC087F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7</a:t>
            </a:fld>
            <a:endParaRPr b="0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40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896A7B-14DA-468B-B9D3-196DC838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 FSM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87F8F3-1AE2-400F-A25E-06020E4025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8</a:t>
            </a:fld>
            <a:endParaRPr b="0" i="0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20B161-609A-4921-B12D-203DDFB52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2713"/>
            <a:ext cx="9144000" cy="29856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4470425-4E66-4E91-B894-26E429FA9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6392"/>
            <a:ext cx="9144000" cy="153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5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4313FB-5CEF-49F1-AA33-AF034B51C6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fld id="{00000000-1234-1234-1234-123412341234}" type="slidenum">
              <a:rPr lang="en-US" smtClean="0"/>
              <a:t>9</a:t>
            </a:fld>
            <a:endParaRPr b="0" i="0">
              <a:solidFill>
                <a:srgbClr val="000000"/>
              </a:solidFill>
            </a:endParaRPr>
          </a:p>
        </p:txBody>
      </p:sp>
      <p:sp>
        <p:nvSpPr>
          <p:cNvPr id="5" name="Google Shape;105;p13">
            <a:extLst>
              <a:ext uri="{FF2B5EF4-FFF2-40B4-BE49-F238E27FC236}">
                <a16:creationId xmlns:a16="http://schemas.microsoft.com/office/drawing/2014/main" id="{0610D3A3-7D84-4F5B-87F9-5CCFEEE8C5FE}"/>
              </a:ext>
            </a:extLst>
          </p:cNvPr>
          <p:cNvSpPr txBox="1">
            <a:spLocks/>
          </p:cNvSpPr>
          <p:nvPr/>
        </p:nvSpPr>
        <p:spPr>
          <a:xfrm>
            <a:off x="275253" y="180455"/>
            <a:ext cx="8593494" cy="7791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3600" dirty="0"/>
              <a:t>Hardware Compare</a:t>
            </a:r>
            <a:r>
              <a:rPr lang="zh-TW" altLang="en-US" sz="3600" dirty="0"/>
              <a:t> </a:t>
            </a:r>
            <a:r>
              <a:rPr lang="en-US" altLang="zh-TW" sz="3600" dirty="0"/>
              <a:t>(FSM)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BA66BB-50A1-43B3-A8F8-94D10C883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14"/>
          <a:stretch/>
        </p:blipFill>
        <p:spPr>
          <a:xfrm>
            <a:off x="0" y="959596"/>
            <a:ext cx="4305939" cy="43262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99C94F9-50AB-49BF-AC19-4ECD7EE8C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373" y="814937"/>
            <a:ext cx="4434373" cy="279996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E5205A3-E3F2-42FE-833D-1254E9B3F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156" y="3582248"/>
            <a:ext cx="4593444" cy="318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25686"/>
      </p:ext>
    </p:extLst>
  </p:cSld>
  <p:clrMapOvr>
    <a:masterClrMapping/>
  </p:clrMapOvr>
</p:sld>
</file>

<file path=ppt/theme/theme1.xml><?xml version="1.0" encoding="utf-8"?>
<a:theme xmlns:a="http://schemas.openxmlformats.org/drawingml/2006/main" name="Access DSD Slide Template">
  <a:themeElements>
    <a:clrScheme name="Access DSD Slide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5521</TotalTime>
  <Words>70</Words>
  <Application>Microsoft Office PowerPoint</Application>
  <PresentationFormat>如螢幕大小 (4:3)</PresentationFormat>
  <Paragraphs>30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Noto Sans Symbols</vt:lpstr>
      <vt:lpstr>新細明體</vt:lpstr>
      <vt:lpstr>Arial</vt:lpstr>
      <vt:lpstr>Calibri</vt:lpstr>
      <vt:lpstr>Access DSD Slide Template</vt:lpstr>
      <vt:lpstr>A Reconfigurable DNN Training Accelerator on FPGA</vt:lpstr>
      <vt:lpstr>PowerPoint 簡報</vt:lpstr>
      <vt:lpstr>PowerPoint 簡報</vt:lpstr>
      <vt:lpstr>PowerPoint 簡報</vt:lpstr>
      <vt:lpstr>PowerPoint 簡報</vt:lpstr>
      <vt:lpstr>PowerPoint 簡報</vt:lpstr>
      <vt:lpstr>schedule</vt:lpstr>
      <vt:lpstr>OUR FSM</vt:lpstr>
      <vt:lpstr>PowerPoint 簡報</vt:lpstr>
      <vt:lpstr>PowerPoint 簡報</vt:lpstr>
      <vt:lpstr>Next target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Ways to Enhance  Systolic-Array Architecture</dc:title>
  <dc:creator>Brian Kuo</dc:creator>
  <cp:lastModifiedBy>郭冠岑</cp:lastModifiedBy>
  <cp:revision>86</cp:revision>
  <dcterms:modified xsi:type="dcterms:W3CDTF">2021-05-05T04:50:27Z</dcterms:modified>
</cp:coreProperties>
</file>