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6" r:id="rId4"/>
    <p:sldId id="277" r:id="rId5"/>
    <p:sldId id="260" r:id="rId6"/>
    <p:sldId id="281" r:id="rId7"/>
    <p:sldId id="294" r:id="rId8"/>
    <p:sldId id="292" r:id="rId9"/>
    <p:sldId id="293" r:id="rId10"/>
    <p:sldId id="291" r:id="rId11"/>
    <p:sldId id="289" r:id="rId12"/>
    <p:sldId id="290" r:id="rId13"/>
    <p:sldId id="283" r:id="rId14"/>
    <p:sldId id="286" r:id="rId15"/>
    <p:sldId id="28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870075" y="3333750"/>
            <a:ext cx="5499100" cy="8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833938" y="6396038"/>
            <a:ext cx="43100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Reliable Digital System Lab</a:t>
            </a:r>
            <a:endParaRPr sz="1800" b="1" i="1" u="none" strike="noStrike" cap="none">
              <a:solidFill>
                <a:srgbClr val="8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r="5116"/>
          <a:stretch/>
        </p:blipFill>
        <p:spPr>
          <a:xfrm>
            <a:off x="704850" y="254000"/>
            <a:ext cx="65627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325" y="254000"/>
            <a:ext cx="703263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0" y="2133600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771775" y="4221163"/>
            <a:ext cx="5000625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 rot="5400000">
            <a:off x="2155032" y="-211931"/>
            <a:ext cx="4824412" cy="83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 rot="5400000">
            <a:off x="5120481" y="2358231"/>
            <a:ext cx="5761037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72282" y="148432"/>
            <a:ext cx="5761037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95288" y="6562725"/>
            <a:ext cx="8640762" cy="260350"/>
          </a:xfrm>
          <a:prstGeom prst="rect">
            <a:avLst/>
          </a:prstGeom>
          <a:gradFill>
            <a:gsLst>
              <a:gs pos="0">
                <a:srgbClr val="9999D6"/>
              </a:gs>
              <a:gs pos="100000">
                <a:srgbClr val="2A2AA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79388" y="115888"/>
            <a:ext cx="8208962" cy="360362"/>
          </a:xfrm>
          <a:prstGeom prst="rect">
            <a:avLst/>
          </a:prstGeom>
          <a:gradFill>
            <a:gsLst>
              <a:gs pos="0">
                <a:srgbClr val="2A2AAA"/>
              </a:gs>
              <a:gs pos="100000">
                <a:srgbClr val="AEAED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781800" y="6477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75253" y="1054422"/>
            <a:ext cx="8593494" cy="2220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sz="3600" dirty="0"/>
              <a:t>A Reconfigurable DNN Training Accelerator on FPGA</a:t>
            </a:r>
          </a:p>
        </p:txBody>
      </p:sp>
      <p:sp>
        <p:nvSpPr>
          <p:cNvPr id="106" name="Google Shape;106;p13"/>
          <p:cNvSpPr txBox="1"/>
          <p:nvPr/>
        </p:nvSpPr>
        <p:spPr>
          <a:xfrm>
            <a:off x="479067" y="3429000"/>
            <a:ext cx="4408949" cy="30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Presenter: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1070743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郭冠岑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1070529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張顥汶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zh-TW" alt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en-US"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Date:	 2021/05/05</a:t>
            </a: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96A7B-14DA-468B-B9D3-196DC838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7F8F3-1AE2-400F-A25E-06020E402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10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20B161-609A-4921-B12D-203DDFB5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713"/>
            <a:ext cx="9144000" cy="2985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470425-4E66-4E91-B894-26E429FA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6392"/>
            <a:ext cx="9144000" cy="15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313FB-5CEF-49F1-AA33-AF034B51C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11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" name="Google Shape;105;p13">
            <a:extLst>
              <a:ext uri="{FF2B5EF4-FFF2-40B4-BE49-F238E27FC236}">
                <a16:creationId xmlns:a16="http://schemas.microsoft.com/office/drawing/2014/main" id="{0610D3A3-7D84-4F5B-87F9-5CCFEEE8C5FE}"/>
              </a:ext>
            </a:extLst>
          </p:cNvPr>
          <p:cNvSpPr txBox="1">
            <a:spLocks/>
          </p:cNvSpPr>
          <p:nvPr/>
        </p:nvSpPr>
        <p:spPr>
          <a:xfrm>
            <a:off x="275253" y="180455"/>
            <a:ext cx="8593494" cy="779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600" dirty="0"/>
              <a:t>Hardware Compare</a:t>
            </a:r>
            <a:r>
              <a:rPr lang="zh-TW" altLang="en-US" sz="3600" dirty="0"/>
              <a:t> </a:t>
            </a:r>
            <a:r>
              <a:rPr lang="en-US" altLang="zh-TW" sz="3600" dirty="0"/>
              <a:t>(FSM)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BA66BB-50A1-43B3-A8F8-94D10C883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14"/>
          <a:stretch/>
        </p:blipFill>
        <p:spPr>
          <a:xfrm>
            <a:off x="0" y="959596"/>
            <a:ext cx="4305939" cy="43262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9C94F9-50AB-49BF-AC19-4ECD7EE8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73" y="814937"/>
            <a:ext cx="4434373" cy="27999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5205A3-E3F2-42FE-833D-1254E9B3F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56" y="3582248"/>
            <a:ext cx="4593444" cy="31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28CC3-DA7D-419C-B199-6567A8E19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12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D8750A-B744-4F59-882E-5016C5D2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8" y="384959"/>
            <a:ext cx="4420418" cy="14718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599E64-D999-473C-A20A-DABB8D1A3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41"/>
          <a:stretch/>
        </p:blipFill>
        <p:spPr>
          <a:xfrm>
            <a:off x="151582" y="2766357"/>
            <a:ext cx="4420418" cy="37066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74A385-F54C-4E9B-9F9F-47E20F28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56" y="72424"/>
            <a:ext cx="4663844" cy="12168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721D31-4135-420C-A990-694F4A90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96" y="1289304"/>
            <a:ext cx="4505604" cy="21577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E31BBF-B52F-4E20-A07E-8731AB4D1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085" y="3333818"/>
            <a:ext cx="4511431" cy="12369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18A847-8F2A-4657-9152-9447954A96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615"/>
          <a:stretch/>
        </p:blipFill>
        <p:spPr>
          <a:xfrm>
            <a:off x="4526085" y="4550784"/>
            <a:ext cx="4272682" cy="20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6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13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3" name="Google Shape;105;p13">
            <a:extLst>
              <a:ext uri="{FF2B5EF4-FFF2-40B4-BE49-F238E27FC236}">
                <a16:creationId xmlns:a16="http://schemas.microsoft.com/office/drawing/2014/main" id="{3D1C3559-1445-4A55-9609-FD7217304AA2}"/>
              </a:ext>
            </a:extLst>
          </p:cNvPr>
          <p:cNvSpPr txBox="1">
            <a:spLocks/>
          </p:cNvSpPr>
          <p:nvPr/>
        </p:nvSpPr>
        <p:spPr>
          <a:xfrm>
            <a:off x="275253" y="749622"/>
            <a:ext cx="8593494" cy="779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600" dirty="0"/>
              <a:t>Hardware Compare</a:t>
            </a:r>
            <a:r>
              <a:rPr lang="zh-TW" altLang="en-US" sz="3600" dirty="0"/>
              <a:t> </a:t>
            </a:r>
            <a:r>
              <a:rPr lang="en-US" altLang="zh-TW" sz="3600" dirty="0"/>
              <a:t>(SA)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665FA2-1EFB-4A28-8528-654E1FF4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9" y="1825669"/>
            <a:ext cx="4481511" cy="36404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163B44-0087-44FB-82DF-EF7C40E3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4" y="2169712"/>
            <a:ext cx="4589382" cy="3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14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24E628-FC37-4A1B-A2B4-2B8F18348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/>
          <a:stretch/>
        </p:blipFill>
        <p:spPr>
          <a:xfrm>
            <a:off x="42862" y="2151297"/>
            <a:ext cx="4481513" cy="12777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C48EC0-0709-4DB1-943A-069127EA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3702283"/>
            <a:ext cx="5101015" cy="19222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513F05B-251C-45CD-8F09-40CB9A0B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648" y="2186832"/>
            <a:ext cx="4473328" cy="12421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A8E426-27E3-4701-9CFD-F0EF15114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25106"/>
            <a:ext cx="4587638" cy="1699407"/>
          </a:xfrm>
          <a:prstGeom prst="rect">
            <a:avLst/>
          </a:prstGeom>
        </p:spPr>
      </p:pic>
      <p:sp>
        <p:nvSpPr>
          <p:cNvPr id="2" name="禁止標誌 1">
            <a:extLst>
              <a:ext uri="{FF2B5EF4-FFF2-40B4-BE49-F238E27FC236}">
                <a16:creationId xmlns:a16="http://schemas.microsoft.com/office/drawing/2014/main" id="{8ED59DA8-7542-4F6D-9D58-F977141DB765}"/>
              </a:ext>
            </a:extLst>
          </p:cNvPr>
          <p:cNvSpPr/>
          <p:nvPr/>
        </p:nvSpPr>
        <p:spPr>
          <a:xfrm>
            <a:off x="7352522" y="3201983"/>
            <a:ext cx="494522" cy="4665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4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15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C7798-6A58-4F88-A801-408BE9E1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0" y="1580611"/>
            <a:ext cx="4039255" cy="3821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856B84-5C8C-48B4-B0C3-5F8B04EA7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42" r="20677"/>
          <a:stretch/>
        </p:blipFill>
        <p:spPr>
          <a:xfrm>
            <a:off x="4274970" y="1456269"/>
            <a:ext cx="4236518" cy="39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F955A4-42A1-4820-97D9-D3842D04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10" y="1260870"/>
            <a:ext cx="5744780" cy="433625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BAF9290-B1F0-40D3-980E-03126E7E78C7}"/>
              </a:ext>
            </a:extLst>
          </p:cNvPr>
          <p:cNvSpPr txBox="1"/>
          <p:nvPr/>
        </p:nvSpPr>
        <p:spPr>
          <a:xfrm>
            <a:off x="2992582" y="628072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Input:8bit fixed point</a:t>
            </a:r>
          </a:p>
          <a:p>
            <a:r>
              <a:rPr lang="en-US" altLang="zh-TW" dirty="0"/>
              <a:t>Output:16bit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33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CB892C-C509-43FF-87D6-5314FFBB9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3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08ABA0-D1C9-4024-B5B0-2AD2DC3B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51" y="797414"/>
            <a:ext cx="3248609" cy="526316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915D13B-17C7-4343-95F7-63E4BD38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1" r="28333"/>
          <a:stretch/>
        </p:blipFill>
        <p:spPr>
          <a:xfrm>
            <a:off x="317240" y="722523"/>
            <a:ext cx="5229716" cy="55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DA512-AB48-431A-A6E3-A94585D5B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4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019A16-E82E-4BE4-8977-723EFF8C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84" y="635576"/>
            <a:ext cx="3601616" cy="558684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4B4CC9C-1A59-42A6-9239-EF511A4A1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23281"/>
          <a:stretch/>
        </p:blipFill>
        <p:spPr>
          <a:xfrm>
            <a:off x="427551" y="1308997"/>
            <a:ext cx="4962433" cy="42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AF787F0-1D23-4D44-A810-9882B086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21" y="857250"/>
            <a:ext cx="5935958" cy="51435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42B6E5B-015B-4872-80DE-B6ADC508F8CB}"/>
              </a:ext>
            </a:extLst>
          </p:cNvPr>
          <p:cNvSpPr txBox="1"/>
          <p:nvPr/>
        </p:nvSpPr>
        <p:spPr>
          <a:xfrm>
            <a:off x="5343390" y="33729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16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870276-D0BF-453C-9A95-B990AB3A81E9}"/>
              </a:ext>
            </a:extLst>
          </p:cNvPr>
          <p:cNvSpPr txBox="1"/>
          <p:nvPr/>
        </p:nvSpPr>
        <p:spPr>
          <a:xfrm>
            <a:off x="4102341" y="19303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32</a:t>
            </a:r>
            <a:endParaRPr lang="zh-TW" altLang="en-US" sz="105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A97B82-292C-4250-BDDC-975B968EA4E7}"/>
              </a:ext>
            </a:extLst>
          </p:cNvPr>
          <p:cNvSpPr txBox="1"/>
          <p:nvPr/>
        </p:nvSpPr>
        <p:spPr>
          <a:xfrm>
            <a:off x="5695499" y="2531122"/>
            <a:ext cx="24593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32</a:t>
            </a:r>
            <a:endParaRPr lang="zh-TW" altLang="en-US" sz="825" dirty="0"/>
          </a:p>
        </p:txBody>
      </p:sp>
    </p:spTree>
    <p:extLst>
      <p:ext uri="{BB962C8B-B14F-4D97-AF65-F5344CB8AC3E}">
        <p14:creationId xmlns:p14="http://schemas.microsoft.com/office/powerpoint/2010/main" val="296322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63B089-9440-4012-A143-DB3D4086C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6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0B790-FF1D-4C9D-A912-204498E0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21" y="868981"/>
            <a:ext cx="6562958" cy="51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3175F-0C00-4FBF-A4EE-60AC970B4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7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E9E1C0-2378-4212-ABBA-AF47C640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81" y="788758"/>
            <a:ext cx="6393237" cy="3434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CEEA5D-D934-4D10-B2AF-FCD410C5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351" y="4160173"/>
            <a:ext cx="4225297" cy="20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3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33F89-48A3-4E71-ADA1-2AB6B625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3529"/>
            <a:ext cx="9144000" cy="7620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9CBC43-163F-44BF-9F6B-DA45FC087F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8</a:t>
            </a:fld>
            <a:endParaRPr b="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0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43C6A-7396-42BD-A891-0D1323F9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Next target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5B2F64-87B6-4B46-8017-CAB90F805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FSM (Parity)</a:t>
            </a:r>
          </a:p>
          <a:p>
            <a:r>
              <a:rPr lang="en-US" altLang="zh-TW" dirty="0"/>
              <a:t>Loss </a:t>
            </a:r>
            <a:r>
              <a:rPr lang="en-US" altLang="zh-TW" dirty="0" err="1"/>
              <a:t>Func</a:t>
            </a:r>
            <a:endParaRPr lang="en-US" altLang="zh-TW" dirty="0"/>
          </a:p>
          <a:p>
            <a:r>
              <a:rPr lang="en-US" altLang="zh-TW" dirty="0"/>
              <a:t>BN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0692D-4A3B-442C-A3F6-9C14EDACB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9</a:t>
            </a:fld>
            <a:endParaRPr b="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958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 DSD Slide Template">
  <a:themeElements>
    <a:clrScheme name="Access DSD Slid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67</Words>
  <Application>Microsoft Office PowerPoint</Application>
  <PresentationFormat>如螢幕大小 (4:3)</PresentationFormat>
  <Paragraphs>32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Noto Sans Symbols</vt:lpstr>
      <vt:lpstr>新細明體</vt:lpstr>
      <vt:lpstr>Arial</vt:lpstr>
      <vt:lpstr>Calibri</vt:lpstr>
      <vt:lpstr>Access DSD Slide Template</vt:lpstr>
      <vt:lpstr>A Reconfigurable DNN Training Accelerator on FPGA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schedule</vt:lpstr>
      <vt:lpstr>Next target</vt:lpstr>
      <vt:lpstr>OUR FSM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Ways to Enhance  Systolic-Array Architecture</dc:title>
  <dc:creator>Brian Kuo</dc:creator>
  <cp:lastModifiedBy>郭冠岑</cp:lastModifiedBy>
  <cp:revision>91</cp:revision>
  <dcterms:modified xsi:type="dcterms:W3CDTF">2021-05-26T04:55:00Z</dcterms:modified>
</cp:coreProperties>
</file>