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4" r:id="rId3"/>
    <p:sldId id="257" r:id="rId4"/>
    <p:sldId id="276" r:id="rId5"/>
    <p:sldId id="277" r:id="rId6"/>
    <p:sldId id="298" r:id="rId7"/>
    <p:sldId id="260" r:id="rId8"/>
    <p:sldId id="281" r:id="rId9"/>
    <p:sldId id="296" r:id="rId10"/>
    <p:sldId id="299" r:id="rId11"/>
    <p:sldId id="300" r:id="rId12"/>
    <p:sldId id="291" r:id="rId13"/>
    <p:sldId id="29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1" d="100"/>
          <a:sy n="91" d="100"/>
        </p:scale>
        <p:origin x="16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870075" y="3333750"/>
            <a:ext cx="5499100" cy="8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833938" y="6396038"/>
            <a:ext cx="43100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Reliable Digital System Lab</a:t>
            </a:r>
            <a:endParaRPr sz="1800" b="1" i="1" u="none" strike="noStrike" cap="none">
              <a:solidFill>
                <a:srgbClr val="8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r="5116"/>
          <a:stretch/>
        </p:blipFill>
        <p:spPr>
          <a:xfrm>
            <a:off x="704850" y="254000"/>
            <a:ext cx="65627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325" y="254000"/>
            <a:ext cx="703263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0" y="2133600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771775" y="4221163"/>
            <a:ext cx="5000625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 rot="5400000">
            <a:off x="2155032" y="-211931"/>
            <a:ext cx="4824412" cy="83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 rot="5400000">
            <a:off x="5120481" y="2358231"/>
            <a:ext cx="5761037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72282" y="148432"/>
            <a:ext cx="5761037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95288" y="6562725"/>
            <a:ext cx="8640762" cy="260350"/>
          </a:xfrm>
          <a:prstGeom prst="rect">
            <a:avLst/>
          </a:prstGeom>
          <a:gradFill>
            <a:gsLst>
              <a:gs pos="0">
                <a:srgbClr val="9999D6"/>
              </a:gs>
              <a:gs pos="100000">
                <a:srgbClr val="2A2AA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79388" y="115888"/>
            <a:ext cx="8208962" cy="360362"/>
          </a:xfrm>
          <a:prstGeom prst="rect">
            <a:avLst/>
          </a:prstGeom>
          <a:gradFill>
            <a:gsLst>
              <a:gs pos="0">
                <a:srgbClr val="2A2AAA"/>
              </a:gs>
              <a:gs pos="100000">
                <a:srgbClr val="AEAED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781800" y="6477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75253" y="1054422"/>
            <a:ext cx="8593494" cy="2220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sz="3600" dirty="0"/>
              <a:t>A Reconfigurable DNN Training Accelerator on FPGA</a:t>
            </a:r>
          </a:p>
        </p:txBody>
      </p:sp>
      <p:sp>
        <p:nvSpPr>
          <p:cNvPr id="106" name="Google Shape;106;p13"/>
          <p:cNvSpPr txBox="1"/>
          <p:nvPr/>
        </p:nvSpPr>
        <p:spPr>
          <a:xfrm>
            <a:off x="479067" y="3429000"/>
            <a:ext cx="4408949" cy="30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Presenter: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1070743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郭冠岑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1070529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張顥汶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zh-TW" alt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en-US"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Date:	 2021/06/30</a:t>
            </a: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F3B-7751-422F-8F56-807EEE46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06248-EE2B-48DA-87E7-E32A32B7E9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10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9141E6-71E7-4C6D-91F6-B1B0C988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881"/>
            <a:ext cx="9144000" cy="7217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A50435-F014-40EA-B62C-1E1E0C56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2284"/>
            <a:ext cx="9144000" cy="969347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9972891-7481-4C79-AB6A-D33BDB5DC4EE}"/>
              </a:ext>
            </a:extLst>
          </p:cNvPr>
          <p:cNvSpPr txBox="1">
            <a:spLocks/>
          </p:cNvSpPr>
          <p:nvPr/>
        </p:nvSpPr>
        <p:spPr>
          <a:xfrm>
            <a:off x="0" y="2201969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/>
              <a:t>Mode Select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81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76AD59-2829-4336-86FF-2DAFCEB35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11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9D5EA9-832C-4F0D-B641-0C809CC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2" y="696844"/>
            <a:ext cx="8934595" cy="42776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F7B31A-7A54-4E58-95C4-968BBCCA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2" y="5284779"/>
            <a:ext cx="2959252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96A7B-14DA-468B-B9D3-196DC838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7F8F3-1AE2-400F-A25E-06020E402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12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20B161-609A-4921-B12D-203DDFB5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713"/>
            <a:ext cx="9144000" cy="2985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470425-4E66-4E91-B894-26E429FA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6392"/>
            <a:ext cx="9144000" cy="15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0692D-4A3B-442C-A3F6-9C14EDACB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13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BBCD7C-385B-4B1B-9F5F-797A171E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526" y="4382055"/>
            <a:ext cx="2663474" cy="20740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49E441-6CCD-47C1-84F6-38962EB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0005"/>
            <a:ext cx="9144000" cy="8418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4165ED-1DE4-49C3-9279-DEAD3F5BD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0" y="3911843"/>
            <a:ext cx="6140766" cy="185429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BB76CB11-66E1-4C06-AAFD-D78D23D6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798"/>
            <a:ext cx="9144000" cy="762000"/>
          </a:xfrm>
        </p:spPr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09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3175F-0C00-4FBF-A4EE-60AC970B4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2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E9E1C0-2378-4212-ABBA-AF47C640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81" y="1711775"/>
            <a:ext cx="6393237" cy="34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3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F955A4-42A1-4820-97D9-D3842D04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2" y="529854"/>
            <a:ext cx="7681715" cy="57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3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CB892C-C509-43FF-87D6-5314FFBB9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4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08ABA0-D1C9-4024-B5B0-2AD2DC3B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51" y="797415"/>
            <a:ext cx="3248609" cy="526316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915D13B-17C7-4343-95F7-63E4BD38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1" r="28333"/>
          <a:stretch/>
        </p:blipFill>
        <p:spPr>
          <a:xfrm>
            <a:off x="317240" y="722523"/>
            <a:ext cx="5229716" cy="55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DA512-AB48-431A-A6E3-A94585D5B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5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019A16-E82E-4BE4-8977-723EFF8C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84" y="635576"/>
            <a:ext cx="3601616" cy="558684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4B4CC9C-1A59-42A6-9239-EF511A4A1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23281"/>
          <a:stretch/>
        </p:blipFill>
        <p:spPr>
          <a:xfrm>
            <a:off x="427551" y="1308997"/>
            <a:ext cx="4962433" cy="42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56EED4-301F-4F24-A271-55CE0F41E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6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A3704C-407A-4324-9BA7-45425675509D}"/>
              </a:ext>
            </a:extLst>
          </p:cNvPr>
          <p:cNvSpPr txBox="1"/>
          <p:nvPr/>
        </p:nvSpPr>
        <p:spPr>
          <a:xfrm>
            <a:off x="516531" y="57935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Stride=1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7E6344-A6E8-4B18-9184-2838D4B6E7C4}"/>
              </a:ext>
            </a:extLst>
          </p:cNvPr>
          <p:cNvSpPr txBox="1"/>
          <p:nvPr/>
        </p:nvSpPr>
        <p:spPr>
          <a:xfrm>
            <a:off x="516530" y="251281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Stride=2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EC27B9-AD49-4C91-B5E3-864F8392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129"/>
            <a:ext cx="3187864" cy="16256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53A909-D0D0-4735-83A3-4DE5F0E7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68" y="887129"/>
            <a:ext cx="3187864" cy="16256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C40A41-54A1-4966-8996-B5C0CAFB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38" y="887129"/>
            <a:ext cx="3149762" cy="16256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9F8608-5D53-481A-98F9-C935D18D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1" y="2822335"/>
            <a:ext cx="2940201" cy="14478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90A075-FE4D-4496-86D1-1D07EAEBA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001" y="2873137"/>
            <a:ext cx="2863997" cy="139707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513EC-0EE8-481A-8194-13826F630ACB}"/>
              </a:ext>
            </a:extLst>
          </p:cNvPr>
          <p:cNvSpPr txBox="1"/>
          <p:nvPr/>
        </p:nvSpPr>
        <p:spPr>
          <a:xfrm>
            <a:off x="516530" y="444655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FullConnect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F8261F7-3635-4B28-BF9D-3677553F54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58" r="4904"/>
          <a:stretch/>
        </p:blipFill>
        <p:spPr>
          <a:xfrm>
            <a:off x="6165698" y="2725619"/>
            <a:ext cx="2940202" cy="172093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D2EB655-8810-4877-B5CB-921AD9D28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30" y="4930682"/>
            <a:ext cx="3181514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EFB3F3-7C63-46CA-A991-3308EBF5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9" y="814503"/>
            <a:ext cx="5867702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63B089-9440-4012-A143-DB3D4086C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8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0B790-FF1D-4C9D-A912-204498E0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25" y="971963"/>
            <a:ext cx="6298950" cy="49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5EB7B-AB08-43EA-B907-A3AE3E4A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</a:t>
            </a:r>
            <a:r>
              <a:rPr lang="zh-TW" altLang="en-US" dirty="0"/>
              <a:t> </a:t>
            </a:r>
            <a:r>
              <a:rPr lang="en-US" altLang="zh-TW" dirty="0"/>
              <a:t>and Pref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A702CB-11C1-4ADB-B76F-1938E6EEF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9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08661F-0542-4114-B5E3-E432CDF2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51712" y="1405292"/>
            <a:ext cx="1442661" cy="13975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F65018-B526-4CAF-848A-BCE6E627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3339"/>
            <a:ext cx="3890041" cy="51351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2F22DD6-54FE-4E60-BE1E-11D3B62D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83758" y="1405292"/>
            <a:ext cx="1442661" cy="1397504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8E1921D-3A43-4E46-BDCF-E2998682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45830"/>
              </p:ext>
            </p:extLst>
          </p:nvPr>
        </p:nvGraphicFramePr>
        <p:xfrm>
          <a:off x="3587800" y="4304888"/>
          <a:ext cx="5556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0">
                  <a:extLst>
                    <a:ext uri="{9D8B030D-6E8A-4147-A177-3AD203B41FA5}">
                      <a16:colId xmlns:a16="http://schemas.microsoft.com/office/drawing/2014/main" val="829928641"/>
                    </a:ext>
                  </a:extLst>
                </a:gridCol>
                <a:gridCol w="1111240">
                  <a:extLst>
                    <a:ext uri="{9D8B030D-6E8A-4147-A177-3AD203B41FA5}">
                      <a16:colId xmlns:a16="http://schemas.microsoft.com/office/drawing/2014/main" val="2329948913"/>
                    </a:ext>
                  </a:extLst>
                </a:gridCol>
                <a:gridCol w="1111240">
                  <a:extLst>
                    <a:ext uri="{9D8B030D-6E8A-4147-A177-3AD203B41FA5}">
                      <a16:colId xmlns:a16="http://schemas.microsoft.com/office/drawing/2014/main" val="1522832507"/>
                    </a:ext>
                  </a:extLst>
                </a:gridCol>
                <a:gridCol w="1111240">
                  <a:extLst>
                    <a:ext uri="{9D8B030D-6E8A-4147-A177-3AD203B41FA5}">
                      <a16:colId xmlns:a16="http://schemas.microsoft.com/office/drawing/2014/main" val="2459374548"/>
                    </a:ext>
                  </a:extLst>
                </a:gridCol>
                <a:gridCol w="1111240">
                  <a:extLst>
                    <a:ext uri="{9D8B030D-6E8A-4147-A177-3AD203B41FA5}">
                      <a16:colId xmlns:a16="http://schemas.microsoft.com/office/drawing/2014/main" val="2662655382"/>
                    </a:ext>
                  </a:extLst>
                </a:gridCol>
              </a:tblGrid>
              <a:tr h="264024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Select(out)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11069"/>
                  </a:ext>
                </a:extLst>
              </a:tr>
              <a:tr h="264024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C→A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65537"/>
                  </a:ext>
                </a:extLst>
              </a:tr>
              <a:tr h="264024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46515"/>
                  </a:ext>
                </a:extLst>
              </a:tr>
              <a:tr h="264024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A,B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26548"/>
                  </a:ext>
                </a:extLst>
              </a:tr>
              <a:tr h="264024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A,D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96063"/>
                  </a:ext>
                </a:extLst>
              </a:tr>
              <a:tr h="264024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5196"/>
                  </a:ext>
                </a:extLst>
              </a:tr>
              <a:tr h="264024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→</a:t>
                      </a: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1797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133B36D-F4C4-4C19-8504-A70479059C48}"/>
              </a:ext>
            </a:extLst>
          </p:cNvPr>
          <p:cNvCxnSpPr>
            <a:cxnSpLocks/>
          </p:cNvCxnSpPr>
          <p:nvPr/>
        </p:nvCxnSpPr>
        <p:spPr>
          <a:xfrm>
            <a:off x="3413295" y="1542614"/>
            <a:ext cx="1840666" cy="56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511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 DSD Slide Template">
  <a:themeElements>
    <a:clrScheme name="Access DSD Slid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</TotalTime>
  <Words>106</Words>
  <Application>Microsoft Office PowerPoint</Application>
  <PresentationFormat>如螢幕大小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Noto Sans Symbols</vt:lpstr>
      <vt:lpstr>Arial</vt:lpstr>
      <vt:lpstr>Calibri</vt:lpstr>
      <vt:lpstr>Access DSD Slide Template</vt:lpstr>
      <vt:lpstr>A Reconfigurable DNN Training Accelerator on FPGA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BUF and Pref</vt:lpstr>
      <vt:lpstr>Cutting</vt:lpstr>
      <vt:lpstr>PowerPoint 簡報</vt:lpstr>
      <vt:lpstr>OUR FSM</vt:lpstr>
      <vt:lpstr>ReLU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Ways to Enhance  Systolic-Array Architecture</dc:title>
  <dc:creator>Brian Kuo</dc:creator>
  <cp:lastModifiedBy>郭冠岑</cp:lastModifiedBy>
  <cp:revision>110</cp:revision>
  <dcterms:modified xsi:type="dcterms:W3CDTF">2021-06-30T06:13:28Z</dcterms:modified>
</cp:coreProperties>
</file>