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3" r:id="rId5"/>
    <p:sldId id="275" r:id="rId6"/>
    <p:sldId id="265" r:id="rId7"/>
    <p:sldId id="266" r:id="rId8"/>
    <p:sldId id="279" r:id="rId9"/>
    <p:sldId id="267" r:id="rId10"/>
    <p:sldId id="280" r:id="rId11"/>
    <p:sldId id="268" r:id="rId12"/>
    <p:sldId id="269" r:id="rId13"/>
    <p:sldId id="270" r:id="rId14"/>
    <p:sldId id="271" r:id="rId15"/>
    <p:sldId id="281" r:id="rId16"/>
    <p:sldId id="282" r:id="rId17"/>
    <p:sldId id="272" r:id="rId18"/>
    <p:sldId id="277" r:id="rId19"/>
    <p:sldId id="276" r:id="rId20"/>
    <p:sldId id="261" r:id="rId21"/>
    <p:sldId id="262" r:id="rId22"/>
    <p:sldId id="263"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84"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C2332-8949-4D10-8F5A-146BF6D0CAD3}" type="doc">
      <dgm:prSet loTypeId="urn:microsoft.com/office/officeart/2005/8/layout/process2" loCatId="process" qsTypeId="urn:microsoft.com/office/officeart/2005/8/quickstyle/simple1" qsCatId="simple" csTypeId="urn:microsoft.com/office/officeart/2005/8/colors/accent1_2" csCatId="accent1" phldr="1"/>
      <dgm:spPr/>
    </dgm:pt>
    <dgm:pt modelId="{F1E4C76D-CA82-43C6-8550-575794A82FD7}">
      <dgm:prSet phldrT="[Text]"/>
      <dgm:spPr/>
      <dgm:t>
        <a:bodyPr/>
        <a:lstStyle/>
        <a:p>
          <a:r>
            <a:rPr lang="en-US" dirty="0"/>
            <a:t>Multicast Listener</a:t>
          </a:r>
        </a:p>
      </dgm:t>
    </dgm:pt>
    <dgm:pt modelId="{0AB95688-7815-4506-84DD-0187FDC9CDEB}" type="parTrans" cxnId="{F32EA9D4-40DC-4F4D-90DF-201979631E7A}">
      <dgm:prSet/>
      <dgm:spPr/>
      <dgm:t>
        <a:bodyPr/>
        <a:lstStyle/>
        <a:p>
          <a:endParaRPr lang="en-US"/>
        </a:p>
      </dgm:t>
    </dgm:pt>
    <dgm:pt modelId="{C581F0CF-F315-4CB6-95CB-4DB5163E7045}" type="sibTrans" cxnId="{F32EA9D4-40DC-4F4D-90DF-201979631E7A}">
      <dgm:prSet/>
      <dgm:spPr/>
      <dgm:t>
        <a:bodyPr/>
        <a:lstStyle/>
        <a:p>
          <a:endParaRPr lang="en-US"/>
        </a:p>
      </dgm:t>
    </dgm:pt>
    <dgm:pt modelId="{075DC16D-4783-4538-873F-409AF6791D98}">
      <dgm:prSet phldrT="[Text]"/>
      <dgm:spPr/>
      <dgm:t>
        <a:bodyPr/>
        <a:lstStyle/>
        <a:p>
          <a:r>
            <a:rPr lang="en-US" dirty="0"/>
            <a:t>Add Node</a:t>
          </a:r>
        </a:p>
      </dgm:t>
    </dgm:pt>
    <dgm:pt modelId="{322FB140-D9CE-42DE-9574-8C13994609CA}" type="parTrans" cxnId="{EC8E4712-ED42-4DD1-AF69-6C084BF3E062}">
      <dgm:prSet/>
      <dgm:spPr/>
      <dgm:t>
        <a:bodyPr/>
        <a:lstStyle/>
        <a:p>
          <a:endParaRPr lang="en-US"/>
        </a:p>
      </dgm:t>
    </dgm:pt>
    <dgm:pt modelId="{48C9C1A2-E5DC-40BD-BFDC-76B4C7E28E2F}" type="sibTrans" cxnId="{EC8E4712-ED42-4DD1-AF69-6C084BF3E062}">
      <dgm:prSet/>
      <dgm:spPr/>
      <dgm:t>
        <a:bodyPr/>
        <a:lstStyle/>
        <a:p>
          <a:endParaRPr lang="en-US" dirty="0"/>
        </a:p>
      </dgm:t>
    </dgm:pt>
    <dgm:pt modelId="{646609A6-EDFE-46BC-8676-0BBE93C50B77}">
      <dgm:prSet phldrT="[Text]"/>
      <dgm:spPr/>
      <dgm:t>
        <a:bodyPr/>
        <a:lstStyle/>
        <a:p>
          <a:r>
            <a:rPr lang="en-US" dirty="0"/>
            <a:t>Leader Election</a:t>
          </a:r>
        </a:p>
      </dgm:t>
    </dgm:pt>
    <dgm:pt modelId="{A81B91D3-1E93-40AF-AD66-047069EECF8A}" type="parTrans" cxnId="{7AA9251D-9044-4A14-AA10-45E6B648DDC8}">
      <dgm:prSet/>
      <dgm:spPr/>
      <dgm:t>
        <a:bodyPr/>
        <a:lstStyle/>
        <a:p>
          <a:endParaRPr lang="en-US"/>
        </a:p>
      </dgm:t>
    </dgm:pt>
    <dgm:pt modelId="{B3BA60AE-9867-4808-AD0E-56C81497364E}" type="sibTrans" cxnId="{7AA9251D-9044-4A14-AA10-45E6B648DDC8}">
      <dgm:prSet/>
      <dgm:spPr/>
      <dgm:t>
        <a:bodyPr/>
        <a:lstStyle/>
        <a:p>
          <a:endParaRPr lang="en-US"/>
        </a:p>
      </dgm:t>
    </dgm:pt>
    <dgm:pt modelId="{8B31C021-1CE6-48FD-A448-A3CDF8C3B518}" type="pres">
      <dgm:prSet presAssocID="{336C2332-8949-4D10-8F5A-146BF6D0CAD3}" presName="linearFlow" presStyleCnt="0">
        <dgm:presLayoutVars>
          <dgm:resizeHandles val="exact"/>
        </dgm:presLayoutVars>
      </dgm:prSet>
      <dgm:spPr/>
    </dgm:pt>
    <dgm:pt modelId="{1D3D3DBE-4582-4AFE-92FC-1745CC04B3A9}" type="pres">
      <dgm:prSet presAssocID="{F1E4C76D-CA82-43C6-8550-575794A82FD7}" presName="node" presStyleLbl="node1" presStyleIdx="0" presStyleCnt="3" custScaleX="42410" custScaleY="42410" custLinFactNeighborX="571" custLinFactNeighborY="36414">
        <dgm:presLayoutVars>
          <dgm:bulletEnabled val="1"/>
        </dgm:presLayoutVars>
      </dgm:prSet>
      <dgm:spPr/>
    </dgm:pt>
    <dgm:pt modelId="{6C60723A-5FB6-4D74-B16E-9E2E006BFE25}" type="pres">
      <dgm:prSet presAssocID="{C581F0CF-F315-4CB6-95CB-4DB5163E7045}" presName="sibTrans" presStyleLbl="sibTrans2D1" presStyleIdx="0" presStyleCnt="2" custScaleX="85893" custScaleY="42410" custLinFactNeighborX="405" custLinFactNeighborY="7126"/>
      <dgm:spPr/>
    </dgm:pt>
    <dgm:pt modelId="{774B121C-4FA1-424D-AC8A-467DC6F7D2B3}" type="pres">
      <dgm:prSet presAssocID="{C581F0CF-F315-4CB6-95CB-4DB5163E7045}" presName="connectorText" presStyleLbl="sibTrans2D1" presStyleIdx="0" presStyleCnt="2"/>
      <dgm:spPr/>
    </dgm:pt>
    <dgm:pt modelId="{04893555-5C03-4F44-BA10-FD26CFC19927}" type="pres">
      <dgm:prSet presAssocID="{075DC16D-4783-4538-873F-409AF6791D98}" presName="node" presStyleLbl="node1" presStyleIdx="1" presStyleCnt="3" custScaleX="42410" custScaleY="42410" custLinFactNeighborX="1069" custLinFactNeighborY="10879">
        <dgm:presLayoutVars>
          <dgm:bulletEnabled val="1"/>
        </dgm:presLayoutVars>
      </dgm:prSet>
      <dgm:spPr/>
    </dgm:pt>
    <dgm:pt modelId="{B2165553-0F8C-4B84-8D0B-CD800892EC89}" type="pres">
      <dgm:prSet presAssocID="{48C9C1A2-E5DC-40BD-BFDC-76B4C7E28E2F}" presName="sibTrans" presStyleLbl="sibTrans2D1" presStyleIdx="1" presStyleCnt="2" custScaleX="82181" custScaleY="42410" custLinFactNeighborX="-1154" custLinFactNeighborY="8551"/>
      <dgm:spPr/>
    </dgm:pt>
    <dgm:pt modelId="{47E949C2-B310-48CE-ABB7-CB4C263879C7}" type="pres">
      <dgm:prSet presAssocID="{48C9C1A2-E5DC-40BD-BFDC-76B4C7E28E2F}" presName="connectorText" presStyleLbl="sibTrans2D1" presStyleIdx="1" presStyleCnt="2"/>
      <dgm:spPr/>
    </dgm:pt>
    <dgm:pt modelId="{DD30DA9F-D29E-44F7-B83A-F73E79D2B681}" type="pres">
      <dgm:prSet presAssocID="{646609A6-EDFE-46BC-8676-0BBE93C50B77}" presName="node" presStyleLbl="node1" presStyleIdx="2" presStyleCnt="3" custScaleX="42410" custScaleY="42410" custLinFactNeighborX="2138" custLinFactNeighborY="-13599">
        <dgm:presLayoutVars>
          <dgm:bulletEnabled val="1"/>
        </dgm:presLayoutVars>
      </dgm:prSet>
      <dgm:spPr/>
    </dgm:pt>
  </dgm:ptLst>
  <dgm:cxnLst>
    <dgm:cxn modelId="{2BBC2F9D-9BC4-432C-A601-E93A46109D0A}" type="presOf" srcId="{075DC16D-4783-4538-873F-409AF6791D98}" destId="{04893555-5C03-4F44-BA10-FD26CFC19927}" srcOrd="0" destOrd="0" presId="urn:microsoft.com/office/officeart/2005/8/layout/process2"/>
    <dgm:cxn modelId="{A6F14898-192A-48F4-9D12-765908D218BE}" type="presOf" srcId="{646609A6-EDFE-46BC-8676-0BBE93C50B77}" destId="{DD30DA9F-D29E-44F7-B83A-F73E79D2B681}" srcOrd="0" destOrd="0" presId="urn:microsoft.com/office/officeart/2005/8/layout/process2"/>
    <dgm:cxn modelId="{194EE886-C548-4413-8F7D-FF62A088AFD6}" type="presOf" srcId="{336C2332-8949-4D10-8F5A-146BF6D0CAD3}" destId="{8B31C021-1CE6-48FD-A448-A3CDF8C3B518}" srcOrd="0" destOrd="0" presId="urn:microsoft.com/office/officeart/2005/8/layout/process2"/>
    <dgm:cxn modelId="{FEEFF749-A025-49A9-8F33-1DADE3BABFC3}" type="presOf" srcId="{C581F0CF-F315-4CB6-95CB-4DB5163E7045}" destId="{6C60723A-5FB6-4D74-B16E-9E2E006BFE25}" srcOrd="0" destOrd="0" presId="urn:microsoft.com/office/officeart/2005/8/layout/process2"/>
    <dgm:cxn modelId="{F32EA9D4-40DC-4F4D-90DF-201979631E7A}" srcId="{336C2332-8949-4D10-8F5A-146BF6D0CAD3}" destId="{F1E4C76D-CA82-43C6-8550-575794A82FD7}" srcOrd="0" destOrd="0" parTransId="{0AB95688-7815-4506-84DD-0187FDC9CDEB}" sibTransId="{C581F0CF-F315-4CB6-95CB-4DB5163E7045}"/>
    <dgm:cxn modelId="{C5201B86-2DA3-4138-8A1A-9BD376A6F50B}" type="presOf" srcId="{C581F0CF-F315-4CB6-95CB-4DB5163E7045}" destId="{774B121C-4FA1-424D-AC8A-467DC6F7D2B3}" srcOrd="1" destOrd="0" presId="urn:microsoft.com/office/officeart/2005/8/layout/process2"/>
    <dgm:cxn modelId="{7AA9251D-9044-4A14-AA10-45E6B648DDC8}" srcId="{336C2332-8949-4D10-8F5A-146BF6D0CAD3}" destId="{646609A6-EDFE-46BC-8676-0BBE93C50B77}" srcOrd="2" destOrd="0" parTransId="{A81B91D3-1E93-40AF-AD66-047069EECF8A}" sibTransId="{B3BA60AE-9867-4808-AD0E-56C81497364E}"/>
    <dgm:cxn modelId="{2E1AACAD-38B6-4E18-B8B5-C4A5CF7F5CE4}" type="presOf" srcId="{F1E4C76D-CA82-43C6-8550-575794A82FD7}" destId="{1D3D3DBE-4582-4AFE-92FC-1745CC04B3A9}" srcOrd="0" destOrd="0" presId="urn:microsoft.com/office/officeart/2005/8/layout/process2"/>
    <dgm:cxn modelId="{EC8E4712-ED42-4DD1-AF69-6C084BF3E062}" srcId="{336C2332-8949-4D10-8F5A-146BF6D0CAD3}" destId="{075DC16D-4783-4538-873F-409AF6791D98}" srcOrd="1" destOrd="0" parTransId="{322FB140-D9CE-42DE-9574-8C13994609CA}" sibTransId="{48C9C1A2-E5DC-40BD-BFDC-76B4C7E28E2F}"/>
    <dgm:cxn modelId="{2230C7CD-DB86-4AA3-80C7-BFEB4190F514}" type="presOf" srcId="{48C9C1A2-E5DC-40BD-BFDC-76B4C7E28E2F}" destId="{B2165553-0F8C-4B84-8D0B-CD800892EC89}" srcOrd="0" destOrd="0" presId="urn:microsoft.com/office/officeart/2005/8/layout/process2"/>
    <dgm:cxn modelId="{5A178744-213E-4C07-A90E-69CF7133AE5A}" type="presOf" srcId="{48C9C1A2-E5DC-40BD-BFDC-76B4C7E28E2F}" destId="{47E949C2-B310-48CE-ABB7-CB4C263879C7}" srcOrd="1" destOrd="0" presId="urn:microsoft.com/office/officeart/2005/8/layout/process2"/>
    <dgm:cxn modelId="{96466D21-404F-438B-9C75-DAD605390472}" type="presParOf" srcId="{8B31C021-1CE6-48FD-A448-A3CDF8C3B518}" destId="{1D3D3DBE-4582-4AFE-92FC-1745CC04B3A9}" srcOrd="0" destOrd="0" presId="urn:microsoft.com/office/officeart/2005/8/layout/process2"/>
    <dgm:cxn modelId="{B292DA13-E689-4D16-8469-DB4A463C2E7C}" type="presParOf" srcId="{8B31C021-1CE6-48FD-A448-A3CDF8C3B518}" destId="{6C60723A-5FB6-4D74-B16E-9E2E006BFE25}" srcOrd="1" destOrd="0" presId="urn:microsoft.com/office/officeart/2005/8/layout/process2"/>
    <dgm:cxn modelId="{57ED7E0B-7F46-4985-A169-63F73295B90E}" type="presParOf" srcId="{6C60723A-5FB6-4D74-B16E-9E2E006BFE25}" destId="{774B121C-4FA1-424D-AC8A-467DC6F7D2B3}" srcOrd="0" destOrd="0" presId="urn:microsoft.com/office/officeart/2005/8/layout/process2"/>
    <dgm:cxn modelId="{60F4FAAA-4819-4822-A6FA-47B58E3E8859}" type="presParOf" srcId="{8B31C021-1CE6-48FD-A448-A3CDF8C3B518}" destId="{04893555-5C03-4F44-BA10-FD26CFC19927}" srcOrd="2" destOrd="0" presId="urn:microsoft.com/office/officeart/2005/8/layout/process2"/>
    <dgm:cxn modelId="{06C634B7-15E3-41B9-AD8B-21BBA4317E92}" type="presParOf" srcId="{8B31C021-1CE6-48FD-A448-A3CDF8C3B518}" destId="{B2165553-0F8C-4B84-8D0B-CD800892EC89}" srcOrd="3" destOrd="0" presId="urn:microsoft.com/office/officeart/2005/8/layout/process2"/>
    <dgm:cxn modelId="{7DF6A867-C577-4D55-8CBA-F72DDE40D37B}" type="presParOf" srcId="{B2165553-0F8C-4B84-8D0B-CD800892EC89}" destId="{47E949C2-B310-48CE-ABB7-CB4C263879C7}" srcOrd="0" destOrd="0" presId="urn:microsoft.com/office/officeart/2005/8/layout/process2"/>
    <dgm:cxn modelId="{D80D108F-939F-4D68-9088-6FAFCB752FEE}" type="presParOf" srcId="{8B31C021-1CE6-48FD-A448-A3CDF8C3B518}" destId="{DD30DA9F-D29E-44F7-B83A-F73E79D2B681}"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A5565F-A325-4A58-ABCE-0C6FCB51E39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8A2F63F-2B3F-424C-996C-6269E226131B}">
      <dgm:prSet phldrT="[Text]"/>
      <dgm:spPr/>
      <dgm:t>
        <a:bodyPr/>
        <a:lstStyle/>
        <a:p>
          <a:r>
            <a:rPr lang="en-US" dirty="0"/>
            <a:t>Node2</a:t>
          </a:r>
        </a:p>
        <a:p>
          <a:r>
            <a:rPr lang="en-US" dirty="0"/>
            <a:t>Transfer node 1 KA</a:t>
          </a:r>
        </a:p>
      </dgm:t>
    </dgm:pt>
    <dgm:pt modelId="{FA853472-3F50-4515-B409-42F02FE65D99}" type="parTrans" cxnId="{D52645AC-974D-49B6-91AD-CA7632D4ADA0}">
      <dgm:prSet/>
      <dgm:spPr/>
      <dgm:t>
        <a:bodyPr/>
        <a:lstStyle/>
        <a:p>
          <a:endParaRPr lang="en-US"/>
        </a:p>
      </dgm:t>
    </dgm:pt>
    <dgm:pt modelId="{901208CE-37FA-43E8-95D1-FDD1D6261437}" type="sibTrans" cxnId="{D52645AC-974D-49B6-91AD-CA7632D4ADA0}">
      <dgm:prSet/>
      <dgm:spPr/>
      <dgm:t>
        <a:bodyPr/>
        <a:lstStyle/>
        <a:p>
          <a:endParaRPr lang="en-US"/>
        </a:p>
      </dgm:t>
    </dgm:pt>
    <dgm:pt modelId="{112EF937-796A-4A25-9470-56DA1B17830E}">
      <dgm:prSet phldrT="[Text]"/>
      <dgm:spPr/>
      <dgm:t>
        <a:bodyPr/>
        <a:lstStyle/>
        <a:p>
          <a:r>
            <a:rPr lang="en-US" dirty="0"/>
            <a:t>Node3</a:t>
          </a:r>
        </a:p>
        <a:p>
          <a:r>
            <a:rPr lang="en-US" dirty="0"/>
            <a:t>Transfer node 1 KA</a:t>
          </a:r>
        </a:p>
      </dgm:t>
    </dgm:pt>
    <dgm:pt modelId="{40E8701B-DE5D-403E-BE67-81C0F9D16704}" type="parTrans" cxnId="{AA86B4E5-BC78-4DFF-A7CC-F73C29E986D6}">
      <dgm:prSet/>
      <dgm:spPr/>
      <dgm:t>
        <a:bodyPr/>
        <a:lstStyle/>
        <a:p>
          <a:endParaRPr lang="en-US"/>
        </a:p>
      </dgm:t>
    </dgm:pt>
    <dgm:pt modelId="{63A7BE92-5939-4171-BA15-2117D0910D18}" type="sibTrans" cxnId="{AA86B4E5-BC78-4DFF-A7CC-F73C29E986D6}">
      <dgm:prSet/>
      <dgm:spPr/>
      <dgm:t>
        <a:bodyPr/>
        <a:lstStyle/>
        <a:p>
          <a:endParaRPr lang="en-US"/>
        </a:p>
      </dgm:t>
    </dgm:pt>
    <dgm:pt modelId="{6F362E51-0204-4FC0-A3CC-D24CEBA6FA52}">
      <dgm:prSet phldrT="[Text]"/>
      <dgm:spPr/>
      <dgm:t>
        <a:bodyPr/>
        <a:lstStyle/>
        <a:p>
          <a:r>
            <a:rPr lang="en-US" dirty="0"/>
            <a:t>Node4</a:t>
          </a:r>
        </a:p>
        <a:p>
          <a:r>
            <a:rPr lang="en-US" dirty="0"/>
            <a:t>Transfer node 1 KA</a:t>
          </a:r>
        </a:p>
      </dgm:t>
    </dgm:pt>
    <dgm:pt modelId="{2459B55C-73FE-48B6-87FD-4B3E8C2ECB72}" type="parTrans" cxnId="{3B6B74CC-C964-4EF7-862E-661970B527A2}">
      <dgm:prSet/>
      <dgm:spPr/>
      <dgm:t>
        <a:bodyPr/>
        <a:lstStyle/>
        <a:p>
          <a:endParaRPr lang="en-US"/>
        </a:p>
      </dgm:t>
    </dgm:pt>
    <dgm:pt modelId="{B647D046-347E-471E-B41F-FFB90EC7A9CD}" type="sibTrans" cxnId="{3B6B74CC-C964-4EF7-862E-661970B527A2}">
      <dgm:prSet/>
      <dgm:spPr/>
      <dgm:t>
        <a:bodyPr/>
        <a:lstStyle/>
        <a:p>
          <a:endParaRPr lang="en-US"/>
        </a:p>
      </dgm:t>
    </dgm:pt>
    <dgm:pt modelId="{E45099A0-4F31-4FD3-8939-480EB1CE15F4}">
      <dgm:prSet phldrT="[Text]"/>
      <dgm:spPr/>
      <dgm:t>
        <a:bodyPr/>
        <a:lstStyle/>
        <a:p>
          <a:r>
            <a:rPr lang="en-US" dirty="0"/>
            <a:t>Node5</a:t>
          </a:r>
        </a:p>
        <a:p>
          <a:r>
            <a:rPr lang="en-US" dirty="0"/>
            <a:t>Transfer node 1 KA</a:t>
          </a:r>
        </a:p>
      </dgm:t>
    </dgm:pt>
    <dgm:pt modelId="{C1E1BE29-61CE-4D14-B4A9-15E28440D614}" type="parTrans" cxnId="{A2D3E3FB-60FA-4192-B1EF-E44CBBEE53AA}">
      <dgm:prSet/>
      <dgm:spPr/>
      <dgm:t>
        <a:bodyPr/>
        <a:lstStyle/>
        <a:p>
          <a:endParaRPr lang="en-US"/>
        </a:p>
      </dgm:t>
    </dgm:pt>
    <dgm:pt modelId="{A41D8F65-D0BC-42B2-A72B-2C91F650047B}" type="sibTrans" cxnId="{A2D3E3FB-60FA-4192-B1EF-E44CBBEE53AA}">
      <dgm:prSet/>
      <dgm:spPr/>
      <dgm:t>
        <a:bodyPr/>
        <a:lstStyle/>
        <a:p>
          <a:endParaRPr lang="en-US"/>
        </a:p>
      </dgm:t>
    </dgm:pt>
    <dgm:pt modelId="{8AC75E88-BD4F-4624-B6EF-87FF991F3155}">
      <dgm:prSet phldrT="[Text]"/>
      <dgm:spPr/>
      <dgm:t>
        <a:bodyPr/>
        <a:lstStyle/>
        <a:p>
          <a:r>
            <a:rPr lang="en-US" dirty="0"/>
            <a:t>Node1 send keep alive</a:t>
          </a:r>
        </a:p>
      </dgm:t>
    </dgm:pt>
    <dgm:pt modelId="{082BF077-E10F-40AC-B8B6-ABE6C317E304}" type="parTrans" cxnId="{89C30625-68B1-4F64-A6EC-6B5FB60924A5}">
      <dgm:prSet/>
      <dgm:spPr/>
      <dgm:t>
        <a:bodyPr/>
        <a:lstStyle/>
        <a:p>
          <a:endParaRPr lang="en-US"/>
        </a:p>
      </dgm:t>
    </dgm:pt>
    <dgm:pt modelId="{502F54B1-462F-420A-8ADC-451ABFCA8243}" type="sibTrans" cxnId="{89C30625-68B1-4F64-A6EC-6B5FB60924A5}">
      <dgm:prSet/>
      <dgm:spPr/>
      <dgm:t>
        <a:bodyPr/>
        <a:lstStyle/>
        <a:p>
          <a:endParaRPr lang="en-US"/>
        </a:p>
      </dgm:t>
    </dgm:pt>
    <dgm:pt modelId="{354DC450-F9C3-4B77-8A5B-3EA91E654CFB}" type="pres">
      <dgm:prSet presAssocID="{E2A5565F-A325-4A58-ABCE-0C6FCB51E39D}" presName="cycle" presStyleCnt="0">
        <dgm:presLayoutVars>
          <dgm:dir/>
          <dgm:resizeHandles val="exact"/>
        </dgm:presLayoutVars>
      </dgm:prSet>
      <dgm:spPr/>
    </dgm:pt>
    <dgm:pt modelId="{1280BBFD-C4EE-4445-9B66-F0D591473FE5}" type="pres">
      <dgm:prSet presAssocID="{38A2F63F-2B3F-424C-996C-6269E226131B}" presName="node" presStyleLbl="node1" presStyleIdx="0" presStyleCnt="5" custScaleX="56448" custScaleY="56448" custRadScaleRad="142502" custRadScaleInc="166010">
        <dgm:presLayoutVars>
          <dgm:bulletEnabled val="1"/>
        </dgm:presLayoutVars>
      </dgm:prSet>
      <dgm:spPr/>
    </dgm:pt>
    <dgm:pt modelId="{53F08F93-76AD-45F9-8DEF-D833B9E58831}" type="pres">
      <dgm:prSet presAssocID="{901208CE-37FA-43E8-95D1-FDD1D6261437}" presName="sibTrans" presStyleLbl="sibTrans2D1" presStyleIdx="0" presStyleCnt="5" custScaleX="56448" custScaleY="56448"/>
      <dgm:spPr/>
    </dgm:pt>
    <dgm:pt modelId="{5B8BACA9-3693-4738-AE1D-BE5045AEFD5F}" type="pres">
      <dgm:prSet presAssocID="{901208CE-37FA-43E8-95D1-FDD1D6261437}" presName="connectorText" presStyleLbl="sibTrans2D1" presStyleIdx="0" presStyleCnt="5"/>
      <dgm:spPr/>
    </dgm:pt>
    <dgm:pt modelId="{E8AC9981-2A45-48F9-9BEC-212FC357F15C}" type="pres">
      <dgm:prSet presAssocID="{112EF937-796A-4A25-9470-56DA1B17830E}" presName="node" presStyleLbl="node1" presStyleIdx="1" presStyleCnt="5" custScaleX="56448" custScaleY="56448" custRadScaleRad="184972" custRadScaleInc="31251">
        <dgm:presLayoutVars>
          <dgm:bulletEnabled val="1"/>
        </dgm:presLayoutVars>
      </dgm:prSet>
      <dgm:spPr/>
    </dgm:pt>
    <dgm:pt modelId="{1C8BEA3E-0B2E-4C7A-8A7C-0DFCAB3CA407}" type="pres">
      <dgm:prSet presAssocID="{63A7BE92-5939-4171-BA15-2117D0910D18}" presName="sibTrans" presStyleLbl="sibTrans2D1" presStyleIdx="1" presStyleCnt="5" custScaleX="56448" custScaleY="56448"/>
      <dgm:spPr/>
    </dgm:pt>
    <dgm:pt modelId="{271EE7BF-2C33-4B7C-AB4E-8BBAF2F1AEA5}" type="pres">
      <dgm:prSet presAssocID="{63A7BE92-5939-4171-BA15-2117D0910D18}" presName="connectorText" presStyleLbl="sibTrans2D1" presStyleIdx="1" presStyleCnt="5"/>
      <dgm:spPr/>
    </dgm:pt>
    <dgm:pt modelId="{050EB103-21BC-4374-8A67-745058296492}" type="pres">
      <dgm:prSet presAssocID="{6F362E51-0204-4FC0-A3CC-D24CEBA6FA52}" presName="node" presStyleLbl="node1" presStyleIdx="2" presStyleCnt="5" custScaleX="56448" custScaleY="56448" custRadScaleRad="175632" custRadScaleInc="-105863">
        <dgm:presLayoutVars>
          <dgm:bulletEnabled val="1"/>
        </dgm:presLayoutVars>
      </dgm:prSet>
      <dgm:spPr/>
    </dgm:pt>
    <dgm:pt modelId="{9F696184-160D-4E2F-A445-C5CDAE71F849}" type="pres">
      <dgm:prSet presAssocID="{B647D046-347E-471E-B41F-FFB90EC7A9CD}" presName="sibTrans" presStyleLbl="sibTrans2D1" presStyleIdx="2" presStyleCnt="5" custScaleX="56448" custScaleY="56448"/>
      <dgm:spPr/>
    </dgm:pt>
    <dgm:pt modelId="{7F2F8A74-CDA8-4AB1-989A-2FAF53F0C812}" type="pres">
      <dgm:prSet presAssocID="{B647D046-347E-471E-B41F-FFB90EC7A9CD}" presName="connectorText" presStyleLbl="sibTrans2D1" presStyleIdx="2" presStyleCnt="5"/>
      <dgm:spPr/>
    </dgm:pt>
    <dgm:pt modelId="{D6C49E3B-00CC-4A74-B7C7-7DF94EA04FEC}" type="pres">
      <dgm:prSet presAssocID="{E45099A0-4F31-4FD3-8939-480EB1CE15F4}" presName="node" presStyleLbl="node1" presStyleIdx="3" presStyleCnt="5" custScaleX="56448" custScaleY="56448" custRadScaleRad="96945" custRadScaleInc="-267403">
        <dgm:presLayoutVars>
          <dgm:bulletEnabled val="1"/>
        </dgm:presLayoutVars>
      </dgm:prSet>
      <dgm:spPr/>
    </dgm:pt>
    <dgm:pt modelId="{456B0E4B-ABC7-4FC7-8C3E-54567D928462}" type="pres">
      <dgm:prSet presAssocID="{A41D8F65-D0BC-42B2-A72B-2C91F650047B}" presName="sibTrans" presStyleLbl="sibTrans2D1" presStyleIdx="3" presStyleCnt="5" custScaleX="56448" custScaleY="56448"/>
      <dgm:spPr/>
    </dgm:pt>
    <dgm:pt modelId="{D138458E-EFBE-4D0D-AC44-AB08CE09F805}" type="pres">
      <dgm:prSet presAssocID="{A41D8F65-D0BC-42B2-A72B-2C91F650047B}" presName="connectorText" presStyleLbl="sibTrans2D1" presStyleIdx="3" presStyleCnt="5"/>
      <dgm:spPr/>
    </dgm:pt>
    <dgm:pt modelId="{055B397C-8B47-4651-B2AE-6227C2FE27C4}" type="pres">
      <dgm:prSet presAssocID="{8AC75E88-BD4F-4624-B6EF-87FF991F3155}" presName="node" presStyleLbl="node1" presStyleIdx="4" presStyleCnt="5" custScaleX="56448" custScaleY="56448" custRadScaleRad="38638" custRadScaleInc="362367">
        <dgm:presLayoutVars>
          <dgm:bulletEnabled val="1"/>
        </dgm:presLayoutVars>
      </dgm:prSet>
      <dgm:spPr/>
    </dgm:pt>
    <dgm:pt modelId="{EF477364-C285-48B9-B836-A325C40FA95B}" type="pres">
      <dgm:prSet presAssocID="{502F54B1-462F-420A-8ADC-451ABFCA8243}" presName="sibTrans" presStyleLbl="sibTrans2D1" presStyleIdx="4" presStyleCnt="5" custScaleX="56448" custScaleY="56448"/>
      <dgm:spPr/>
    </dgm:pt>
    <dgm:pt modelId="{B9EAD18E-AF89-41D8-AE3C-3445ED121387}" type="pres">
      <dgm:prSet presAssocID="{502F54B1-462F-420A-8ADC-451ABFCA8243}" presName="connectorText" presStyleLbl="sibTrans2D1" presStyleIdx="4" presStyleCnt="5"/>
      <dgm:spPr/>
    </dgm:pt>
  </dgm:ptLst>
  <dgm:cxnLst>
    <dgm:cxn modelId="{BBA8B442-6B7A-42D1-BA57-3198147F40CB}" type="presOf" srcId="{A41D8F65-D0BC-42B2-A72B-2C91F650047B}" destId="{D138458E-EFBE-4D0D-AC44-AB08CE09F805}" srcOrd="1" destOrd="0" presId="urn:microsoft.com/office/officeart/2005/8/layout/cycle2"/>
    <dgm:cxn modelId="{C693C18E-3A25-429A-8BBD-2F238215ED03}" type="presOf" srcId="{112EF937-796A-4A25-9470-56DA1B17830E}" destId="{E8AC9981-2A45-48F9-9BEC-212FC357F15C}" srcOrd="0" destOrd="0" presId="urn:microsoft.com/office/officeart/2005/8/layout/cycle2"/>
    <dgm:cxn modelId="{9251B3DD-A8BA-48F1-8154-65C6711E0F90}" type="presOf" srcId="{B647D046-347E-471E-B41F-FFB90EC7A9CD}" destId="{9F696184-160D-4E2F-A445-C5CDAE71F849}" srcOrd="0" destOrd="0" presId="urn:microsoft.com/office/officeart/2005/8/layout/cycle2"/>
    <dgm:cxn modelId="{8145C24D-D470-4FD8-97DD-5968792AA80E}" type="presOf" srcId="{8AC75E88-BD4F-4624-B6EF-87FF991F3155}" destId="{055B397C-8B47-4651-B2AE-6227C2FE27C4}" srcOrd="0" destOrd="0" presId="urn:microsoft.com/office/officeart/2005/8/layout/cycle2"/>
    <dgm:cxn modelId="{7B7A1F88-FDE3-4DFA-A479-DACB7D682955}" type="presOf" srcId="{63A7BE92-5939-4171-BA15-2117D0910D18}" destId="{1C8BEA3E-0B2E-4C7A-8A7C-0DFCAB3CA407}" srcOrd="0" destOrd="0" presId="urn:microsoft.com/office/officeart/2005/8/layout/cycle2"/>
    <dgm:cxn modelId="{BDEAF021-7068-4F8C-BAD6-F28C10C10BF7}" type="presOf" srcId="{502F54B1-462F-420A-8ADC-451ABFCA8243}" destId="{B9EAD18E-AF89-41D8-AE3C-3445ED121387}" srcOrd="1" destOrd="0" presId="urn:microsoft.com/office/officeart/2005/8/layout/cycle2"/>
    <dgm:cxn modelId="{89C30625-68B1-4F64-A6EC-6B5FB60924A5}" srcId="{E2A5565F-A325-4A58-ABCE-0C6FCB51E39D}" destId="{8AC75E88-BD4F-4624-B6EF-87FF991F3155}" srcOrd="4" destOrd="0" parTransId="{082BF077-E10F-40AC-B8B6-ABE6C317E304}" sibTransId="{502F54B1-462F-420A-8ADC-451ABFCA8243}"/>
    <dgm:cxn modelId="{1081E0C8-84E5-4311-AA85-A98524243CDF}" type="presOf" srcId="{6F362E51-0204-4FC0-A3CC-D24CEBA6FA52}" destId="{050EB103-21BC-4374-8A67-745058296492}" srcOrd="0" destOrd="0" presId="urn:microsoft.com/office/officeart/2005/8/layout/cycle2"/>
    <dgm:cxn modelId="{3B6B74CC-C964-4EF7-862E-661970B527A2}" srcId="{E2A5565F-A325-4A58-ABCE-0C6FCB51E39D}" destId="{6F362E51-0204-4FC0-A3CC-D24CEBA6FA52}" srcOrd="2" destOrd="0" parTransId="{2459B55C-73FE-48B6-87FD-4B3E8C2ECB72}" sibTransId="{B647D046-347E-471E-B41F-FFB90EC7A9CD}"/>
    <dgm:cxn modelId="{48D18A79-14C7-4292-A91A-CC9A679A878E}" type="presOf" srcId="{502F54B1-462F-420A-8ADC-451ABFCA8243}" destId="{EF477364-C285-48B9-B836-A325C40FA95B}" srcOrd="0" destOrd="0" presId="urn:microsoft.com/office/officeart/2005/8/layout/cycle2"/>
    <dgm:cxn modelId="{844C4156-D2EA-45DC-832A-E3AB7B378963}" type="presOf" srcId="{901208CE-37FA-43E8-95D1-FDD1D6261437}" destId="{5B8BACA9-3693-4738-AE1D-BE5045AEFD5F}" srcOrd="1" destOrd="0" presId="urn:microsoft.com/office/officeart/2005/8/layout/cycle2"/>
    <dgm:cxn modelId="{FEC08990-2C14-4124-8456-A6FE18002097}" type="presOf" srcId="{901208CE-37FA-43E8-95D1-FDD1D6261437}" destId="{53F08F93-76AD-45F9-8DEF-D833B9E58831}" srcOrd="0" destOrd="0" presId="urn:microsoft.com/office/officeart/2005/8/layout/cycle2"/>
    <dgm:cxn modelId="{3FF7DB6E-DBF3-40EB-A3F3-1F2E6963565E}" type="presOf" srcId="{A41D8F65-D0BC-42B2-A72B-2C91F650047B}" destId="{456B0E4B-ABC7-4FC7-8C3E-54567D928462}" srcOrd="0" destOrd="0" presId="urn:microsoft.com/office/officeart/2005/8/layout/cycle2"/>
    <dgm:cxn modelId="{F35E6C06-C141-4E55-B142-94E9002ED964}" type="presOf" srcId="{38A2F63F-2B3F-424C-996C-6269E226131B}" destId="{1280BBFD-C4EE-4445-9B66-F0D591473FE5}" srcOrd="0" destOrd="0" presId="urn:microsoft.com/office/officeart/2005/8/layout/cycle2"/>
    <dgm:cxn modelId="{D52645AC-974D-49B6-91AD-CA7632D4ADA0}" srcId="{E2A5565F-A325-4A58-ABCE-0C6FCB51E39D}" destId="{38A2F63F-2B3F-424C-996C-6269E226131B}" srcOrd="0" destOrd="0" parTransId="{FA853472-3F50-4515-B409-42F02FE65D99}" sibTransId="{901208CE-37FA-43E8-95D1-FDD1D6261437}"/>
    <dgm:cxn modelId="{D144A884-EB95-42B5-86C4-E066A0449007}" type="presOf" srcId="{E45099A0-4F31-4FD3-8939-480EB1CE15F4}" destId="{D6C49E3B-00CC-4A74-B7C7-7DF94EA04FEC}" srcOrd="0" destOrd="0" presId="urn:microsoft.com/office/officeart/2005/8/layout/cycle2"/>
    <dgm:cxn modelId="{A2D3E3FB-60FA-4192-B1EF-E44CBBEE53AA}" srcId="{E2A5565F-A325-4A58-ABCE-0C6FCB51E39D}" destId="{E45099A0-4F31-4FD3-8939-480EB1CE15F4}" srcOrd="3" destOrd="0" parTransId="{C1E1BE29-61CE-4D14-B4A9-15E28440D614}" sibTransId="{A41D8F65-D0BC-42B2-A72B-2C91F650047B}"/>
    <dgm:cxn modelId="{61418E66-9DB7-4D08-8234-20E5DBB58CF8}" type="presOf" srcId="{63A7BE92-5939-4171-BA15-2117D0910D18}" destId="{271EE7BF-2C33-4B7C-AB4E-8BBAF2F1AEA5}" srcOrd="1" destOrd="0" presId="urn:microsoft.com/office/officeart/2005/8/layout/cycle2"/>
    <dgm:cxn modelId="{AA86B4E5-BC78-4DFF-A7CC-F73C29E986D6}" srcId="{E2A5565F-A325-4A58-ABCE-0C6FCB51E39D}" destId="{112EF937-796A-4A25-9470-56DA1B17830E}" srcOrd="1" destOrd="0" parTransId="{40E8701B-DE5D-403E-BE67-81C0F9D16704}" sibTransId="{63A7BE92-5939-4171-BA15-2117D0910D18}"/>
    <dgm:cxn modelId="{D8F16FF7-4C55-44F2-904E-445F49274662}" type="presOf" srcId="{B647D046-347E-471E-B41F-FFB90EC7A9CD}" destId="{7F2F8A74-CDA8-4AB1-989A-2FAF53F0C812}" srcOrd="1" destOrd="0" presId="urn:microsoft.com/office/officeart/2005/8/layout/cycle2"/>
    <dgm:cxn modelId="{9A6CB4D4-07D0-4A64-BE6F-52EFCB411103}" type="presOf" srcId="{E2A5565F-A325-4A58-ABCE-0C6FCB51E39D}" destId="{354DC450-F9C3-4B77-8A5B-3EA91E654CFB}" srcOrd="0" destOrd="0" presId="urn:microsoft.com/office/officeart/2005/8/layout/cycle2"/>
    <dgm:cxn modelId="{97206536-2700-46DC-92F2-866B6D268AC3}" type="presParOf" srcId="{354DC450-F9C3-4B77-8A5B-3EA91E654CFB}" destId="{1280BBFD-C4EE-4445-9B66-F0D591473FE5}" srcOrd="0" destOrd="0" presId="urn:microsoft.com/office/officeart/2005/8/layout/cycle2"/>
    <dgm:cxn modelId="{16780205-7D55-4FF0-9227-22CB372CC575}" type="presParOf" srcId="{354DC450-F9C3-4B77-8A5B-3EA91E654CFB}" destId="{53F08F93-76AD-45F9-8DEF-D833B9E58831}" srcOrd="1" destOrd="0" presId="urn:microsoft.com/office/officeart/2005/8/layout/cycle2"/>
    <dgm:cxn modelId="{44534480-6CF9-451C-98E9-6908DECC3B4C}" type="presParOf" srcId="{53F08F93-76AD-45F9-8DEF-D833B9E58831}" destId="{5B8BACA9-3693-4738-AE1D-BE5045AEFD5F}" srcOrd="0" destOrd="0" presId="urn:microsoft.com/office/officeart/2005/8/layout/cycle2"/>
    <dgm:cxn modelId="{9582975C-E1E2-43D9-8321-0C3209E20ACB}" type="presParOf" srcId="{354DC450-F9C3-4B77-8A5B-3EA91E654CFB}" destId="{E8AC9981-2A45-48F9-9BEC-212FC357F15C}" srcOrd="2" destOrd="0" presId="urn:microsoft.com/office/officeart/2005/8/layout/cycle2"/>
    <dgm:cxn modelId="{6B4452CD-414B-42BE-8D80-20849A56BE81}" type="presParOf" srcId="{354DC450-F9C3-4B77-8A5B-3EA91E654CFB}" destId="{1C8BEA3E-0B2E-4C7A-8A7C-0DFCAB3CA407}" srcOrd="3" destOrd="0" presId="urn:microsoft.com/office/officeart/2005/8/layout/cycle2"/>
    <dgm:cxn modelId="{67A7C7A0-33AC-41A1-94E1-2A83D5FE0A2F}" type="presParOf" srcId="{1C8BEA3E-0B2E-4C7A-8A7C-0DFCAB3CA407}" destId="{271EE7BF-2C33-4B7C-AB4E-8BBAF2F1AEA5}" srcOrd="0" destOrd="0" presId="urn:microsoft.com/office/officeart/2005/8/layout/cycle2"/>
    <dgm:cxn modelId="{9B63D6A1-0CC7-4E4C-AB78-AF2A11605AE7}" type="presParOf" srcId="{354DC450-F9C3-4B77-8A5B-3EA91E654CFB}" destId="{050EB103-21BC-4374-8A67-745058296492}" srcOrd="4" destOrd="0" presId="urn:microsoft.com/office/officeart/2005/8/layout/cycle2"/>
    <dgm:cxn modelId="{73398C91-C79A-4182-8C41-FD513910FBC1}" type="presParOf" srcId="{354DC450-F9C3-4B77-8A5B-3EA91E654CFB}" destId="{9F696184-160D-4E2F-A445-C5CDAE71F849}" srcOrd="5" destOrd="0" presId="urn:microsoft.com/office/officeart/2005/8/layout/cycle2"/>
    <dgm:cxn modelId="{D1161FA0-2603-48DE-B561-D85D17ACAAE5}" type="presParOf" srcId="{9F696184-160D-4E2F-A445-C5CDAE71F849}" destId="{7F2F8A74-CDA8-4AB1-989A-2FAF53F0C812}" srcOrd="0" destOrd="0" presId="urn:microsoft.com/office/officeart/2005/8/layout/cycle2"/>
    <dgm:cxn modelId="{008A07CF-39F7-4493-8E89-5B98EFE7A1ED}" type="presParOf" srcId="{354DC450-F9C3-4B77-8A5B-3EA91E654CFB}" destId="{D6C49E3B-00CC-4A74-B7C7-7DF94EA04FEC}" srcOrd="6" destOrd="0" presId="urn:microsoft.com/office/officeart/2005/8/layout/cycle2"/>
    <dgm:cxn modelId="{96EAA97E-C0DC-4941-85E1-FF386D129566}" type="presParOf" srcId="{354DC450-F9C3-4B77-8A5B-3EA91E654CFB}" destId="{456B0E4B-ABC7-4FC7-8C3E-54567D928462}" srcOrd="7" destOrd="0" presId="urn:microsoft.com/office/officeart/2005/8/layout/cycle2"/>
    <dgm:cxn modelId="{C6AE44BD-59ED-45B5-8917-1263ABBF40E2}" type="presParOf" srcId="{456B0E4B-ABC7-4FC7-8C3E-54567D928462}" destId="{D138458E-EFBE-4D0D-AC44-AB08CE09F805}" srcOrd="0" destOrd="0" presId="urn:microsoft.com/office/officeart/2005/8/layout/cycle2"/>
    <dgm:cxn modelId="{66ED54E1-45E4-44BF-B1BB-A7053F59B4DE}" type="presParOf" srcId="{354DC450-F9C3-4B77-8A5B-3EA91E654CFB}" destId="{055B397C-8B47-4651-B2AE-6227C2FE27C4}" srcOrd="8" destOrd="0" presId="urn:microsoft.com/office/officeart/2005/8/layout/cycle2"/>
    <dgm:cxn modelId="{AD87B7EA-7A2C-4F3B-A0C9-B3FAEAF8D736}" type="presParOf" srcId="{354DC450-F9C3-4B77-8A5B-3EA91E654CFB}" destId="{EF477364-C285-48B9-B836-A325C40FA95B}" srcOrd="9" destOrd="0" presId="urn:microsoft.com/office/officeart/2005/8/layout/cycle2"/>
    <dgm:cxn modelId="{E481BD17-4F47-40D0-AE6F-80BA3606BEA2}" type="presParOf" srcId="{EF477364-C285-48B9-B836-A325C40FA95B}" destId="{B9EAD18E-AF89-41D8-AE3C-3445ED12138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EC4EC9-8D6E-4B32-8774-96EE3B15C37C}" type="doc">
      <dgm:prSet loTypeId="urn:microsoft.com/office/officeart/2005/8/layout/process2" loCatId="process" qsTypeId="urn:microsoft.com/office/officeart/2005/8/quickstyle/simple1" qsCatId="simple" csTypeId="urn:microsoft.com/office/officeart/2005/8/colors/accent1_2" csCatId="accent1" phldr="1"/>
      <dgm:spPr/>
    </dgm:pt>
    <dgm:pt modelId="{0D7133FD-CB6D-41BE-9AC8-DE8D979E3D8E}">
      <dgm:prSet phldrT="[Text]"/>
      <dgm:spPr/>
      <dgm:t>
        <a:bodyPr/>
        <a:lstStyle/>
        <a:p>
          <a:r>
            <a:rPr lang="en-US" dirty="0"/>
            <a:t>Reset Network</a:t>
          </a:r>
        </a:p>
      </dgm:t>
    </dgm:pt>
    <dgm:pt modelId="{5B46D611-FEF9-4009-9D37-2DFED9604209}" type="parTrans" cxnId="{7EAB53BD-B29C-4E2F-BC2B-FD2339B036D2}">
      <dgm:prSet/>
      <dgm:spPr/>
      <dgm:t>
        <a:bodyPr/>
        <a:lstStyle/>
        <a:p>
          <a:endParaRPr lang="en-US"/>
        </a:p>
      </dgm:t>
    </dgm:pt>
    <dgm:pt modelId="{8C9E3374-61A1-48EC-9DD6-4DCACD58EFFC}" type="sibTrans" cxnId="{7EAB53BD-B29C-4E2F-BC2B-FD2339B036D2}">
      <dgm:prSet/>
      <dgm:spPr/>
      <dgm:t>
        <a:bodyPr/>
        <a:lstStyle/>
        <a:p>
          <a:endParaRPr lang="en-US"/>
        </a:p>
      </dgm:t>
    </dgm:pt>
    <dgm:pt modelId="{25F06A7E-A95D-4616-BEBE-AD5CB8A118A5}">
      <dgm:prSet phldrT="[Text]"/>
      <dgm:spPr/>
      <dgm:t>
        <a:bodyPr/>
        <a:lstStyle/>
        <a:p>
          <a:r>
            <a:rPr lang="en-US" dirty="0"/>
            <a:t>Reset state</a:t>
          </a:r>
        </a:p>
      </dgm:t>
    </dgm:pt>
    <dgm:pt modelId="{079D06A5-6022-4735-96D0-07C99C2C8E76}" type="parTrans" cxnId="{5150AC12-31B0-4703-800C-FF28EC2AA00E}">
      <dgm:prSet/>
      <dgm:spPr/>
      <dgm:t>
        <a:bodyPr/>
        <a:lstStyle/>
        <a:p>
          <a:endParaRPr lang="en-US"/>
        </a:p>
      </dgm:t>
    </dgm:pt>
    <dgm:pt modelId="{A28D2B0B-8439-43E6-BC5B-8A2AECA56450}" type="sibTrans" cxnId="{5150AC12-31B0-4703-800C-FF28EC2AA00E}">
      <dgm:prSet/>
      <dgm:spPr/>
      <dgm:t>
        <a:bodyPr/>
        <a:lstStyle/>
        <a:p>
          <a:endParaRPr lang="en-US"/>
        </a:p>
      </dgm:t>
    </dgm:pt>
    <dgm:pt modelId="{F8AFB9FB-892B-41D3-8440-C611EFD3854D}">
      <dgm:prSet phldrT="[Text]"/>
      <dgm:spPr/>
      <dgm:t>
        <a:bodyPr/>
        <a:lstStyle/>
        <a:p>
          <a:r>
            <a:rPr lang="en-US" dirty="0"/>
            <a:t>Broadcast self</a:t>
          </a:r>
        </a:p>
      </dgm:t>
    </dgm:pt>
    <dgm:pt modelId="{DFF25D99-0A20-4DDF-8969-7F289A470787}" type="parTrans" cxnId="{0ABBF89C-481D-4DE5-9ED2-7F18D754A4D3}">
      <dgm:prSet/>
      <dgm:spPr/>
      <dgm:t>
        <a:bodyPr/>
        <a:lstStyle/>
        <a:p>
          <a:endParaRPr lang="en-US"/>
        </a:p>
      </dgm:t>
    </dgm:pt>
    <dgm:pt modelId="{93E198BC-FF20-44C3-A878-A98308394E2D}" type="sibTrans" cxnId="{0ABBF89C-481D-4DE5-9ED2-7F18D754A4D3}">
      <dgm:prSet/>
      <dgm:spPr/>
      <dgm:t>
        <a:bodyPr/>
        <a:lstStyle/>
        <a:p>
          <a:endParaRPr lang="en-US"/>
        </a:p>
      </dgm:t>
    </dgm:pt>
    <dgm:pt modelId="{3C046A8D-B85C-4AF6-9448-3830A400F1E2}" type="pres">
      <dgm:prSet presAssocID="{80EC4EC9-8D6E-4B32-8774-96EE3B15C37C}" presName="linearFlow" presStyleCnt="0">
        <dgm:presLayoutVars>
          <dgm:resizeHandles val="exact"/>
        </dgm:presLayoutVars>
      </dgm:prSet>
      <dgm:spPr/>
    </dgm:pt>
    <dgm:pt modelId="{02B87184-C24E-4EED-92D5-A75104FCDB1B}" type="pres">
      <dgm:prSet presAssocID="{0D7133FD-CB6D-41BE-9AC8-DE8D979E3D8E}" presName="node" presStyleLbl="node1" presStyleIdx="0" presStyleCnt="3">
        <dgm:presLayoutVars>
          <dgm:bulletEnabled val="1"/>
        </dgm:presLayoutVars>
      </dgm:prSet>
      <dgm:spPr/>
    </dgm:pt>
    <dgm:pt modelId="{7EFA45E4-05A2-4BA7-B7B5-91F887878870}" type="pres">
      <dgm:prSet presAssocID="{8C9E3374-61A1-48EC-9DD6-4DCACD58EFFC}" presName="sibTrans" presStyleLbl="sibTrans2D1" presStyleIdx="0" presStyleCnt="2"/>
      <dgm:spPr/>
    </dgm:pt>
    <dgm:pt modelId="{42BDA37C-EBAA-44ED-A686-29D81C0B9EE7}" type="pres">
      <dgm:prSet presAssocID="{8C9E3374-61A1-48EC-9DD6-4DCACD58EFFC}" presName="connectorText" presStyleLbl="sibTrans2D1" presStyleIdx="0" presStyleCnt="2"/>
      <dgm:spPr/>
    </dgm:pt>
    <dgm:pt modelId="{33DD0FEC-A210-482E-8280-55DFEC19D403}" type="pres">
      <dgm:prSet presAssocID="{25F06A7E-A95D-4616-BEBE-AD5CB8A118A5}" presName="node" presStyleLbl="node1" presStyleIdx="1" presStyleCnt="3">
        <dgm:presLayoutVars>
          <dgm:bulletEnabled val="1"/>
        </dgm:presLayoutVars>
      </dgm:prSet>
      <dgm:spPr/>
    </dgm:pt>
    <dgm:pt modelId="{38278822-BE87-4678-834D-6F984C2D7462}" type="pres">
      <dgm:prSet presAssocID="{A28D2B0B-8439-43E6-BC5B-8A2AECA56450}" presName="sibTrans" presStyleLbl="sibTrans2D1" presStyleIdx="1" presStyleCnt="2"/>
      <dgm:spPr/>
    </dgm:pt>
    <dgm:pt modelId="{CDB6E7A5-6BDC-4EE4-AF02-2EB5A0A66BEA}" type="pres">
      <dgm:prSet presAssocID="{A28D2B0B-8439-43E6-BC5B-8A2AECA56450}" presName="connectorText" presStyleLbl="sibTrans2D1" presStyleIdx="1" presStyleCnt="2"/>
      <dgm:spPr/>
    </dgm:pt>
    <dgm:pt modelId="{717E4A6F-F6D4-4FB8-A626-8C5999562DD6}" type="pres">
      <dgm:prSet presAssocID="{F8AFB9FB-892B-41D3-8440-C611EFD3854D}" presName="node" presStyleLbl="node1" presStyleIdx="2" presStyleCnt="3">
        <dgm:presLayoutVars>
          <dgm:bulletEnabled val="1"/>
        </dgm:presLayoutVars>
      </dgm:prSet>
      <dgm:spPr/>
    </dgm:pt>
  </dgm:ptLst>
  <dgm:cxnLst>
    <dgm:cxn modelId="{0ABBF89C-481D-4DE5-9ED2-7F18D754A4D3}" srcId="{80EC4EC9-8D6E-4B32-8774-96EE3B15C37C}" destId="{F8AFB9FB-892B-41D3-8440-C611EFD3854D}" srcOrd="2" destOrd="0" parTransId="{DFF25D99-0A20-4DDF-8969-7F289A470787}" sibTransId="{93E198BC-FF20-44C3-A878-A98308394E2D}"/>
    <dgm:cxn modelId="{1739A57F-59E7-41BF-8922-48D6E587F1E9}" type="presOf" srcId="{F8AFB9FB-892B-41D3-8440-C611EFD3854D}" destId="{717E4A6F-F6D4-4FB8-A626-8C5999562DD6}" srcOrd="0" destOrd="0" presId="urn:microsoft.com/office/officeart/2005/8/layout/process2"/>
    <dgm:cxn modelId="{D8FC2C52-A2B7-4928-95CD-16BCB2F03C6C}" type="presOf" srcId="{A28D2B0B-8439-43E6-BC5B-8A2AECA56450}" destId="{CDB6E7A5-6BDC-4EE4-AF02-2EB5A0A66BEA}" srcOrd="1" destOrd="0" presId="urn:microsoft.com/office/officeart/2005/8/layout/process2"/>
    <dgm:cxn modelId="{66966DEB-B6FA-46A7-88D8-5DA62DB112AC}" type="presOf" srcId="{80EC4EC9-8D6E-4B32-8774-96EE3B15C37C}" destId="{3C046A8D-B85C-4AF6-9448-3830A400F1E2}" srcOrd="0" destOrd="0" presId="urn:microsoft.com/office/officeart/2005/8/layout/process2"/>
    <dgm:cxn modelId="{5150AC12-31B0-4703-800C-FF28EC2AA00E}" srcId="{80EC4EC9-8D6E-4B32-8774-96EE3B15C37C}" destId="{25F06A7E-A95D-4616-BEBE-AD5CB8A118A5}" srcOrd="1" destOrd="0" parTransId="{079D06A5-6022-4735-96D0-07C99C2C8E76}" sibTransId="{A28D2B0B-8439-43E6-BC5B-8A2AECA56450}"/>
    <dgm:cxn modelId="{5645BE14-5BB9-427A-B3D1-5C38CA659DC8}" type="presOf" srcId="{A28D2B0B-8439-43E6-BC5B-8A2AECA56450}" destId="{38278822-BE87-4678-834D-6F984C2D7462}" srcOrd="0" destOrd="0" presId="urn:microsoft.com/office/officeart/2005/8/layout/process2"/>
    <dgm:cxn modelId="{BCCCE450-D9EE-429E-B45C-9BE55B7081BE}" type="presOf" srcId="{0D7133FD-CB6D-41BE-9AC8-DE8D979E3D8E}" destId="{02B87184-C24E-4EED-92D5-A75104FCDB1B}" srcOrd="0" destOrd="0" presId="urn:microsoft.com/office/officeart/2005/8/layout/process2"/>
    <dgm:cxn modelId="{7EAB53BD-B29C-4E2F-BC2B-FD2339B036D2}" srcId="{80EC4EC9-8D6E-4B32-8774-96EE3B15C37C}" destId="{0D7133FD-CB6D-41BE-9AC8-DE8D979E3D8E}" srcOrd="0" destOrd="0" parTransId="{5B46D611-FEF9-4009-9D37-2DFED9604209}" sibTransId="{8C9E3374-61A1-48EC-9DD6-4DCACD58EFFC}"/>
    <dgm:cxn modelId="{DF679C05-5144-4341-956B-532B88ACADE5}" type="presOf" srcId="{8C9E3374-61A1-48EC-9DD6-4DCACD58EFFC}" destId="{42BDA37C-EBAA-44ED-A686-29D81C0B9EE7}" srcOrd="1" destOrd="0" presId="urn:microsoft.com/office/officeart/2005/8/layout/process2"/>
    <dgm:cxn modelId="{0D152D3E-525F-43D1-BB1F-23B978328CF2}" type="presOf" srcId="{25F06A7E-A95D-4616-BEBE-AD5CB8A118A5}" destId="{33DD0FEC-A210-482E-8280-55DFEC19D403}" srcOrd="0" destOrd="0" presId="urn:microsoft.com/office/officeart/2005/8/layout/process2"/>
    <dgm:cxn modelId="{344211DF-6E9C-4FD4-8571-CE84090E177C}" type="presOf" srcId="{8C9E3374-61A1-48EC-9DD6-4DCACD58EFFC}" destId="{7EFA45E4-05A2-4BA7-B7B5-91F887878870}" srcOrd="0" destOrd="0" presId="urn:microsoft.com/office/officeart/2005/8/layout/process2"/>
    <dgm:cxn modelId="{92CF19A3-6BE0-454A-9D0A-3DEB5D5E1087}" type="presParOf" srcId="{3C046A8D-B85C-4AF6-9448-3830A400F1E2}" destId="{02B87184-C24E-4EED-92D5-A75104FCDB1B}" srcOrd="0" destOrd="0" presId="urn:microsoft.com/office/officeart/2005/8/layout/process2"/>
    <dgm:cxn modelId="{16694AD2-4EA5-469D-BD63-5DF1AA5268DF}" type="presParOf" srcId="{3C046A8D-B85C-4AF6-9448-3830A400F1E2}" destId="{7EFA45E4-05A2-4BA7-B7B5-91F887878870}" srcOrd="1" destOrd="0" presId="urn:microsoft.com/office/officeart/2005/8/layout/process2"/>
    <dgm:cxn modelId="{53EA96D1-7468-4F20-871F-5C135558C58B}" type="presParOf" srcId="{7EFA45E4-05A2-4BA7-B7B5-91F887878870}" destId="{42BDA37C-EBAA-44ED-A686-29D81C0B9EE7}" srcOrd="0" destOrd="0" presId="urn:microsoft.com/office/officeart/2005/8/layout/process2"/>
    <dgm:cxn modelId="{DD746612-D41C-404A-A229-7111AF1E5714}" type="presParOf" srcId="{3C046A8D-B85C-4AF6-9448-3830A400F1E2}" destId="{33DD0FEC-A210-482E-8280-55DFEC19D403}" srcOrd="2" destOrd="0" presId="urn:microsoft.com/office/officeart/2005/8/layout/process2"/>
    <dgm:cxn modelId="{4C6A97A5-89A0-4EDE-985C-93B41A5A6AD8}" type="presParOf" srcId="{3C046A8D-B85C-4AF6-9448-3830A400F1E2}" destId="{38278822-BE87-4678-834D-6F984C2D7462}" srcOrd="3" destOrd="0" presId="urn:microsoft.com/office/officeart/2005/8/layout/process2"/>
    <dgm:cxn modelId="{E5120A41-52D1-4458-A559-3F2D60CE11CA}" type="presParOf" srcId="{38278822-BE87-4678-834D-6F984C2D7462}" destId="{CDB6E7A5-6BDC-4EE4-AF02-2EB5A0A66BEA}" srcOrd="0" destOrd="0" presId="urn:microsoft.com/office/officeart/2005/8/layout/process2"/>
    <dgm:cxn modelId="{9F2B9E03-BD58-40EB-AAA6-91AFB20C6408}" type="presParOf" srcId="{3C046A8D-B85C-4AF6-9448-3830A400F1E2}" destId="{717E4A6F-F6D4-4FB8-A626-8C5999562DD6}"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D3DBE-4582-4AFE-92FC-1745CC04B3A9}">
      <dsp:nvSpPr>
        <dsp:cNvPr id="0" name=""/>
        <dsp:cNvSpPr/>
      </dsp:nvSpPr>
      <dsp:spPr>
        <a:xfrm>
          <a:off x="4403646" y="988141"/>
          <a:ext cx="1755580" cy="97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Multicast Listener</a:t>
          </a:r>
        </a:p>
      </dsp:txBody>
      <dsp:txXfrm>
        <a:off x="4432212" y="1016707"/>
        <a:ext cx="1698448" cy="918190"/>
      </dsp:txXfrm>
    </dsp:sp>
    <dsp:sp modelId="{6C60723A-5FB6-4D74-B16E-9E2E006BFE25}">
      <dsp:nvSpPr>
        <dsp:cNvPr id="0" name=""/>
        <dsp:cNvSpPr/>
      </dsp:nvSpPr>
      <dsp:spPr>
        <a:xfrm rot="5350544">
          <a:off x="5145747" y="2046531"/>
          <a:ext cx="294774" cy="4388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5160830" y="2118596"/>
        <a:ext cx="263337" cy="206342"/>
      </dsp:txXfrm>
    </dsp:sp>
    <dsp:sp modelId="{04893555-5C03-4F44-BA10-FD26CFC19927}">
      <dsp:nvSpPr>
        <dsp:cNvPr id="0" name=""/>
        <dsp:cNvSpPr/>
      </dsp:nvSpPr>
      <dsp:spPr>
        <a:xfrm>
          <a:off x="4424261" y="2421000"/>
          <a:ext cx="1755580" cy="97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Add Node</a:t>
          </a:r>
        </a:p>
      </dsp:txBody>
      <dsp:txXfrm>
        <a:off x="4452827" y="2449566"/>
        <a:ext cx="1698448" cy="918190"/>
      </dsp:txXfrm>
    </dsp:sp>
    <dsp:sp modelId="{B2165553-0F8C-4B84-8D0B-CD800892EC89}">
      <dsp:nvSpPr>
        <dsp:cNvPr id="0" name=""/>
        <dsp:cNvSpPr/>
      </dsp:nvSpPr>
      <dsp:spPr>
        <a:xfrm rot="5295944">
          <a:off x="5170064" y="3508466"/>
          <a:ext cx="299807" cy="4388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5186938" y="3578031"/>
        <a:ext cx="263337" cy="209865"/>
      </dsp:txXfrm>
    </dsp:sp>
    <dsp:sp modelId="{DD30DA9F-D29E-44F7-B83A-F73E79D2B681}">
      <dsp:nvSpPr>
        <dsp:cNvPr id="0" name=""/>
        <dsp:cNvSpPr/>
      </dsp:nvSpPr>
      <dsp:spPr>
        <a:xfrm>
          <a:off x="4468513" y="3882518"/>
          <a:ext cx="1755580" cy="97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Leader Election</a:t>
          </a:r>
        </a:p>
      </dsp:txBody>
      <dsp:txXfrm>
        <a:off x="4497079" y="3911084"/>
        <a:ext cx="1698448" cy="918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0BBFD-C4EE-4445-9B66-F0D591473FE5}">
      <dsp:nvSpPr>
        <dsp:cNvPr id="0" name=""/>
        <dsp:cNvSpPr/>
      </dsp:nvSpPr>
      <dsp:spPr>
        <a:xfrm>
          <a:off x="7374934" y="1041471"/>
          <a:ext cx="853567" cy="8535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Node2</a:t>
          </a:r>
        </a:p>
        <a:p>
          <a:pPr marL="0" lvl="0" indent="0" algn="ctr" defTabSz="444500">
            <a:lnSpc>
              <a:spcPct val="90000"/>
            </a:lnSpc>
            <a:spcBef>
              <a:spcPct val="0"/>
            </a:spcBef>
            <a:spcAft>
              <a:spcPct val="35000"/>
            </a:spcAft>
            <a:buNone/>
          </a:pPr>
          <a:r>
            <a:rPr lang="en-US" sz="1000" kern="1200" dirty="0"/>
            <a:t>Transfer node 1 KA</a:t>
          </a:r>
        </a:p>
      </dsp:txBody>
      <dsp:txXfrm>
        <a:off x="7499936" y="1166473"/>
        <a:ext cx="603563" cy="603563"/>
      </dsp:txXfrm>
    </dsp:sp>
    <dsp:sp modelId="{53F08F93-76AD-45F9-8DEF-D833B9E58831}">
      <dsp:nvSpPr>
        <dsp:cNvPr id="0" name=""/>
        <dsp:cNvSpPr/>
      </dsp:nvSpPr>
      <dsp:spPr>
        <a:xfrm rot="2372894">
          <a:off x="8279937" y="1801198"/>
          <a:ext cx="198831" cy="2880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286764" y="1839824"/>
        <a:ext cx="139182" cy="172847"/>
      </dsp:txXfrm>
    </dsp:sp>
    <dsp:sp modelId="{E8AC9981-2A45-48F9-9BEC-212FC357F15C}">
      <dsp:nvSpPr>
        <dsp:cNvPr id="0" name=""/>
        <dsp:cNvSpPr/>
      </dsp:nvSpPr>
      <dsp:spPr>
        <a:xfrm>
          <a:off x="8545576" y="2008130"/>
          <a:ext cx="853567" cy="8535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Node3</a:t>
          </a:r>
        </a:p>
        <a:p>
          <a:pPr marL="0" lvl="0" indent="0" algn="ctr" defTabSz="444500">
            <a:lnSpc>
              <a:spcPct val="90000"/>
            </a:lnSpc>
            <a:spcBef>
              <a:spcPct val="0"/>
            </a:spcBef>
            <a:spcAft>
              <a:spcPct val="35000"/>
            </a:spcAft>
            <a:buNone/>
          </a:pPr>
          <a:r>
            <a:rPr lang="en-US" sz="1000" kern="1200" dirty="0"/>
            <a:t>Transfer node 1 KA</a:t>
          </a:r>
        </a:p>
      </dsp:txBody>
      <dsp:txXfrm>
        <a:off x="8670578" y="2133132"/>
        <a:ext cx="603563" cy="603563"/>
      </dsp:txXfrm>
    </dsp:sp>
    <dsp:sp modelId="{1C8BEA3E-0B2E-4C7A-8A7C-0DFCAB3CA407}">
      <dsp:nvSpPr>
        <dsp:cNvPr id="0" name=""/>
        <dsp:cNvSpPr/>
      </dsp:nvSpPr>
      <dsp:spPr>
        <a:xfrm rot="6116552">
          <a:off x="8752651" y="2957860"/>
          <a:ext cx="157271" cy="2880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8781123" y="2992396"/>
        <a:ext cx="110090" cy="172847"/>
      </dsp:txXfrm>
    </dsp:sp>
    <dsp:sp modelId="{050EB103-21BC-4374-8A67-745058296492}">
      <dsp:nvSpPr>
        <dsp:cNvPr id="0" name=""/>
        <dsp:cNvSpPr/>
      </dsp:nvSpPr>
      <dsp:spPr>
        <a:xfrm>
          <a:off x="8260167" y="3357531"/>
          <a:ext cx="853567" cy="8535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Node4</a:t>
          </a:r>
        </a:p>
        <a:p>
          <a:pPr marL="0" lvl="0" indent="0" algn="ctr" defTabSz="444500">
            <a:lnSpc>
              <a:spcPct val="90000"/>
            </a:lnSpc>
            <a:spcBef>
              <a:spcPct val="0"/>
            </a:spcBef>
            <a:spcAft>
              <a:spcPct val="35000"/>
            </a:spcAft>
            <a:buNone/>
          </a:pPr>
          <a:r>
            <a:rPr lang="en-US" sz="1000" kern="1200" dirty="0"/>
            <a:t>Transfer node 1 KA</a:t>
          </a:r>
        </a:p>
      </dsp:txBody>
      <dsp:txXfrm>
        <a:off x="8385169" y="3482533"/>
        <a:ext cx="603563" cy="603563"/>
      </dsp:txXfrm>
    </dsp:sp>
    <dsp:sp modelId="{9F696184-160D-4E2F-A445-C5CDAE71F849}">
      <dsp:nvSpPr>
        <dsp:cNvPr id="0" name=""/>
        <dsp:cNvSpPr/>
      </dsp:nvSpPr>
      <dsp:spPr>
        <a:xfrm rot="10800039">
          <a:off x="7762581" y="3640266"/>
          <a:ext cx="234585" cy="2880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7832956" y="3697882"/>
        <a:ext cx="164210" cy="172847"/>
      </dsp:txXfrm>
    </dsp:sp>
    <dsp:sp modelId="{D6C49E3B-00CC-4A74-B7C7-7DF94EA04FEC}">
      <dsp:nvSpPr>
        <dsp:cNvPr id="0" name=""/>
        <dsp:cNvSpPr/>
      </dsp:nvSpPr>
      <dsp:spPr>
        <a:xfrm>
          <a:off x="6622489" y="3357512"/>
          <a:ext cx="853567" cy="8535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Node5</a:t>
          </a:r>
        </a:p>
        <a:p>
          <a:pPr marL="0" lvl="0" indent="0" algn="ctr" defTabSz="444500">
            <a:lnSpc>
              <a:spcPct val="90000"/>
            </a:lnSpc>
            <a:spcBef>
              <a:spcPct val="0"/>
            </a:spcBef>
            <a:spcAft>
              <a:spcPct val="35000"/>
            </a:spcAft>
            <a:buNone/>
          </a:pPr>
          <a:r>
            <a:rPr lang="en-US" sz="1000" kern="1200" dirty="0"/>
            <a:t>Transfer node 1 KA</a:t>
          </a:r>
        </a:p>
      </dsp:txBody>
      <dsp:txXfrm>
        <a:off x="6747491" y="3482514"/>
        <a:ext cx="603563" cy="603563"/>
      </dsp:txXfrm>
    </dsp:sp>
    <dsp:sp modelId="{456B0E4B-ABC7-4FC7-8C3E-54567D928462}">
      <dsp:nvSpPr>
        <dsp:cNvPr id="0" name=""/>
        <dsp:cNvSpPr/>
      </dsp:nvSpPr>
      <dsp:spPr>
        <a:xfrm rot="13986897">
          <a:off x="6442029" y="2989851"/>
          <a:ext cx="238342" cy="2880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499239" y="3076063"/>
        <a:ext cx="166839" cy="172847"/>
      </dsp:txXfrm>
    </dsp:sp>
    <dsp:sp modelId="{055B397C-8B47-4651-B2AE-6227C2FE27C4}">
      <dsp:nvSpPr>
        <dsp:cNvPr id="0" name=""/>
        <dsp:cNvSpPr/>
      </dsp:nvSpPr>
      <dsp:spPr>
        <a:xfrm>
          <a:off x="5631999" y="2037586"/>
          <a:ext cx="853567" cy="8535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Node1 send keep alive</a:t>
          </a:r>
        </a:p>
      </dsp:txBody>
      <dsp:txXfrm>
        <a:off x="5757001" y="2162588"/>
        <a:ext cx="603563" cy="603563"/>
      </dsp:txXfrm>
    </dsp:sp>
    <dsp:sp modelId="{EF477364-C285-48B9-B836-A325C40FA95B}">
      <dsp:nvSpPr>
        <dsp:cNvPr id="0" name=""/>
        <dsp:cNvSpPr/>
      </dsp:nvSpPr>
      <dsp:spPr>
        <a:xfrm rot="19815083">
          <a:off x="6742609" y="1830861"/>
          <a:ext cx="345227" cy="2880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748304" y="1909919"/>
        <a:ext cx="258803" cy="1728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87184-C24E-4EED-92D5-A75104FCDB1B}">
      <dsp:nvSpPr>
        <dsp:cNvPr id="0" name=""/>
        <dsp:cNvSpPr/>
      </dsp:nvSpPr>
      <dsp:spPr>
        <a:xfrm>
          <a:off x="20541" y="0"/>
          <a:ext cx="1240730" cy="689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Reset Network</a:t>
          </a:r>
        </a:p>
      </dsp:txBody>
      <dsp:txXfrm>
        <a:off x="40730" y="20189"/>
        <a:ext cx="1200352" cy="648916"/>
      </dsp:txXfrm>
    </dsp:sp>
    <dsp:sp modelId="{7EFA45E4-05A2-4BA7-B7B5-91F887878870}">
      <dsp:nvSpPr>
        <dsp:cNvPr id="0" name=""/>
        <dsp:cNvSpPr/>
      </dsp:nvSpPr>
      <dsp:spPr>
        <a:xfrm rot="5400000">
          <a:off x="511663" y="706527"/>
          <a:ext cx="258485" cy="31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547851" y="732376"/>
        <a:ext cx="186110" cy="180940"/>
      </dsp:txXfrm>
    </dsp:sp>
    <dsp:sp modelId="{33DD0FEC-A210-482E-8280-55DFEC19D403}">
      <dsp:nvSpPr>
        <dsp:cNvPr id="0" name=""/>
        <dsp:cNvSpPr/>
      </dsp:nvSpPr>
      <dsp:spPr>
        <a:xfrm>
          <a:off x="20541" y="1033942"/>
          <a:ext cx="1240730" cy="689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Reset state</a:t>
          </a:r>
        </a:p>
      </dsp:txBody>
      <dsp:txXfrm>
        <a:off x="40730" y="1054131"/>
        <a:ext cx="1200352" cy="648916"/>
      </dsp:txXfrm>
    </dsp:sp>
    <dsp:sp modelId="{38278822-BE87-4678-834D-6F984C2D7462}">
      <dsp:nvSpPr>
        <dsp:cNvPr id="0" name=""/>
        <dsp:cNvSpPr/>
      </dsp:nvSpPr>
      <dsp:spPr>
        <a:xfrm rot="5400000">
          <a:off x="511663" y="1740469"/>
          <a:ext cx="258485" cy="31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547851" y="1766318"/>
        <a:ext cx="186110" cy="180940"/>
      </dsp:txXfrm>
    </dsp:sp>
    <dsp:sp modelId="{717E4A6F-F6D4-4FB8-A626-8C5999562DD6}">
      <dsp:nvSpPr>
        <dsp:cNvPr id="0" name=""/>
        <dsp:cNvSpPr/>
      </dsp:nvSpPr>
      <dsp:spPr>
        <a:xfrm>
          <a:off x="20541" y="2067884"/>
          <a:ext cx="1240730" cy="689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Broadcast self</a:t>
          </a:r>
        </a:p>
      </dsp:txBody>
      <dsp:txXfrm>
        <a:off x="40730" y="2088073"/>
        <a:ext cx="1200352" cy="6489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A2EC01-3933-427F-91C3-AA73C7E95C81}"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67544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2EC01-3933-427F-91C3-AA73C7E95C81}"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353253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2EC01-3933-427F-91C3-AA73C7E95C81}"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252504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2EC01-3933-427F-91C3-AA73C7E95C81}"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273541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A2EC01-3933-427F-91C3-AA73C7E95C81}"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3070735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A2EC01-3933-427F-91C3-AA73C7E95C81}" type="datetimeFigureOut">
              <a:rPr lang="en-US" smtClean="0"/>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34635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A2EC01-3933-427F-91C3-AA73C7E95C81}" type="datetimeFigureOut">
              <a:rPr lang="en-US" smtClean="0"/>
              <a:t>10/27/2016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95477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A2EC01-3933-427F-91C3-AA73C7E95C81}" type="datetimeFigureOut">
              <a:rPr lang="en-US" smtClean="0"/>
              <a:t>10/27/2016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191990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2EC01-3933-427F-91C3-AA73C7E95C81}" type="datetimeFigureOut">
              <a:rPr lang="en-US" smtClean="0"/>
              <a:t>10/27/2016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115769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A2EC01-3933-427F-91C3-AA73C7E95C81}" type="datetimeFigureOut">
              <a:rPr lang="en-US" smtClean="0"/>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229511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A2EC01-3933-427F-91C3-AA73C7E95C81}" type="datetimeFigureOut">
              <a:rPr lang="en-US" smtClean="0"/>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71167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2EC01-3933-427F-91C3-AA73C7E95C81}" type="datetimeFigureOut">
              <a:rPr lang="en-US" smtClean="0"/>
              <a:t>10/27/2016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A1170-8BC6-49EB-915C-D2FFEEE88507}" type="slidenum">
              <a:rPr lang="en-US" smtClean="0"/>
              <a:t>‹#›</a:t>
            </a:fld>
            <a:endParaRPr lang="en-US"/>
          </a:p>
        </p:txBody>
      </p:sp>
    </p:spTree>
    <p:extLst>
      <p:ext uri="{BB962C8B-B14F-4D97-AF65-F5344CB8AC3E}">
        <p14:creationId xmlns:p14="http://schemas.microsoft.com/office/powerpoint/2010/main" val="2422376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Gateway architecture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918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139" y="109944"/>
            <a:ext cx="10515600" cy="814746"/>
          </a:xfrm>
        </p:spPr>
        <p:txBody>
          <a:bodyPr/>
          <a:lstStyle/>
          <a:p>
            <a:r>
              <a:rPr lang="en-US" dirty="0"/>
              <a:t>Rediscovery upon detecting node failure</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843583"/>
              </p:ext>
            </p:extLst>
          </p:nvPr>
        </p:nvGraphicFramePr>
        <p:xfrm>
          <a:off x="816935" y="1122694"/>
          <a:ext cx="10515600" cy="5011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iamond 10"/>
          <p:cNvSpPr/>
          <p:nvPr/>
        </p:nvSpPr>
        <p:spPr>
          <a:xfrm>
            <a:off x="4327470" y="3902149"/>
            <a:ext cx="1286539" cy="94629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Node1 KA</a:t>
            </a:r>
          </a:p>
          <a:p>
            <a:pPr algn="ctr"/>
            <a:r>
              <a:rPr lang="en-US" sz="900" dirty="0"/>
              <a:t>Loop</a:t>
            </a:r>
          </a:p>
          <a:p>
            <a:pPr algn="ctr"/>
            <a:r>
              <a:rPr lang="en-US" sz="900" dirty="0"/>
              <a:t>Complete?</a:t>
            </a:r>
          </a:p>
        </p:txBody>
      </p:sp>
      <p:sp>
        <p:nvSpPr>
          <p:cNvPr id="12" name="Left Arrow 11"/>
          <p:cNvSpPr/>
          <p:nvPr/>
        </p:nvSpPr>
        <p:spPr>
          <a:xfrm>
            <a:off x="3253581" y="4263657"/>
            <a:ext cx="1073889" cy="2339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 Arrow 12"/>
          <p:cNvSpPr/>
          <p:nvPr/>
        </p:nvSpPr>
        <p:spPr>
          <a:xfrm>
            <a:off x="4922902" y="3469758"/>
            <a:ext cx="1513369" cy="42530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5178071" y="3221665"/>
            <a:ext cx="485518" cy="369332"/>
          </a:xfrm>
          <a:prstGeom prst="rect">
            <a:avLst/>
          </a:prstGeom>
          <a:noFill/>
        </p:spPr>
        <p:txBody>
          <a:bodyPr wrap="none" rtlCol="0">
            <a:spAutoFit/>
          </a:bodyPr>
          <a:lstStyle/>
          <a:p>
            <a:r>
              <a:rPr lang="en-US" dirty="0"/>
              <a:t>Yes</a:t>
            </a:r>
          </a:p>
        </p:txBody>
      </p:sp>
      <p:sp>
        <p:nvSpPr>
          <p:cNvPr id="15" name="TextBox 14"/>
          <p:cNvSpPr txBox="1"/>
          <p:nvPr/>
        </p:nvSpPr>
        <p:spPr>
          <a:xfrm>
            <a:off x="3381169" y="4008466"/>
            <a:ext cx="455574" cy="369332"/>
          </a:xfrm>
          <a:prstGeom prst="rect">
            <a:avLst/>
          </a:prstGeom>
          <a:noFill/>
        </p:spPr>
        <p:txBody>
          <a:bodyPr wrap="none" rtlCol="0">
            <a:spAutoFit/>
          </a:bodyPr>
          <a:lstStyle/>
          <a:p>
            <a:r>
              <a:rPr lang="en-US" dirty="0"/>
              <a:t>No</a:t>
            </a:r>
          </a:p>
        </p:txBody>
      </p:sp>
      <p:sp>
        <p:nvSpPr>
          <p:cNvPr id="16" name="Left Arrow 15"/>
          <p:cNvSpPr/>
          <p:nvPr/>
        </p:nvSpPr>
        <p:spPr>
          <a:xfrm>
            <a:off x="5660083" y="4245937"/>
            <a:ext cx="1293610" cy="1984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531087" y="1935126"/>
            <a:ext cx="1584253" cy="3955311"/>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Node1</a:t>
            </a:r>
          </a:p>
          <a:p>
            <a:pPr algn="ctr"/>
            <a:r>
              <a:rPr lang="en-US" dirty="0">
                <a:ln w="0"/>
                <a:solidFill>
                  <a:schemeClr val="tx1"/>
                </a:solidFill>
                <a:effectLst>
                  <a:outerShdw blurRad="38100" dist="19050" dir="2700000" algn="tl" rotWithShape="0">
                    <a:schemeClr val="dk1">
                      <a:alpha val="40000"/>
                    </a:schemeClr>
                  </a:outerShdw>
                </a:effectLst>
              </a:rPr>
              <a:t>Rediscovery</a:t>
            </a:r>
          </a:p>
        </p:txBody>
      </p:sp>
      <p:graphicFrame>
        <p:nvGraphicFramePr>
          <p:cNvPr id="18" name="Diagram 17"/>
          <p:cNvGraphicFramePr/>
          <p:nvPr>
            <p:extLst>
              <p:ext uri="{D42A27DB-BD31-4B8C-83A1-F6EECF244321}">
                <p14:modId xmlns:p14="http://schemas.microsoft.com/office/powerpoint/2010/main" val="1729386835"/>
              </p:ext>
            </p:extLst>
          </p:nvPr>
        </p:nvGraphicFramePr>
        <p:xfrm>
          <a:off x="1722474" y="2817627"/>
          <a:ext cx="1281813" cy="27571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Rounded Rectangle 18"/>
          <p:cNvSpPr/>
          <p:nvPr/>
        </p:nvSpPr>
        <p:spPr>
          <a:xfrm>
            <a:off x="1307805" y="1371600"/>
            <a:ext cx="6018028" cy="4593265"/>
          </a:xfrm>
          <a:prstGeom prst="round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Node1</a:t>
            </a:r>
          </a:p>
        </p:txBody>
      </p:sp>
    </p:spTree>
    <p:extLst>
      <p:ext uri="{BB962C8B-B14F-4D97-AF65-F5344CB8AC3E}">
        <p14:creationId xmlns:p14="http://schemas.microsoft.com/office/powerpoint/2010/main" val="193494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27025"/>
            <a:ext cx="10515600" cy="1325563"/>
          </a:xfrm>
        </p:spPr>
        <p:txBody>
          <a:bodyPr>
            <a:normAutofit/>
          </a:bodyPr>
          <a:lstStyle/>
          <a:p>
            <a:r>
              <a:rPr lang="en-US" sz="4000" dirty="0"/>
              <a:t>Identification of a virtual site and communication with remote VMS</a:t>
            </a:r>
          </a:p>
        </p:txBody>
      </p:sp>
      <p:sp>
        <p:nvSpPr>
          <p:cNvPr id="3" name="Content Placeholder 2"/>
          <p:cNvSpPr>
            <a:spLocks noGrp="1"/>
          </p:cNvSpPr>
          <p:nvPr>
            <p:ph idx="1"/>
          </p:nvPr>
        </p:nvSpPr>
        <p:spPr>
          <a:xfrm>
            <a:off x="660400" y="1762125"/>
            <a:ext cx="10515600" cy="4351338"/>
          </a:xfrm>
        </p:spPr>
        <p:txBody>
          <a:bodyPr/>
          <a:lstStyle/>
          <a:p>
            <a:r>
              <a:rPr lang="en-US" dirty="0"/>
              <a:t>When a leader election round has been completed all nodes recognize the identity of the leader</a:t>
            </a:r>
          </a:p>
          <a:p>
            <a:r>
              <a:rPr lang="en-US" dirty="0"/>
              <a:t>The designated leader’s </a:t>
            </a:r>
            <a:r>
              <a:rPr lang="en-US" dirty="0" err="1"/>
              <a:t>nodeArray</a:t>
            </a:r>
            <a:r>
              <a:rPr lang="en-US" dirty="0"/>
              <a:t> contains the </a:t>
            </a:r>
            <a:r>
              <a:rPr lang="en-US" dirty="0" err="1"/>
              <a:t>NodeId</a:t>
            </a:r>
            <a:r>
              <a:rPr lang="en-US" dirty="0"/>
              <a:t> structures of all the nodes as well as the number of nodes</a:t>
            </a:r>
          </a:p>
          <a:p>
            <a:r>
              <a:rPr lang="en-US" dirty="0"/>
              <a:t>The leader creates a VMS client that communicates with the VMS on port 80 (or 8080) and informs it of the creation of a new virtual site</a:t>
            </a:r>
          </a:p>
          <a:p>
            <a:r>
              <a:rPr lang="en-US" dirty="0"/>
              <a:t>The VMS must be on a well known IP/port address</a:t>
            </a:r>
          </a:p>
        </p:txBody>
      </p:sp>
    </p:spTree>
    <p:extLst>
      <p:ext uri="{BB962C8B-B14F-4D97-AF65-F5344CB8AC3E}">
        <p14:creationId xmlns:p14="http://schemas.microsoft.com/office/powerpoint/2010/main" val="77165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9175"/>
          </a:xfrm>
        </p:spPr>
        <p:txBody>
          <a:bodyPr/>
          <a:lstStyle/>
          <a:p>
            <a:r>
              <a:rPr lang="en-US" dirty="0"/>
              <a:t>Bandwidth control I – </a:t>
            </a:r>
            <a:r>
              <a:rPr lang="en-US" sz="3600" dirty="0"/>
              <a:t>Main algorithm</a:t>
            </a:r>
            <a:endParaRPr lang="en-US" dirty="0"/>
          </a:p>
        </p:txBody>
      </p:sp>
      <p:sp>
        <p:nvSpPr>
          <p:cNvPr id="3" name="Content Placeholder 2"/>
          <p:cNvSpPr>
            <a:spLocks noGrp="1"/>
          </p:cNvSpPr>
          <p:nvPr>
            <p:ph idx="1"/>
          </p:nvPr>
        </p:nvSpPr>
        <p:spPr>
          <a:xfrm>
            <a:off x="838200" y="1485900"/>
            <a:ext cx="10515600" cy="4691063"/>
          </a:xfrm>
        </p:spPr>
        <p:txBody>
          <a:bodyPr>
            <a:normAutofit fontScale="92500"/>
          </a:bodyPr>
          <a:lstStyle/>
          <a:p>
            <a:r>
              <a:rPr lang="en-US" dirty="0"/>
              <a:t>The purpose of the </a:t>
            </a:r>
            <a:r>
              <a:rPr lang="en-US" dirty="0" err="1"/>
              <a:t>bw</a:t>
            </a:r>
            <a:r>
              <a:rPr lang="en-US" dirty="0"/>
              <a:t> control algorithm is to ensure that bandwidth consumption is balanced between nodes</a:t>
            </a:r>
          </a:p>
          <a:p>
            <a:r>
              <a:rPr lang="en-US" dirty="0"/>
              <a:t>Every camera node supports several bandwidth/frame rate combinations. Each combination translates into a discrete bandwidth consumption quantity</a:t>
            </a:r>
          </a:p>
          <a:p>
            <a:r>
              <a:rPr lang="en-US" dirty="0"/>
              <a:t>All nodes contain a </a:t>
            </a:r>
            <a:r>
              <a:rPr lang="en-US" dirty="0" err="1"/>
              <a:t>bw</a:t>
            </a:r>
            <a:r>
              <a:rPr lang="en-US" dirty="0"/>
              <a:t> control array (</a:t>
            </a:r>
            <a:r>
              <a:rPr lang="en-US" dirty="0" err="1"/>
              <a:t>cameraArray</a:t>
            </a:r>
            <a:r>
              <a:rPr lang="en-US" dirty="0"/>
              <a:t>) with an entry for each node in the cluster. Only the elected leader actually uses it</a:t>
            </a:r>
          </a:p>
          <a:p>
            <a:r>
              <a:rPr lang="en-US" dirty="0"/>
              <a:t>Each entry in the array represents one of the possible bandwidth “hops” that node may perform.</a:t>
            </a:r>
          </a:p>
          <a:p>
            <a:r>
              <a:rPr lang="en-US" dirty="0"/>
              <a:t>As an example: If a node supports four </a:t>
            </a:r>
            <a:r>
              <a:rPr lang="en-US" dirty="0" err="1"/>
              <a:t>bw</a:t>
            </a:r>
            <a:r>
              <a:rPr lang="en-US" dirty="0"/>
              <a:t> combinations, its </a:t>
            </a:r>
            <a:r>
              <a:rPr lang="en-US" dirty="0" err="1"/>
              <a:t>cameraArray</a:t>
            </a:r>
            <a:r>
              <a:rPr lang="en-US" dirty="0"/>
              <a:t> value may be any integer value from 0 (highest) to 3 (lowest)</a:t>
            </a:r>
          </a:p>
          <a:p>
            <a:endParaRPr lang="en-US" dirty="0"/>
          </a:p>
        </p:txBody>
      </p:sp>
    </p:spTree>
    <p:extLst>
      <p:ext uri="{BB962C8B-B14F-4D97-AF65-F5344CB8AC3E}">
        <p14:creationId xmlns:p14="http://schemas.microsoft.com/office/powerpoint/2010/main" val="118061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control I – </a:t>
            </a:r>
            <a:r>
              <a:rPr lang="en-US" sz="3600" dirty="0"/>
              <a:t>Main algorithm</a:t>
            </a:r>
            <a:endParaRPr lang="en-US" dirty="0"/>
          </a:p>
        </p:txBody>
      </p:sp>
      <p:sp>
        <p:nvSpPr>
          <p:cNvPr id="3" name="Content Placeholder 2"/>
          <p:cNvSpPr>
            <a:spLocks noGrp="1"/>
          </p:cNvSpPr>
          <p:nvPr>
            <p:ph idx="1"/>
          </p:nvPr>
        </p:nvSpPr>
        <p:spPr>
          <a:xfrm>
            <a:off x="838200" y="1473200"/>
            <a:ext cx="10515600" cy="5143500"/>
          </a:xfrm>
        </p:spPr>
        <p:txBody>
          <a:bodyPr>
            <a:normAutofit fontScale="92500" lnSpcReduction="20000"/>
          </a:bodyPr>
          <a:lstStyle/>
          <a:p>
            <a:r>
              <a:rPr lang="en-US" dirty="0"/>
              <a:t>When a node detects it has excess bandwidth it sends a request to the leader to go </a:t>
            </a:r>
            <a:r>
              <a:rPr lang="en-US" u="sng" dirty="0"/>
              <a:t>up</a:t>
            </a:r>
            <a:r>
              <a:rPr lang="en-US" dirty="0"/>
              <a:t> one “hop” in its bandwidth range</a:t>
            </a:r>
          </a:p>
          <a:p>
            <a:r>
              <a:rPr lang="en-US" dirty="0"/>
              <a:t>When a node detects it has bandwidth starvation it sends a request to the leader to go </a:t>
            </a:r>
            <a:r>
              <a:rPr lang="en-US" u="sng" dirty="0"/>
              <a:t>down</a:t>
            </a:r>
            <a:r>
              <a:rPr lang="en-US" dirty="0"/>
              <a:t> one “hop” in its bandwidth range</a:t>
            </a:r>
          </a:p>
          <a:p>
            <a:r>
              <a:rPr lang="en-US" dirty="0"/>
              <a:t>Leader performs the following logic:</a:t>
            </a:r>
          </a:p>
          <a:p>
            <a:pPr lvl="1"/>
            <a:r>
              <a:rPr lang="en-US" dirty="0"/>
              <a:t>Upon an “Up” request it checks if any of the other </a:t>
            </a:r>
            <a:r>
              <a:rPr lang="en-US" dirty="0" err="1"/>
              <a:t>cameraArray</a:t>
            </a:r>
            <a:r>
              <a:rPr lang="en-US" dirty="0"/>
              <a:t> values is </a:t>
            </a:r>
            <a:r>
              <a:rPr lang="en-US" b="1" dirty="0"/>
              <a:t>greater than </a:t>
            </a:r>
            <a:r>
              <a:rPr lang="en-US" dirty="0"/>
              <a:t>the requesting node. If it is then the request is denied</a:t>
            </a:r>
          </a:p>
          <a:p>
            <a:pPr lvl="1"/>
            <a:r>
              <a:rPr lang="en-US" dirty="0"/>
              <a:t>Upon a “Down” request it checks if any of the other </a:t>
            </a:r>
            <a:r>
              <a:rPr lang="en-US" dirty="0" err="1"/>
              <a:t>cameraArray</a:t>
            </a:r>
            <a:r>
              <a:rPr lang="en-US" dirty="0"/>
              <a:t> values is </a:t>
            </a:r>
            <a:r>
              <a:rPr lang="en-US" b="1" dirty="0"/>
              <a:t>Less than</a:t>
            </a:r>
            <a:r>
              <a:rPr lang="en-US" dirty="0"/>
              <a:t> the requesting node. If it is then the request is denied</a:t>
            </a:r>
          </a:p>
          <a:p>
            <a:pPr lvl="1"/>
            <a:r>
              <a:rPr lang="en-US" dirty="0"/>
              <a:t>If the request is approved then the leader sends the approval to the requesting node and updates the node’s </a:t>
            </a:r>
            <a:r>
              <a:rPr lang="en-US" dirty="0" err="1"/>
              <a:t>cameraArray</a:t>
            </a:r>
            <a:r>
              <a:rPr lang="en-US" dirty="0"/>
              <a:t> value</a:t>
            </a:r>
          </a:p>
          <a:p>
            <a:pPr lvl="1"/>
            <a:r>
              <a:rPr lang="en-US" dirty="0"/>
              <a:t>The approval is in the form of the bandwidth index – the same integer value as is in the camera array. This values serves to select the matching resolution stream in the requesting node</a:t>
            </a:r>
          </a:p>
          <a:p>
            <a:r>
              <a:rPr lang="en-US" dirty="0"/>
              <a:t>If the request is approved the requesting node will adjust its bandwidth accordingly</a:t>
            </a:r>
          </a:p>
          <a:p>
            <a:pPr lvl="1"/>
            <a:endParaRPr lang="en-US" dirty="0"/>
          </a:p>
          <a:p>
            <a:endParaRPr lang="en-US" dirty="0"/>
          </a:p>
        </p:txBody>
      </p:sp>
    </p:spTree>
    <p:extLst>
      <p:ext uri="{BB962C8B-B14F-4D97-AF65-F5344CB8AC3E}">
        <p14:creationId xmlns:p14="http://schemas.microsoft.com/office/powerpoint/2010/main" val="94979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control II – </a:t>
            </a:r>
            <a:r>
              <a:rPr lang="en-US" sz="3600" dirty="0"/>
              <a:t>Detection of BW fluctuation</a:t>
            </a:r>
            <a:endParaRPr lang="en-US" dirty="0"/>
          </a:p>
        </p:txBody>
      </p:sp>
      <p:sp>
        <p:nvSpPr>
          <p:cNvPr id="3" name="Content Placeholder 2"/>
          <p:cNvSpPr>
            <a:spLocks noGrp="1"/>
          </p:cNvSpPr>
          <p:nvPr>
            <p:ph idx="1"/>
          </p:nvPr>
        </p:nvSpPr>
        <p:spPr/>
        <p:txBody>
          <a:bodyPr/>
          <a:lstStyle/>
          <a:p>
            <a:r>
              <a:rPr lang="en-US" dirty="0"/>
              <a:t>The site (cluster) upload bandwidth may be at a level that is between discrete hops. This will result in </a:t>
            </a:r>
            <a:r>
              <a:rPr lang="en-US" dirty="0" err="1"/>
              <a:t>bw</a:t>
            </a:r>
            <a:r>
              <a:rPr lang="en-US"/>
              <a:t> fluctuations </a:t>
            </a:r>
            <a:r>
              <a:rPr lang="en-US" dirty="0"/>
              <a:t>where one node detects starvation, reduces bandwidth resulting in another node detecting </a:t>
            </a:r>
            <a:r>
              <a:rPr lang="en-US" dirty="0" err="1"/>
              <a:t>bw</a:t>
            </a:r>
            <a:r>
              <a:rPr lang="en-US" dirty="0"/>
              <a:t> excess, going up one “hop” and triggering starvation in one or more of the other nodes in the cluster.</a:t>
            </a:r>
          </a:p>
          <a:p>
            <a:r>
              <a:rPr lang="en-US" dirty="0"/>
              <a:t>Fluctuations are detected and as a result “Up” hops are suspended for a configurable amount of time.</a:t>
            </a:r>
          </a:p>
        </p:txBody>
      </p:sp>
    </p:spTree>
    <p:extLst>
      <p:ext uri="{BB962C8B-B14F-4D97-AF65-F5344CB8AC3E}">
        <p14:creationId xmlns:p14="http://schemas.microsoft.com/office/powerpoint/2010/main" val="158143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589"/>
            <a:ext cx="10515600" cy="719396"/>
          </a:xfrm>
        </p:spPr>
        <p:txBody>
          <a:bodyPr/>
          <a:lstStyle/>
          <a:p>
            <a:r>
              <a:rPr lang="en-US" dirty="0" err="1"/>
              <a:t>CameraNode</a:t>
            </a:r>
            <a:r>
              <a:rPr lang="en-US" dirty="0"/>
              <a:t> bandwidth control</a:t>
            </a:r>
          </a:p>
        </p:txBody>
      </p:sp>
      <p:sp>
        <p:nvSpPr>
          <p:cNvPr id="5" name="Rounded Rectangle 4"/>
          <p:cNvSpPr/>
          <p:nvPr/>
        </p:nvSpPr>
        <p:spPr>
          <a:xfrm>
            <a:off x="4633512" y="3045464"/>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BW</a:t>
            </a:r>
          </a:p>
        </p:txBody>
      </p:sp>
      <p:sp>
        <p:nvSpPr>
          <p:cNvPr id="6" name="Rounded Rectangle 5"/>
          <p:cNvSpPr/>
          <p:nvPr/>
        </p:nvSpPr>
        <p:spPr>
          <a:xfrm>
            <a:off x="7517856" y="3105705"/>
            <a:ext cx="949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Request</a:t>
            </a:r>
          </a:p>
          <a:p>
            <a:pPr algn="ctr"/>
            <a:r>
              <a:rPr lang="en-US" sz="1600" dirty="0"/>
              <a:t>Change</a:t>
            </a:r>
          </a:p>
        </p:txBody>
      </p:sp>
      <p:sp>
        <p:nvSpPr>
          <p:cNvPr id="7" name="Rounded Rectangle 6"/>
          <p:cNvSpPr/>
          <p:nvPr/>
        </p:nvSpPr>
        <p:spPr>
          <a:xfrm>
            <a:off x="10549511" y="3107857"/>
            <a:ext cx="99946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a:t>
            </a:r>
          </a:p>
          <a:p>
            <a:pPr algn="ctr"/>
            <a:r>
              <a:rPr lang="en-US" dirty="0"/>
              <a:t>BW</a:t>
            </a:r>
          </a:p>
        </p:txBody>
      </p:sp>
      <p:sp>
        <p:nvSpPr>
          <p:cNvPr id="8" name="Diamond 7"/>
          <p:cNvSpPr/>
          <p:nvPr/>
        </p:nvSpPr>
        <p:spPr>
          <a:xfrm>
            <a:off x="2775858" y="2922814"/>
            <a:ext cx="1698166" cy="115970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Camera has priority</a:t>
            </a:r>
          </a:p>
        </p:txBody>
      </p:sp>
      <p:sp>
        <p:nvSpPr>
          <p:cNvPr id="9" name="Diamond 8"/>
          <p:cNvSpPr/>
          <p:nvPr/>
        </p:nvSpPr>
        <p:spPr>
          <a:xfrm>
            <a:off x="5642084" y="2922814"/>
            <a:ext cx="1777927" cy="112070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Change?</a:t>
            </a:r>
            <a:endParaRPr lang="en-US" sz="1600" dirty="0"/>
          </a:p>
        </p:txBody>
      </p:sp>
      <p:sp>
        <p:nvSpPr>
          <p:cNvPr id="10" name="Diamond 9"/>
          <p:cNvSpPr/>
          <p:nvPr/>
        </p:nvSpPr>
        <p:spPr>
          <a:xfrm>
            <a:off x="8575544" y="3058870"/>
            <a:ext cx="1874742" cy="10065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a:t>
            </a:r>
          </a:p>
        </p:txBody>
      </p:sp>
      <p:sp>
        <p:nvSpPr>
          <p:cNvPr id="11" name="Oval 10"/>
          <p:cNvSpPr/>
          <p:nvPr/>
        </p:nvSpPr>
        <p:spPr>
          <a:xfrm>
            <a:off x="576938" y="2922814"/>
            <a:ext cx="1681720" cy="1191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Bandwidth timer trigger </a:t>
            </a:r>
          </a:p>
        </p:txBody>
      </p:sp>
      <p:sp>
        <p:nvSpPr>
          <p:cNvPr id="14" name="TextBox 13"/>
          <p:cNvSpPr txBox="1"/>
          <p:nvPr/>
        </p:nvSpPr>
        <p:spPr>
          <a:xfrm>
            <a:off x="3802104" y="4303008"/>
            <a:ext cx="485518" cy="369332"/>
          </a:xfrm>
          <a:prstGeom prst="rect">
            <a:avLst/>
          </a:prstGeom>
          <a:noFill/>
        </p:spPr>
        <p:txBody>
          <a:bodyPr wrap="none" rtlCol="0">
            <a:spAutoFit/>
          </a:bodyPr>
          <a:lstStyle/>
          <a:p>
            <a:r>
              <a:rPr lang="en-US" dirty="0"/>
              <a:t>Yes</a:t>
            </a:r>
          </a:p>
        </p:txBody>
      </p:sp>
      <p:sp>
        <p:nvSpPr>
          <p:cNvPr id="17" name="TextBox 16"/>
          <p:cNvSpPr txBox="1"/>
          <p:nvPr/>
        </p:nvSpPr>
        <p:spPr>
          <a:xfrm>
            <a:off x="6095993" y="4287690"/>
            <a:ext cx="455574" cy="369332"/>
          </a:xfrm>
          <a:prstGeom prst="rect">
            <a:avLst/>
          </a:prstGeom>
          <a:noFill/>
        </p:spPr>
        <p:txBody>
          <a:bodyPr wrap="none" rtlCol="0">
            <a:spAutoFit/>
          </a:bodyPr>
          <a:lstStyle/>
          <a:p>
            <a:r>
              <a:rPr lang="en-US" dirty="0"/>
              <a:t>No</a:t>
            </a:r>
          </a:p>
        </p:txBody>
      </p:sp>
      <p:sp>
        <p:nvSpPr>
          <p:cNvPr id="18" name="Right Arrow 17"/>
          <p:cNvSpPr/>
          <p:nvPr/>
        </p:nvSpPr>
        <p:spPr>
          <a:xfrm>
            <a:off x="1146154" y="988827"/>
            <a:ext cx="9452344"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a:t>
            </a:r>
          </a:p>
        </p:txBody>
      </p:sp>
      <p:sp>
        <p:nvSpPr>
          <p:cNvPr id="24" name="Oval 23"/>
          <p:cNvSpPr/>
          <p:nvPr/>
        </p:nvSpPr>
        <p:spPr>
          <a:xfrm>
            <a:off x="3118748" y="5151654"/>
            <a:ext cx="95576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Stop</a:t>
            </a:r>
          </a:p>
        </p:txBody>
      </p:sp>
      <p:cxnSp>
        <p:nvCxnSpPr>
          <p:cNvPr id="25" name="Straight Arrow Connector 24"/>
          <p:cNvCxnSpPr/>
          <p:nvPr/>
        </p:nvCxnSpPr>
        <p:spPr>
          <a:xfrm flipV="1">
            <a:off x="3610124" y="4212381"/>
            <a:ext cx="269" cy="888854"/>
          </a:xfrm>
          <a:prstGeom prst="straightConnector1">
            <a:avLst/>
          </a:prstGeom>
          <a:ln w="73025">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189091" y="5053680"/>
            <a:ext cx="95576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Stop</a:t>
            </a:r>
          </a:p>
        </p:txBody>
      </p:sp>
      <p:cxnSp>
        <p:nvCxnSpPr>
          <p:cNvPr id="32" name="Straight Arrow Connector 31"/>
          <p:cNvCxnSpPr/>
          <p:nvPr/>
        </p:nvCxnSpPr>
        <p:spPr>
          <a:xfrm flipV="1">
            <a:off x="6680467" y="4114407"/>
            <a:ext cx="269" cy="888854"/>
          </a:xfrm>
          <a:prstGeom prst="straightConnector1">
            <a:avLst/>
          </a:prstGeom>
          <a:ln w="73025">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926282" y="4260471"/>
            <a:ext cx="455574" cy="369332"/>
          </a:xfrm>
          <a:prstGeom prst="rect">
            <a:avLst/>
          </a:prstGeom>
          <a:noFill/>
        </p:spPr>
        <p:txBody>
          <a:bodyPr wrap="none" rtlCol="0">
            <a:spAutoFit/>
          </a:bodyPr>
          <a:lstStyle/>
          <a:p>
            <a:r>
              <a:rPr lang="en-US" dirty="0"/>
              <a:t>No</a:t>
            </a:r>
          </a:p>
        </p:txBody>
      </p:sp>
      <p:sp>
        <p:nvSpPr>
          <p:cNvPr id="34" name="Oval 33"/>
          <p:cNvSpPr/>
          <p:nvPr/>
        </p:nvSpPr>
        <p:spPr>
          <a:xfrm>
            <a:off x="9019380" y="5026461"/>
            <a:ext cx="95576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Stop</a:t>
            </a:r>
          </a:p>
        </p:txBody>
      </p:sp>
      <p:cxnSp>
        <p:nvCxnSpPr>
          <p:cNvPr id="35" name="Straight Arrow Connector 34"/>
          <p:cNvCxnSpPr/>
          <p:nvPr/>
        </p:nvCxnSpPr>
        <p:spPr>
          <a:xfrm flipV="1">
            <a:off x="9510756" y="4087188"/>
            <a:ext cx="269" cy="888854"/>
          </a:xfrm>
          <a:prstGeom prst="straightConnector1">
            <a:avLst/>
          </a:prstGeom>
          <a:ln w="73025">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Right Arrow 17"/>
          <p:cNvSpPr/>
          <p:nvPr/>
        </p:nvSpPr>
        <p:spPr>
          <a:xfrm>
            <a:off x="2258658" y="3369755"/>
            <a:ext cx="554033" cy="265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17"/>
          <p:cNvSpPr/>
          <p:nvPr/>
        </p:nvSpPr>
        <p:spPr>
          <a:xfrm rot="16200000">
            <a:off x="7690765" y="2563594"/>
            <a:ext cx="653142" cy="238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ight Arrow 17"/>
          <p:cNvSpPr/>
          <p:nvPr/>
        </p:nvSpPr>
        <p:spPr>
          <a:xfrm rot="5400000">
            <a:off x="9211717" y="2574788"/>
            <a:ext cx="653142" cy="238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7004957" y="1403915"/>
            <a:ext cx="3593541" cy="98020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Swarm Leader (node)</a:t>
            </a:r>
          </a:p>
        </p:txBody>
      </p:sp>
    </p:spTree>
    <p:extLst>
      <p:ext uri="{BB962C8B-B14F-4D97-AF65-F5344CB8AC3E}">
        <p14:creationId xmlns:p14="http://schemas.microsoft.com/office/powerpoint/2010/main" val="261871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572"/>
            <a:ext cx="10515600" cy="804456"/>
          </a:xfrm>
        </p:spPr>
        <p:txBody>
          <a:bodyPr/>
          <a:lstStyle/>
          <a:p>
            <a:r>
              <a:rPr lang="en-US" dirty="0"/>
              <a:t>Bandwidth control logic</a:t>
            </a:r>
          </a:p>
        </p:txBody>
      </p:sp>
      <p:sp>
        <p:nvSpPr>
          <p:cNvPr id="4" name="Rounded Rectangle 3"/>
          <p:cNvSpPr/>
          <p:nvPr/>
        </p:nvSpPr>
        <p:spPr>
          <a:xfrm>
            <a:off x="1605518" y="2381695"/>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Bandwidth</a:t>
            </a:r>
          </a:p>
        </p:txBody>
      </p:sp>
      <p:sp>
        <p:nvSpPr>
          <p:cNvPr id="5" name="Rounded Rectangle 4"/>
          <p:cNvSpPr/>
          <p:nvPr/>
        </p:nvSpPr>
        <p:spPr>
          <a:xfrm>
            <a:off x="1587797" y="3459128"/>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Bandwidth</a:t>
            </a:r>
          </a:p>
          <a:p>
            <a:pPr algn="ctr"/>
            <a:r>
              <a:rPr lang="en-US" dirty="0"/>
              <a:t>request</a:t>
            </a:r>
          </a:p>
        </p:txBody>
      </p:sp>
      <p:sp>
        <p:nvSpPr>
          <p:cNvPr id="6" name="Diamond 5"/>
          <p:cNvSpPr/>
          <p:nvPr/>
        </p:nvSpPr>
        <p:spPr>
          <a:xfrm>
            <a:off x="1637417" y="4369984"/>
            <a:ext cx="1190846"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OK?</a:t>
            </a:r>
            <a:endParaRPr lang="en-US" sz="700" dirty="0"/>
          </a:p>
        </p:txBody>
      </p:sp>
      <p:sp>
        <p:nvSpPr>
          <p:cNvPr id="7" name="Rounded Rectangle 6"/>
          <p:cNvSpPr/>
          <p:nvPr/>
        </p:nvSpPr>
        <p:spPr>
          <a:xfrm>
            <a:off x="1598429" y="5394253"/>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Bandwidth</a:t>
            </a:r>
          </a:p>
        </p:txBody>
      </p:sp>
      <p:sp>
        <p:nvSpPr>
          <p:cNvPr id="8" name="Rounded Rectangle 7"/>
          <p:cNvSpPr/>
          <p:nvPr/>
        </p:nvSpPr>
        <p:spPr>
          <a:xfrm>
            <a:off x="3083444" y="4550737"/>
            <a:ext cx="1329069" cy="499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Unicast</a:t>
            </a:r>
          </a:p>
          <a:p>
            <a:pPr algn="ctr"/>
            <a:r>
              <a:rPr lang="en-US" dirty="0"/>
              <a:t>Listener</a:t>
            </a:r>
          </a:p>
        </p:txBody>
      </p:sp>
      <p:sp>
        <p:nvSpPr>
          <p:cNvPr id="10" name="Rounded Rectangle 9"/>
          <p:cNvSpPr/>
          <p:nvPr/>
        </p:nvSpPr>
        <p:spPr>
          <a:xfrm>
            <a:off x="6989137" y="1194393"/>
            <a:ext cx="1329069" cy="499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Unicast</a:t>
            </a:r>
          </a:p>
          <a:p>
            <a:pPr algn="ctr"/>
            <a:r>
              <a:rPr lang="en-US" dirty="0"/>
              <a:t>Listener</a:t>
            </a:r>
          </a:p>
        </p:txBody>
      </p:sp>
      <p:sp>
        <p:nvSpPr>
          <p:cNvPr id="11" name="Rounded Rectangle 10"/>
          <p:cNvSpPr/>
          <p:nvPr/>
        </p:nvSpPr>
        <p:spPr>
          <a:xfrm>
            <a:off x="8839199" y="1928044"/>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Flags</a:t>
            </a:r>
          </a:p>
        </p:txBody>
      </p:sp>
      <p:sp>
        <p:nvSpPr>
          <p:cNvPr id="12" name="Oval 11"/>
          <p:cNvSpPr/>
          <p:nvPr/>
        </p:nvSpPr>
        <p:spPr>
          <a:xfrm>
            <a:off x="1424764" y="1626784"/>
            <a:ext cx="1616149" cy="627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 trigger</a:t>
            </a:r>
          </a:p>
        </p:txBody>
      </p:sp>
      <p:sp>
        <p:nvSpPr>
          <p:cNvPr id="14" name="Oval 13"/>
          <p:cNvSpPr/>
          <p:nvPr/>
        </p:nvSpPr>
        <p:spPr>
          <a:xfrm>
            <a:off x="8669082" y="1130605"/>
            <a:ext cx="1616149" cy="627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Leader</a:t>
            </a:r>
          </a:p>
          <a:p>
            <a:pPr algn="ctr"/>
            <a:r>
              <a:rPr lang="en-US" dirty="0" err="1"/>
              <a:t>Algo</a:t>
            </a:r>
            <a:endParaRPr lang="en-US" dirty="0"/>
          </a:p>
        </p:txBody>
      </p:sp>
      <p:sp>
        <p:nvSpPr>
          <p:cNvPr id="15" name="Rounded Rectangle 14"/>
          <p:cNvSpPr/>
          <p:nvPr/>
        </p:nvSpPr>
        <p:spPr>
          <a:xfrm>
            <a:off x="8832108" y="2952314"/>
            <a:ext cx="1375145"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Fluctuation</a:t>
            </a:r>
          </a:p>
        </p:txBody>
      </p:sp>
      <p:sp>
        <p:nvSpPr>
          <p:cNvPr id="16" name="Rounded Rectangle 15"/>
          <p:cNvSpPr/>
          <p:nvPr/>
        </p:nvSpPr>
        <p:spPr>
          <a:xfrm>
            <a:off x="8874641" y="4089997"/>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Priority</a:t>
            </a:r>
          </a:p>
        </p:txBody>
      </p:sp>
      <p:sp>
        <p:nvSpPr>
          <p:cNvPr id="17" name="Rounded Rectangle 16"/>
          <p:cNvSpPr/>
          <p:nvPr/>
        </p:nvSpPr>
        <p:spPr>
          <a:xfrm>
            <a:off x="8888817" y="5114267"/>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response</a:t>
            </a:r>
          </a:p>
        </p:txBody>
      </p:sp>
      <p:sp>
        <p:nvSpPr>
          <p:cNvPr id="18" name="Bent Arrow 17"/>
          <p:cNvSpPr/>
          <p:nvPr/>
        </p:nvSpPr>
        <p:spPr>
          <a:xfrm rot="16200000" flipV="1">
            <a:off x="6303972" y="2550680"/>
            <a:ext cx="2282456" cy="67566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16200000">
            <a:off x="3960627" y="4981353"/>
            <a:ext cx="712382" cy="850605"/>
          </a:xfrm>
          <a:prstGeom prst="bentArrow">
            <a:avLst>
              <a:gd name="adj1" fmla="val 25000"/>
              <a:gd name="adj2" fmla="val 2657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p:cNvCxnSpPr/>
          <p:nvPr/>
        </p:nvCxnSpPr>
        <p:spPr>
          <a:xfrm flipV="1">
            <a:off x="4431121" y="3952794"/>
            <a:ext cx="2672319" cy="1"/>
          </a:xfrm>
          <a:prstGeom prst="line">
            <a:avLst/>
          </a:prstGeom>
          <a:ln w="1778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03135" y="5681331"/>
            <a:ext cx="2742065" cy="0"/>
          </a:xfrm>
          <a:prstGeom prst="line">
            <a:avLst/>
          </a:prstGeom>
          <a:ln w="187325"/>
        </p:spPr>
        <p:style>
          <a:lnRef idx="1">
            <a:schemeClr val="accent1"/>
          </a:lnRef>
          <a:fillRef idx="0">
            <a:schemeClr val="accent1"/>
          </a:fillRef>
          <a:effectRef idx="0">
            <a:schemeClr val="accent1"/>
          </a:effectRef>
          <a:fontRef idx="minor">
            <a:schemeClr val="tx1"/>
          </a:fontRef>
        </p:style>
      </p:cxnSp>
      <p:sp>
        <p:nvSpPr>
          <p:cNvPr id="27" name="Left Arrow 26"/>
          <p:cNvSpPr/>
          <p:nvPr/>
        </p:nvSpPr>
        <p:spPr>
          <a:xfrm>
            <a:off x="2838892" y="4731486"/>
            <a:ext cx="212651" cy="2232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rot="10800000">
            <a:off x="8381999" y="1332611"/>
            <a:ext cx="212651" cy="2232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67182" y="774529"/>
            <a:ext cx="4401883" cy="5603358"/>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Node N</a:t>
            </a:r>
          </a:p>
        </p:txBody>
      </p:sp>
      <p:sp>
        <p:nvSpPr>
          <p:cNvPr id="30" name="Rounded Rectangle 29"/>
          <p:cNvSpPr/>
          <p:nvPr/>
        </p:nvSpPr>
        <p:spPr>
          <a:xfrm>
            <a:off x="6383070" y="513903"/>
            <a:ext cx="4401883" cy="596132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Elected Leader Node</a:t>
            </a:r>
          </a:p>
        </p:txBody>
      </p:sp>
      <p:sp>
        <p:nvSpPr>
          <p:cNvPr id="32" name="Rounded Rectangle 7"/>
          <p:cNvSpPr/>
          <p:nvPr/>
        </p:nvSpPr>
        <p:spPr>
          <a:xfrm>
            <a:off x="3043621" y="3735709"/>
            <a:ext cx="1329069" cy="499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p:txBody>
      </p:sp>
      <p:sp>
        <p:nvSpPr>
          <p:cNvPr id="36" name="Rounded Rectangle 7"/>
          <p:cNvSpPr/>
          <p:nvPr/>
        </p:nvSpPr>
        <p:spPr>
          <a:xfrm>
            <a:off x="7508123" y="5394253"/>
            <a:ext cx="1329069" cy="499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p:txBody>
      </p:sp>
    </p:spTree>
    <p:extLst>
      <p:ext uri="{BB962C8B-B14F-4D97-AF65-F5344CB8AC3E}">
        <p14:creationId xmlns:p14="http://schemas.microsoft.com/office/powerpoint/2010/main" val="420659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control II – </a:t>
            </a:r>
            <a:r>
              <a:rPr lang="en-US" sz="3600" dirty="0"/>
              <a:t>Detection of BW fluctuation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Fluctuation detection algorithm:</a:t>
            </a:r>
          </a:p>
          <a:p>
            <a:pPr lvl="1"/>
            <a:r>
              <a:rPr lang="en-US" dirty="0"/>
              <a:t>Only one camera at a time may be changed</a:t>
            </a:r>
          </a:p>
          <a:p>
            <a:pPr lvl="1"/>
            <a:r>
              <a:rPr lang="en-US" dirty="0"/>
              <a:t>Take sum of values of </a:t>
            </a:r>
            <a:r>
              <a:rPr lang="en-US" dirty="0" err="1"/>
              <a:t>cameraArray</a:t>
            </a:r>
            <a:r>
              <a:rPr lang="en-US" dirty="0"/>
              <a:t> before requested change</a:t>
            </a:r>
          </a:p>
          <a:p>
            <a:pPr lvl="1"/>
            <a:r>
              <a:rPr lang="en-US" dirty="0"/>
              <a:t>Take sum of values of </a:t>
            </a:r>
            <a:r>
              <a:rPr lang="en-US" u="sng" dirty="0"/>
              <a:t>proposed</a:t>
            </a:r>
            <a:r>
              <a:rPr lang="en-US" dirty="0"/>
              <a:t> </a:t>
            </a:r>
            <a:r>
              <a:rPr lang="en-US" dirty="0" err="1"/>
              <a:t>cameraArray</a:t>
            </a:r>
            <a:r>
              <a:rPr lang="en-US" dirty="0"/>
              <a:t> after requested change</a:t>
            </a:r>
          </a:p>
          <a:p>
            <a:pPr lvl="1"/>
            <a:r>
              <a:rPr lang="en-US" dirty="0"/>
              <a:t>Take the difference between these two sums. It will be either +1 or -1</a:t>
            </a:r>
          </a:p>
          <a:p>
            <a:pPr lvl="1"/>
            <a:r>
              <a:rPr lang="en-US" dirty="0"/>
              <a:t>Populate an array of 2 elements representing current and previous differences</a:t>
            </a:r>
          </a:p>
          <a:p>
            <a:pPr lvl="1"/>
            <a:r>
              <a:rPr lang="en-US" dirty="0"/>
              <a:t>Take the sum of the array[2] of differences and create another array[2] of sum of differences (current and previous). A value of 0 indicates a direction change (extrema)</a:t>
            </a:r>
          </a:p>
          <a:p>
            <a:pPr lvl="1"/>
            <a:r>
              <a:rPr lang="en-US" dirty="0"/>
              <a:t>Take a sum of the sums. If it is zero then we have had two consecutive direction changes and we trigger a “fluctuation detected” event</a:t>
            </a:r>
          </a:p>
          <a:p>
            <a:pPr lvl="1"/>
            <a:r>
              <a:rPr lang="en-US" dirty="0"/>
              <a:t>A bandwidth “Up” change suppression flag is set and will only be released at the end of a configurable (long) timeout</a:t>
            </a:r>
          </a:p>
        </p:txBody>
      </p:sp>
    </p:spTree>
    <p:extLst>
      <p:ext uri="{BB962C8B-B14F-4D97-AF65-F5344CB8AC3E}">
        <p14:creationId xmlns:p14="http://schemas.microsoft.com/office/powerpoint/2010/main" val="228739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004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dirty="0"/>
              <a:t>Camera Node class decomposition</a:t>
            </a:r>
          </a:p>
        </p:txBody>
      </p:sp>
      <p:sp>
        <p:nvSpPr>
          <p:cNvPr id="3" name="Rectangle 2"/>
          <p:cNvSpPr/>
          <p:nvPr/>
        </p:nvSpPr>
        <p:spPr>
          <a:xfrm>
            <a:off x="538844" y="1306286"/>
            <a:ext cx="10814956" cy="5159829"/>
          </a:xfrm>
          <a:prstGeom prst="rect">
            <a:avLst/>
          </a:prstGeom>
          <a:solidFill>
            <a:schemeClr val="accent1">
              <a:alpha val="1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2800" dirty="0">
              <a:solidFill>
                <a:schemeClr val="tx1"/>
              </a:solidFill>
            </a:endParaRPr>
          </a:p>
        </p:txBody>
      </p:sp>
      <p:sp>
        <p:nvSpPr>
          <p:cNvPr id="4" name="Rectangle: Rounded Corners 3"/>
          <p:cNvSpPr/>
          <p:nvPr/>
        </p:nvSpPr>
        <p:spPr>
          <a:xfrm>
            <a:off x="947057" y="1569811"/>
            <a:ext cx="2171700"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CameraNode</a:t>
            </a:r>
            <a:endParaRPr lang="en-US" dirty="0"/>
          </a:p>
        </p:txBody>
      </p:sp>
      <p:sp>
        <p:nvSpPr>
          <p:cNvPr id="11" name="Rectangle: Rounded Corners 10"/>
          <p:cNvSpPr/>
          <p:nvPr/>
        </p:nvSpPr>
        <p:spPr>
          <a:xfrm>
            <a:off x="3627663" y="1569811"/>
            <a:ext cx="2171700"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NetworkDiscovery</a:t>
            </a:r>
            <a:endParaRPr lang="en-US" dirty="0"/>
          </a:p>
        </p:txBody>
      </p:sp>
      <p:sp>
        <p:nvSpPr>
          <p:cNvPr id="12" name="Rectangle: Rounded Corners 11"/>
          <p:cNvSpPr/>
          <p:nvPr/>
        </p:nvSpPr>
        <p:spPr>
          <a:xfrm>
            <a:off x="6417125" y="1569811"/>
            <a:ext cx="2171700"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LeaderAlgo</a:t>
            </a:r>
            <a:endParaRPr lang="en-US" dirty="0"/>
          </a:p>
        </p:txBody>
      </p:sp>
      <p:sp>
        <p:nvSpPr>
          <p:cNvPr id="13" name="Rectangle: Rounded Corners 12"/>
          <p:cNvSpPr/>
          <p:nvPr/>
        </p:nvSpPr>
        <p:spPr>
          <a:xfrm>
            <a:off x="9089569" y="1569811"/>
            <a:ext cx="2171700"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p:txBody>
      </p:sp>
      <p:sp>
        <p:nvSpPr>
          <p:cNvPr id="14" name="Rectangle: Rounded Corners 13"/>
          <p:cNvSpPr/>
          <p:nvPr/>
        </p:nvSpPr>
        <p:spPr>
          <a:xfrm>
            <a:off x="947057" y="4223204"/>
            <a:ext cx="2106386"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NodeID</a:t>
            </a:r>
            <a:r>
              <a:rPr lang="en-US" dirty="0"/>
              <a:t> (data class)</a:t>
            </a:r>
          </a:p>
        </p:txBody>
      </p:sp>
      <p:sp>
        <p:nvSpPr>
          <p:cNvPr id="15" name="Rectangle: Rounded Corners 14"/>
          <p:cNvSpPr/>
          <p:nvPr/>
        </p:nvSpPr>
        <p:spPr>
          <a:xfrm>
            <a:off x="6276064" y="4223204"/>
            <a:ext cx="2485119"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UnicastListenerThread</a:t>
            </a:r>
            <a:endParaRPr lang="en-US" dirty="0"/>
          </a:p>
        </p:txBody>
      </p:sp>
      <p:sp>
        <p:nvSpPr>
          <p:cNvPr id="16" name="Rectangle: Rounded Corners 15"/>
          <p:cNvSpPr/>
          <p:nvPr/>
        </p:nvSpPr>
        <p:spPr>
          <a:xfrm>
            <a:off x="3428765" y="4223204"/>
            <a:ext cx="2608037"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MulticastListenerThread</a:t>
            </a:r>
            <a:endParaRPr lang="en-US" dirty="0"/>
          </a:p>
        </p:txBody>
      </p:sp>
      <p:sp>
        <p:nvSpPr>
          <p:cNvPr id="17" name="Rectangle: Rounded Corners 16"/>
          <p:cNvSpPr/>
          <p:nvPr/>
        </p:nvSpPr>
        <p:spPr>
          <a:xfrm>
            <a:off x="9121207" y="4087585"/>
            <a:ext cx="2001951" cy="903514"/>
          </a:xfrm>
          <a:prstGeom prst="roundRect">
            <a:avLst/>
          </a:prstGeom>
          <a:gradFill>
            <a:gsLst>
              <a:gs pos="0">
                <a:srgbClr val="92D050"/>
              </a:gs>
              <a:gs pos="74000">
                <a:schemeClr val="accent6">
                  <a:lumMod val="60000"/>
                  <a:lumOff val="40000"/>
                </a:schemeClr>
              </a:gs>
              <a:gs pos="83000">
                <a:schemeClr val="accent6">
                  <a:lumMod val="40000"/>
                  <a:lumOff val="60000"/>
                </a:schemeClr>
              </a:gs>
              <a:gs pos="100000">
                <a:schemeClr val="accent6">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BandwidthSim</a:t>
            </a:r>
            <a:endParaRPr lang="en-US" dirty="0"/>
          </a:p>
          <a:p>
            <a:pPr algn="ctr"/>
            <a:r>
              <a:rPr lang="en-US" dirty="0"/>
              <a:t>Client</a:t>
            </a:r>
          </a:p>
        </p:txBody>
      </p:sp>
      <p:sp>
        <p:nvSpPr>
          <p:cNvPr id="18" name="Rectangle: Rounded Corners 17"/>
          <p:cNvSpPr/>
          <p:nvPr/>
        </p:nvSpPr>
        <p:spPr>
          <a:xfrm>
            <a:off x="9121207" y="5241471"/>
            <a:ext cx="2001951" cy="832758"/>
          </a:xfrm>
          <a:prstGeom prst="roundRect">
            <a:avLst/>
          </a:prstGeom>
          <a:gradFill>
            <a:gsLst>
              <a:gs pos="0">
                <a:srgbClr val="92D050"/>
              </a:gs>
              <a:gs pos="74000">
                <a:schemeClr val="accent6">
                  <a:lumMod val="60000"/>
                  <a:lumOff val="40000"/>
                </a:schemeClr>
              </a:gs>
              <a:gs pos="83000">
                <a:schemeClr val="accent6">
                  <a:lumMod val="40000"/>
                  <a:lumOff val="60000"/>
                </a:schemeClr>
              </a:gs>
              <a:gs pos="100000">
                <a:schemeClr val="accent6">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VMS Sim</a:t>
            </a:r>
          </a:p>
          <a:p>
            <a:pPr algn="ctr"/>
            <a:r>
              <a:rPr lang="en-US" dirty="0"/>
              <a:t>Client</a:t>
            </a:r>
          </a:p>
        </p:txBody>
      </p:sp>
    </p:spTree>
    <p:extLst>
      <p:ext uri="{BB962C8B-B14F-4D97-AF65-F5344CB8AC3E}">
        <p14:creationId xmlns:p14="http://schemas.microsoft.com/office/powerpoint/2010/main" val="86544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21" y="365125"/>
            <a:ext cx="10515600" cy="942975"/>
          </a:xfrm>
        </p:spPr>
        <p:txBody>
          <a:bodyPr>
            <a:normAutofit fontScale="90000"/>
          </a:bodyPr>
          <a:lstStyle/>
          <a:p>
            <a:r>
              <a:rPr lang="en-US" dirty="0"/>
              <a:t>Server-less site with distributed bandwidth control</a:t>
            </a:r>
          </a:p>
        </p:txBody>
      </p:sp>
      <p:pic>
        <p:nvPicPr>
          <p:cNvPr id="27" name="Content Placeholder 26" descr="File:LAN switch - back, 5 ports (port 1 as uplink).jpg - Wikimedia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9541" y="3066145"/>
            <a:ext cx="2030785" cy="1523089"/>
          </a:xfrm>
        </p:spPr>
      </p:pic>
      <p:sp>
        <p:nvSpPr>
          <p:cNvPr id="16" name="Cloud 15"/>
          <p:cNvSpPr/>
          <p:nvPr/>
        </p:nvSpPr>
        <p:spPr>
          <a:xfrm>
            <a:off x="9954994" y="2415275"/>
            <a:ext cx="2237006" cy="2067376"/>
          </a:xfrm>
          <a:prstGeom prst="cloud">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Rounded Corners 16"/>
          <p:cNvSpPr/>
          <p:nvPr/>
        </p:nvSpPr>
        <p:spPr>
          <a:xfrm>
            <a:off x="10566407" y="2799420"/>
            <a:ext cx="914400" cy="9144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VMS</a:t>
            </a:r>
          </a:p>
        </p:txBody>
      </p:sp>
      <p:pic>
        <p:nvPicPr>
          <p:cNvPr id="28" name="Picture 27" descr="Google Dorks:Find Unattended Security Ca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074" y="1639210"/>
            <a:ext cx="1572082" cy="1572082"/>
          </a:xfrm>
          <a:prstGeom prst="rect">
            <a:avLst/>
          </a:prstGeom>
        </p:spPr>
      </p:pic>
      <p:pic>
        <p:nvPicPr>
          <p:cNvPr id="29" name="Picture 28" descr="Google Dorks:Find Unattended Security Ca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985" y="1639210"/>
            <a:ext cx="1572082" cy="1572082"/>
          </a:xfrm>
          <a:prstGeom prst="rect">
            <a:avLst/>
          </a:prstGeom>
        </p:spPr>
      </p:pic>
      <p:pic>
        <p:nvPicPr>
          <p:cNvPr id="30" name="Picture 29" descr="Google Dorks:Find Unattended Security Ca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074" y="4975681"/>
            <a:ext cx="1572082" cy="1572082"/>
          </a:xfrm>
          <a:prstGeom prst="rect">
            <a:avLst/>
          </a:prstGeom>
        </p:spPr>
      </p:pic>
      <p:pic>
        <p:nvPicPr>
          <p:cNvPr id="31" name="Picture 30" descr="Google Dorks:Find Unattended Security Ca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985" y="4975681"/>
            <a:ext cx="1572082" cy="1572082"/>
          </a:xfrm>
          <a:prstGeom prst="rect">
            <a:avLst/>
          </a:prstGeom>
        </p:spPr>
      </p:pic>
      <p:cxnSp>
        <p:nvCxnSpPr>
          <p:cNvPr id="33" name="Straight Connector 32"/>
          <p:cNvCxnSpPr>
            <a:stCxn id="28" idx="3"/>
          </p:cNvCxnSpPr>
          <p:nvPr/>
        </p:nvCxnSpPr>
        <p:spPr>
          <a:xfrm>
            <a:off x="2531155" y="2425251"/>
            <a:ext cx="1280160" cy="1020078"/>
          </a:xfrm>
          <a:prstGeom prst="line">
            <a:avLst/>
          </a:prstGeom>
          <a:ln w="57150">
            <a:solidFill>
              <a:schemeClr val="tx1"/>
            </a:solidFill>
            <a:headEnd type="stealth"/>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572873" y="4482651"/>
            <a:ext cx="1484117" cy="1279071"/>
          </a:xfrm>
          <a:prstGeom prst="line">
            <a:avLst/>
          </a:prstGeom>
          <a:ln w="57150">
            <a:solidFill>
              <a:schemeClr val="tx1"/>
            </a:solidFill>
            <a:headEnd type="triangle"/>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5752125" y="4482651"/>
            <a:ext cx="1239062" cy="918037"/>
          </a:xfrm>
          <a:prstGeom prst="line">
            <a:avLst/>
          </a:prstGeom>
          <a:ln w="57150">
            <a:solidFill>
              <a:schemeClr val="tx1"/>
            </a:solidFill>
            <a:headEnd type="triangle"/>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000209" y="2826893"/>
            <a:ext cx="1628137" cy="886927"/>
          </a:xfrm>
          <a:prstGeom prst="line">
            <a:avLst/>
          </a:prstGeom>
          <a:ln w="57150">
            <a:solidFill>
              <a:schemeClr val="tx1"/>
            </a:solidFill>
            <a:headEnd type="triangle"/>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
        <p:nvSpPr>
          <p:cNvPr id="40" name="Arrow: Right 39"/>
          <p:cNvSpPr/>
          <p:nvPr/>
        </p:nvSpPr>
        <p:spPr>
          <a:xfrm>
            <a:off x="6000209" y="3670509"/>
            <a:ext cx="4107177" cy="449494"/>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71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CameraNode</a:t>
            </a:r>
            <a:r>
              <a:rPr lang="en-US" dirty="0"/>
              <a:t> classes functional view I</a:t>
            </a:r>
          </a:p>
        </p:txBody>
      </p:sp>
      <p:sp>
        <p:nvSpPr>
          <p:cNvPr id="5" name="Content Placeholder 4"/>
          <p:cNvSpPr>
            <a:spLocks noGrp="1"/>
          </p:cNvSpPr>
          <p:nvPr>
            <p:ph sz="half" idx="1"/>
          </p:nvPr>
        </p:nvSpPr>
        <p:spPr/>
        <p:txBody>
          <a:bodyPr/>
          <a:lstStyle/>
          <a:p>
            <a:r>
              <a:rPr lang="en-US" dirty="0" err="1"/>
              <a:t>CameraNode</a:t>
            </a:r>
            <a:endParaRPr lang="en-US" dirty="0"/>
          </a:p>
          <a:p>
            <a:pPr lvl="1"/>
            <a:r>
              <a:rPr lang="en-US" dirty="0" err="1"/>
              <a:t>MainLoop</a:t>
            </a:r>
            <a:r>
              <a:rPr lang="en-US" dirty="0"/>
              <a:t> – responsible for running bandwidth control and detecting network changes</a:t>
            </a:r>
          </a:p>
          <a:p>
            <a:pPr lvl="1"/>
            <a:r>
              <a:rPr lang="en-US" dirty="0"/>
              <a:t>Bandwidth control methods</a:t>
            </a:r>
          </a:p>
          <a:p>
            <a:pPr lvl="1"/>
            <a:r>
              <a:rPr lang="en-US" dirty="0"/>
              <a:t>Leader Election methods</a:t>
            </a:r>
          </a:p>
          <a:p>
            <a:pPr lvl="1"/>
            <a:r>
              <a:rPr lang="en-US" dirty="0"/>
              <a:t>Network changes (add/remove nodes) methods</a:t>
            </a:r>
          </a:p>
          <a:p>
            <a:pPr lvl="1"/>
            <a:r>
              <a:rPr lang="en-US" dirty="0"/>
              <a:t>Handles communication with remote VMS</a:t>
            </a:r>
          </a:p>
          <a:p>
            <a:pPr lvl="1"/>
            <a:r>
              <a:rPr lang="en-US" dirty="0"/>
              <a:t>Simulation interface methods</a:t>
            </a:r>
          </a:p>
        </p:txBody>
      </p:sp>
      <p:sp>
        <p:nvSpPr>
          <p:cNvPr id="6" name="Content Placeholder 5"/>
          <p:cNvSpPr>
            <a:spLocks noGrp="1"/>
          </p:cNvSpPr>
          <p:nvPr>
            <p:ph sz="half" idx="2"/>
          </p:nvPr>
        </p:nvSpPr>
        <p:spPr/>
        <p:txBody>
          <a:bodyPr/>
          <a:lstStyle/>
          <a:p>
            <a:r>
              <a:rPr lang="en-US" dirty="0" err="1"/>
              <a:t>NetworkDiscovery</a:t>
            </a:r>
            <a:endParaRPr lang="en-US" dirty="0"/>
          </a:p>
          <a:p>
            <a:pPr lvl="1"/>
            <a:r>
              <a:rPr lang="en-US" dirty="0"/>
              <a:t>Sets up ring topology through successor detection and communication</a:t>
            </a:r>
          </a:p>
          <a:p>
            <a:pPr lvl="1"/>
            <a:r>
              <a:rPr lang="en-US" dirty="0"/>
              <a:t>Sets up keep alive mechanism</a:t>
            </a:r>
          </a:p>
          <a:p>
            <a:pPr lvl="1"/>
            <a:r>
              <a:rPr lang="en-US" dirty="0"/>
              <a:t>Triggers network rediscovery upon lost nodes in the ring (message loop doesn’t complete)</a:t>
            </a:r>
          </a:p>
        </p:txBody>
      </p:sp>
    </p:spTree>
    <p:extLst>
      <p:ext uri="{BB962C8B-B14F-4D97-AF65-F5344CB8AC3E}">
        <p14:creationId xmlns:p14="http://schemas.microsoft.com/office/powerpoint/2010/main" val="2909129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CameraNode</a:t>
            </a:r>
            <a:r>
              <a:rPr lang="en-US" dirty="0"/>
              <a:t> classes functional view II</a:t>
            </a:r>
          </a:p>
        </p:txBody>
      </p:sp>
      <p:sp>
        <p:nvSpPr>
          <p:cNvPr id="5" name="Content Placeholder 4"/>
          <p:cNvSpPr>
            <a:spLocks noGrp="1"/>
          </p:cNvSpPr>
          <p:nvPr>
            <p:ph sz="half" idx="1"/>
          </p:nvPr>
        </p:nvSpPr>
        <p:spPr/>
        <p:txBody>
          <a:bodyPr/>
          <a:lstStyle/>
          <a:p>
            <a:r>
              <a:rPr lang="en-US" dirty="0" err="1"/>
              <a:t>LeaderAlgo</a:t>
            </a:r>
            <a:endParaRPr lang="en-US" dirty="0"/>
          </a:p>
          <a:p>
            <a:pPr lvl="1"/>
            <a:r>
              <a:rPr lang="en-US" dirty="0"/>
              <a:t>Executed only by Leader for all cameras in the cluster</a:t>
            </a:r>
          </a:p>
          <a:p>
            <a:pPr lvl="1"/>
            <a:r>
              <a:rPr lang="en-US" dirty="0"/>
              <a:t>Implements distributed bandwidth control algorithm</a:t>
            </a:r>
          </a:p>
          <a:p>
            <a:pPr lvl="1"/>
            <a:r>
              <a:rPr lang="en-US" dirty="0"/>
              <a:t>Implements bandwidth fluctuation detection algorithm</a:t>
            </a:r>
          </a:p>
        </p:txBody>
      </p:sp>
      <p:sp>
        <p:nvSpPr>
          <p:cNvPr id="6" name="Content Placeholder 5"/>
          <p:cNvSpPr>
            <a:spLocks noGrp="1"/>
          </p:cNvSpPr>
          <p:nvPr>
            <p:ph sz="half" idx="2"/>
          </p:nvPr>
        </p:nvSpPr>
        <p:spPr/>
        <p:txBody>
          <a:bodyPr/>
          <a:lstStyle/>
          <a:p>
            <a:r>
              <a:rPr lang="en-US" dirty="0"/>
              <a:t>Dispatcher</a:t>
            </a:r>
          </a:p>
          <a:p>
            <a:pPr lvl="1"/>
            <a:r>
              <a:rPr lang="en-US" dirty="0"/>
              <a:t>Broadcast its identity (name, </a:t>
            </a:r>
            <a:r>
              <a:rPr lang="en-US" dirty="0" err="1"/>
              <a:t>Inet</a:t>
            </a:r>
            <a:r>
              <a:rPr lang="en-US" dirty="0"/>
              <a:t> address and port) upon boot, upon detection of new node and upon rediscovery after a node removal event</a:t>
            </a:r>
          </a:p>
          <a:p>
            <a:pPr lvl="1"/>
            <a:r>
              <a:rPr lang="en-US" dirty="0"/>
              <a:t>Implements generic </a:t>
            </a:r>
            <a:r>
              <a:rPr lang="en-US" dirty="0" err="1"/>
              <a:t>sendMessage</a:t>
            </a:r>
            <a:r>
              <a:rPr lang="en-US" dirty="0"/>
              <a:t> method (multicast and unicast)</a:t>
            </a:r>
          </a:p>
        </p:txBody>
      </p:sp>
    </p:spTree>
    <p:extLst>
      <p:ext uri="{BB962C8B-B14F-4D97-AF65-F5344CB8AC3E}">
        <p14:creationId xmlns:p14="http://schemas.microsoft.com/office/powerpoint/2010/main" val="3596477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CameraNode</a:t>
            </a:r>
            <a:r>
              <a:rPr lang="en-US" dirty="0"/>
              <a:t> classes functional view III</a:t>
            </a:r>
          </a:p>
        </p:txBody>
      </p:sp>
      <p:sp>
        <p:nvSpPr>
          <p:cNvPr id="5" name="Content Placeholder 4"/>
          <p:cNvSpPr>
            <a:spLocks noGrp="1"/>
          </p:cNvSpPr>
          <p:nvPr>
            <p:ph sz="half" idx="1"/>
          </p:nvPr>
        </p:nvSpPr>
        <p:spPr/>
        <p:txBody>
          <a:bodyPr>
            <a:normAutofit/>
          </a:bodyPr>
          <a:lstStyle/>
          <a:p>
            <a:r>
              <a:rPr lang="en-US" dirty="0" err="1"/>
              <a:t>NodeID</a:t>
            </a:r>
            <a:endParaRPr lang="en-US" dirty="0"/>
          </a:p>
          <a:p>
            <a:pPr lvl="1"/>
            <a:r>
              <a:rPr lang="en-US" dirty="0"/>
              <a:t>Data class containing basic node structure</a:t>
            </a:r>
          </a:p>
          <a:p>
            <a:pPr lvl="1"/>
            <a:r>
              <a:rPr lang="en-US" dirty="0"/>
              <a:t>Node fields:</a:t>
            </a:r>
          </a:p>
          <a:p>
            <a:pPr lvl="2"/>
            <a:r>
              <a:rPr lang="en-US" dirty="0" err="1"/>
              <a:t>InetAddress</a:t>
            </a:r>
            <a:r>
              <a:rPr lang="en-US" dirty="0"/>
              <a:t> address;</a:t>
            </a:r>
          </a:p>
          <a:p>
            <a:pPr lvl="2"/>
            <a:r>
              <a:rPr lang="en-US" dirty="0" err="1"/>
              <a:t>int</a:t>
            </a:r>
            <a:r>
              <a:rPr lang="en-US" dirty="0"/>
              <a:t> port;</a:t>
            </a:r>
          </a:p>
          <a:p>
            <a:pPr lvl="2"/>
            <a:r>
              <a:rPr lang="en-US" dirty="0"/>
              <a:t>String </a:t>
            </a:r>
            <a:r>
              <a:rPr lang="en-US" dirty="0" err="1"/>
              <a:t>hostName</a:t>
            </a:r>
            <a:r>
              <a:rPr lang="en-US" dirty="0"/>
              <a:t>;</a:t>
            </a:r>
          </a:p>
          <a:p>
            <a:pPr lvl="2"/>
            <a:r>
              <a:rPr lang="en-US" dirty="0"/>
              <a:t>String IP;</a:t>
            </a:r>
          </a:p>
          <a:p>
            <a:pPr lvl="2"/>
            <a:r>
              <a:rPr lang="en-US" dirty="0"/>
              <a:t>long </a:t>
            </a:r>
            <a:r>
              <a:rPr lang="en-US" dirty="0" err="1"/>
              <a:t>hashCode</a:t>
            </a:r>
            <a:r>
              <a:rPr lang="en-US" dirty="0"/>
              <a:t>;</a:t>
            </a:r>
          </a:p>
          <a:p>
            <a:pPr lvl="2"/>
            <a:r>
              <a:rPr lang="en-US" dirty="0" err="1"/>
              <a:t>int</a:t>
            </a:r>
            <a:r>
              <a:rPr lang="en-US" dirty="0"/>
              <a:t> </a:t>
            </a:r>
            <a:r>
              <a:rPr lang="en-US" dirty="0" err="1"/>
              <a:t>cameraId</a:t>
            </a:r>
            <a:r>
              <a:rPr lang="en-US" dirty="0"/>
              <a:t>;</a:t>
            </a:r>
          </a:p>
        </p:txBody>
      </p:sp>
      <p:sp>
        <p:nvSpPr>
          <p:cNvPr id="6" name="Content Placeholder 5"/>
          <p:cNvSpPr>
            <a:spLocks noGrp="1"/>
          </p:cNvSpPr>
          <p:nvPr>
            <p:ph sz="half" idx="2"/>
          </p:nvPr>
        </p:nvSpPr>
        <p:spPr/>
        <p:txBody>
          <a:bodyPr>
            <a:normAutofit/>
          </a:bodyPr>
          <a:lstStyle/>
          <a:p>
            <a:r>
              <a:rPr lang="en-US" dirty="0" err="1"/>
              <a:t>MulticastListener</a:t>
            </a:r>
            <a:endParaRPr lang="en-US" dirty="0"/>
          </a:p>
          <a:p>
            <a:pPr lvl="1"/>
            <a:r>
              <a:rPr lang="en-US" dirty="0"/>
              <a:t>Handles UDP comm. Setup</a:t>
            </a:r>
          </a:p>
          <a:p>
            <a:pPr lvl="1"/>
            <a:r>
              <a:rPr lang="en-US" dirty="0"/>
              <a:t>Listens to multicast port</a:t>
            </a:r>
          </a:p>
          <a:p>
            <a:pPr lvl="1"/>
            <a:r>
              <a:rPr lang="en-US" dirty="0"/>
              <a:t>Handles incoming multicast registration messages</a:t>
            </a:r>
          </a:p>
          <a:p>
            <a:pPr lvl="1"/>
            <a:r>
              <a:rPr lang="en-US" dirty="0"/>
              <a:t>Invokes </a:t>
            </a:r>
            <a:r>
              <a:rPr lang="en-US" dirty="0" err="1"/>
              <a:t>CameraNode</a:t>
            </a:r>
            <a:r>
              <a:rPr lang="en-US" dirty="0"/>
              <a:t> manager </a:t>
            </a:r>
            <a:r>
              <a:rPr lang="en-US" dirty="0" err="1"/>
              <a:t>addNode</a:t>
            </a:r>
            <a:r>
              <a:rPr lang="en-US" dirty="0"/>
              <a:t> method</a:t>
            </a:r>
          </a:p>
        </p:txBody>
      </p:sp>
    </p:spTree>
    <p:extLst>
      <p:ext uri="{BB962C8B-B14F-4D97-AF65-F5344CB8AC3E}">
        <p14:creationId xmlns:p14="http://schemas.microsoft.com/office/powerpoint/2010/main" val="273972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CameraNode</a:t>
            </a:r>
            <a:r>
              <a:rPr lang="en-US" dirty="0"/>
              <a:t> classes functional view IV</a:t>
            </a:r>
          </a:p>
        </p:txBody>
      </p:sp>
      <p:sp>
        <p:nvSpPr>
          <p:cNvPr id="5" name="Content Placeholder 4"/>
          <p:cNvSpPr>
            <a:spLocks noGrp="1"/>
          </p:cNvSpPr>
          <p:nvPr>
            <p:ph sz="half" idx="1"/>
          </p:nvPr>
        </p:nvSpPr>
        <p:spPr>
          <a:xfrm>
            <a:off x="469900" y="1812925"/>
            <a:ext cx="11252200" cy="4351338"/>
          </a:xfrm>
        </p:spPr>
        <p:txBody>
          <a:bodyPr>
            <a:normAutofit/>
          </a:bodyPr>
          <a:lstStyle/>
          <a:p>
            <a:r>
              <a:rPr lang="en-US" dirty="0" err="1"/>
              <a:t>UnicastListener</a:t>
            </a:r>
            <a:endParaRPr lang="en-US" dirty="0"/>
          </a:p>
          <a:p>
            <a:pPr lvl="1"/>
            <a:r>
              <a:rPr lang="en-US" dirty="0"/>
              <a:t>Listens to unicast port</a:t>
            </a:r>
          </a:p>
          <a:p>
            <a:pPr lvl="1"/>
            <a:r>
              <a:rPr lang="en-US" dirty="0"/>
              <a:t>Handles incoming unicast messages for:</a:t>
            </a:r>
          </a:p>
          <a:p>
            <a:pPr lvl="2"/>
            <a:r>
              <a:rPr lang="en-US" dirty="0"/>
              <a:t>Leader Election</a:t>
            </a:r>
          </a:p>
          <a:p>
            <a:pPr lvl="2"/>
            <a:r>
              <a:rPr lang="en-US" dirty="0"/>
              <a:t>Bandwidth </a:t>
            </a:r>
            <a:r>
              <a:rPr lang="en-US" dirty="0" err="1"/>
              <a:t>contro</a:t>
            </a:r>
            <a:endParaRPr lang="en-US" dirty="0"/>
          </a:p>
          <a:p>
            <a:pPr lvl="2"/>
            <a:r>
              <a:rPr lang="en-US" dirty="0"/>
              <a:t>Keep Alive mechanism</a:t>
            </a:r>
          </a:p>
          <a:p>
            <a:pPr lvl="1"/>
            <a:r>
              <a:rPr lang="en-US" dirty="0"/>
              <a:t>Invokes relevant </a:t>
            </a:r>
            <a:r>
              <a:rPr lang="en-US" dirty="0" err="1"/>
              <a:t>CameraNode</a:t>
            </a:r>
            <a:r>
              <a:rPr lang="en-US" dirty="0"/>
              <a:t>, </a:t>
            </a:r>
            <a:r>
              <a:rPr lang="en-US" dirty="0" err="1"/>
              <a:t>NetworkDiscovery</a:t>
            </a:r>
            <a:r>
              <a:rPr lang="en-US" dirty="0"/>
              <a:t> &amp; </a:t>
            </a:r>
            <a:r>
              <a:rPr lang="en-US" dirty="0" err="1"/>
              <a:t>LeaderAlgo</a:t>
            </a:r>
            <a:r>
              <a:rPr lang="en-US" dirty="0"/>
              <a:t> methods:</a:t>
            </a:r>
          </a:p>
          <a:p>
            <a:pPr lvl="2"/>
            <a:r>
              <a:rPr lang="en-US" i="1" dirty="0" err="1"/>
              <a:t>startElectionMessage</a:t>
            </a:r>
            <a:r>
              <a:rPr lang="en-US" i="1" dirty="0"/>
              <a:t>, </a:t>
            </a:r>
            <a:r>
              <a:rPr lang="en-US" i="1" dirty="0" err="1"/>
              <a:t>setElectedMessage</a:t>
            </a:r>
            <a:endParaRPr lang="en-US" i="1" dirty="0"/>
          </a:p>
          <a:p>
            <a:pPr lvl="2"/>
            <a:r>
              <a:rPr lang="en-US" dirty="0" err="1"/>
              <a:t>requestLeaderBandwidthChange</a:t>
            </a:r>
            <a:r>
              <a:rPr lang="en-US" dirty="0"/>
              <a:t>, </a:t>
            </a:r>
            <a:r>
              <a:rPr lang="en-US" i="1" dirty="0" err="1"/>
              <a:t>sendBwResponseToRequestor</a:t>
            </a:r>
            <a:r>
              <a:rPr lang="en-US" i="1" dirty="0"/>
              <a:t>, </a:t>
            </a:r>
            <a:r>
              <a:rPr lang="en-US" i="1" dirty="0" err="1"/>
              <a:t>setCameraUpOrDownResponse</a:t>
            </a:r>
            <a:endParaRPr lang="en-US" i="1" dirty="0"/>
          </a:p>
          <a:p>
            <a:pPr lvl="2"/>
            <a:r>
              <a:rPr lang="en-US" i="1" dirty="0" err="1"/>
              <a:t>networkSetup.testDiscoveryLoop</a:t>
            </a:r>
            <a:endParaRPr lang="en-US" dirty="0"/>
          </a:p>
        </p:txBody>
      </p:sp>
    </p:spTree>
    <p:extLst>
      <p:ext uri="{BB962C8B-B14F-4D97-AF65-F5344CB8AC3E}">
        <p14:creationId xmlns:p14="http://schemas.microsoft.com/office/powerpoint/2010/main" val="428733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1546"/>
          </a:xfrm>
        </p:spPr>
        <p:txBody>
          <a:bodyPr/>
          <a:lstStyle/>
          <a:p>
            <a:r>
              <a:rPr lang="en-US" dirty="0"/>
              <a:t>Network topology</a:t>
            </a:r>
          </a:p>
        </p:txBody>
      </p:sp>
      <p:sp>
        <p:nvSpPr>
          <p:cNvPr id="4" name="Rectangle: Rounded Corners 3"/>
          <p:cNvSpPr/>
          <p:nvPr/>
        </p:nvSpPr>
        <p:spPr>
          <a:xfrm>
            <a:off x="1703613" y="1714499"/>
            <a:ext cx="1910443" cy="10123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Node1</a:t>
            </a:r>
          </a:p>
        </p:txBody>
      </p:sp>
      <p:sp>
        <p:nvSpPr>
          <p:cNvPr id="8" name="Rectangle: Rounded Corners 7"/>
          <p:cNvSpPr/>
          <p:nvPr/>
        </p:nvSpPr>
        <p:spPr>
          <a:xfrm>
            <a:off x="1703613" y="4691742"/>
            <a:ext cx="1910443" cy="10123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Node4</a:t>
            </a:r>
          </a:p>
        </p:txBody>
      </p:sp>
      <p:sp>
        <p:nvSpPr>
          <p:cNvPr id="9" name="Rectangle: Rounded Corners 8"/>
          <p:cNvSpPr/>
          <p:nvPr/>
        </p:nvSpPr>
        <p:spPr>
          <a:xfrm>
            <a:off x="6199413" y="1714498"/>
            <a:ext cx="1910443" cy="10123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Node2</a:t>
            </a:r>
          </a:p>
        </p:txBody>
      </p:sp>
      <p:sp>
        <p:nvSpPr>
          <p:cNvPr id="10" name="Rectangle: Rounded Corners 9"/>
          <p:cNvSpPr/>
          <p:nvPr/>
        </p:nvSpPr>
        <p:spPr>
          <a:xfrm>
            <a:off x="6199413" y="4691741"/>
            <a:ext cx="1910443" cy="10123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Node3</a:t>
            </a:r>
          </a:p>
          <a:p>
            <a:pPr algn="ctr"/>
            <a:r>
              <a:rPr lang="en-US" dirty="0">
                <a:solidFill>
                  <a:schemeClr val="tx1"/>
                </a:solidFill>
              </a:rPr>
              <a:t>(current leader)</a:t>
            </a:r>
          </a:p>
        </p:txBody>
      </p:sp>
      <p:cxnSp>
        <p:nvCxnSpPr>
          <p:cNvPr id="12" name="Straight Arrow Connector 11"/>
          <p:cNvCxnSpPr>
            <a:stCxn id="4" idx="3"/>
            <a:endCxn id="9" idx="1"/>
          </p:cNvCxnSpPr>
          <p:nvPr/>
        </p:nvCxnSpPr>
        <p:spPr>
          <a:xfrm flipV="1">
            <a:off x="3614056" y="2220684"/>
            <a:ext cx="258535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98871" y="2726869"/>
            <a:ext cx="16329" cy="19648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p:cNvCxnSpPr>
          <p:nvPr/>
        </p:nvCxnSpPr>
        <p:spPr>
          <a:xfrm flipH="1" flipV="1">
            <a:off x="3611333" y="5197926"/>
            <a:ext cx="2588080"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p:cNvCxnSpPr>
          <p:nvPr/>
        </p:nvCxnSpPr>
        <p:spPr>
          <a:xfrm flipH="1" flipV="1">
            <a:off x="2642504" y="2726869"/>
            <a:ext cx="16331" cy="19648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611333" y="2443844"/>
            <a:ext cx="2732317" cy="224789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611333" y="5480956"/>
            <a:ext cx="2588080" cy="2993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939643" y="2726869"/>
            <a:ext cx="48986" cy="1949906"/>
          </a:xfrm>
          <a:prstGeom prst="straightConnector1">
            <a:avLst/>
          </a:prstGeom>
          <a:ln w="57150">
            <a:solidFill>
              <a:srgbClr val="FF0000"/>
            </a:solidFill>
            <a:headEnd type="triangle" w="sm" len="med"/>
            <a:tailEnd type="triangle"/>
          </a:ln>
        </p:spPr>
        <p:style>
          <a:lnRef idx="1">
            <a:schemeClr val="accent1"/>
          </a:lnRef>
          <a:fillRef idx="0">
            <a:schemeClr val="accent1"/>
          </a:fillRef>
          <a:effectRef idx="0">
            <a:schemeClr val="accent1"/>
          </a:effectRef>
          <a:fontRef idx="minor">
            <a:schemeClr val="tx1"/>
          </a:fontRef>
        </p:style>
      </p:cxnSp>
      <p:sp>
        <p:nvSpPr>
          <p:cNvPr id="33" name="Arrow: Right 32"/>
          <p:cNvSpPr/>
          <p:nvPr/>
        </p:nvSpPr>
        <p:spPr>
          <a:xfrm>
            <a:off x="8251370" y="5197927"/>
            <a:ext cx="2721430" cy="491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34" name="TextBox 33"/>
          <p:cNvSpPr txBox="1"/>
          <p:nvPr/>
        </p:nvSpPr>
        <p:spPr>
          <a:xfrm>
            <a:off x="9029700" y="1315640"/>
            <a:ext cx="3162300" cy="3416320"/>
          </a:xfrm>
          <a:prstGeom prst="rect">
            <a:avLst/>
          </a:prstGeom>
          <a:noFill/>
        </p:spPr>
        <p:txBody>
          <a:bodyPr wrap="square" rtlCol="0">
            <a:spAutoFit/>
          </a:bodyPr>
          <a:lstStyle/>
          <a:p>
            <a:r>
              <a:rPr lang="en-US" dirty="0"/>
              <a:t>Unicast ring for leader election and keep-alive checks</a:t>
            </a:r>
          </a:p>
          <a:p>
            <a:endParaRPr lang="en-US" dirty="0"/>
          </a:p>
          <a:p>
            <a:r>
              <a:rPr lang="en-US" dirty="0">
                <a:solidFill>
                  <a:srgbClr val="FF0000"/>
                </a:solidFill>
              </a:rPr>
              <a:t>Bi-directional Unicast P2P for communication with elected leader node</a:t>
            </a:r>
          </a:p>
          <a:p>
            <a:endParaRPr lang="en-US" dirty="0"/>
          </a:p>
          <a:p>
            <a:r>
              <a:rPr lang="en-US" dirty="0"/>
              <a:t>Multicast for broadcasting presence</a:t>
            </a:r>
          </a:p>
          <a:p>
            <a:endParaRPr lang="en-US" dirty="0"/>
          </a:p>
          <a:p>
            <a:r>
              <a:rPr lang="en-US" dirty="0">
                <a:solidFill>
                  <a:schemeClr val="accent1">
                    <a:lumMod val="75000"/>
                  </a:schemeClr>
                </a:solidFill>
              </a:rPr>
              <a:t>Outgoing HTTP for communication with internet</a:t>
            </a:r>
          </a:p>
        </p:txBody>
      </p:sp>
    </p:spTree>
    <p:extLst>
      <p:ext uri="{BB962C8B-B14F-4D97-AF65-F5344CB8AC3E}">
        <p14:creationId xmlns:p14="http://schemas.microsoft.com/office/powerpoint/2010/main" val="382319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266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36729" cy="826861"/>
          </a:xfrm>
        </p:spPr>
        <p:txBody>
          <a:bodyPr>
            <a:normAutofit fontScale="90000"/>
          </a:bodyPr>
          <a:lstStyle/>
          <a:p>
            <a:r>
              <a:rPr lang="en-US" dirty="0"/>
              <a:t>Component decomposition (</a:t>
            </a:r>
            <a:r>
              <a:rPr lang="en-US" sz="3100" dirty="0"/>
              <a:t>including simulated components</a:t>
            </a:r>
            <a:r>
              <a:rPr lang="en-US" dirty="0"/>
              <a:t>)</a:t>
            </a:r>
          </a:p>
        </p:txBody>
      </p:sp>
      <p:sp>
        <p:nvSpPr>
          <p:cNvPr id="4" name="Rectangle: Rounded Corners 3"/>
          <p:cNvSpPr/>
          <p:nvPr/>
        </p:nvSpPr>
        <p:spPr>
          <a:xfrm>
            <a:off x="4816929" y="1567543"/>
            <a:ext cx="2024743" cy="408758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Camera Node Manager</a:t>
            </a:r>
          </a:p>
        </p:txBody>
      </p:sp>
      <p:sp>
        <p:nvSpPr>
          <p:cNvPr id="5" name="Rectangle: Rounded Corners 4"/>
          <p:cNvSpPr/>
          <p:nvPr/>
        </p:nvSpPr>
        <p:spPr>
          <a:xfrm>
            <a:off x="8104412" y="1390650"/>
            <a:ext cx="2024743" cy="1355271"/>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Multicast Listener Thread</a:t>
            </a:r>
          </a:p>
        </p:txBody>
      </p:sp>
      <p:sp>
        <p:nvSpPr>
          <p:cNvPr id="7" name="Rectangle: Rounded Corners 6"/>
          <p:cNvSpPr/>
          <p:nvPr/>
        </p:nvSpPr>
        <p:spPr>
          <a:xfrm>
            <a:off x="8104411" y="4454978"/>
            <a:ext cx="2024743" cy="1355271"/>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Unicast Listener Thread</a:t>
            </a:r>
          </a:p>
        </p:txBody>
      </p:sp>
      <p:sp>
        <p:nvSpPr>
          <p:cNvPr id="8" name="Rectangle: Rounded Corners 7"/>
          <p:cNvSpPr/>
          <p:nvPr/>
        </p:nvSpPr>
        <p:spPr>
          <a:xfrm>
            <a:off x="1246413" y="1841500"/>
            <a:ext cx="2449287" cy="1582057"/>
          </a:xfrm>
          <a:prstGeom prst="roundRect">
            <a:avLst/>
          </a:prstGeom>
          <a:gradFill>
            <a:gsLst>
              <a:gs pos="0">
                <a:srgbClr val="00B050"/>
              </a:gs>
              <a:gs pos="74000">
                <a:schemeClr val="accent6">
                  <a:lumMod val="60000"/>
                  <a:lumOff val="40000"/>
                </a:schemeClr>
              </a:gs>
              <a:gs pos="83000">
                <a:schemeClr val="accent6">
                  <a:lumMod val="60000"/>
                  <a:lumOff val="40000"/>
                </a:schemeClr>
              </a:gs>
              <a:gs pos="100000">
                <a:schemeClr val="accent6">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Bandwidth simulator process</a:t>
            </a:r>
          </a:p>
          <a:p>
            <a:pPr algn="ctr"/>
            <a:r>
              <a:rPr lang="en-US" dirty="0">
                <a:solidFill>
                  <a:schemeClr val="tx1"/>
                </a:solidFill>
              </a:rPr>
              <a:t>(single)</a:t>
            </a:r>
          </a:p>
        </p:txBody>
      </p:sp>
      <p:sp>
        <p:nvSpPr>
          <p:cNvPr id="9" name="Rectangle: Rounded Corners 8"/>
          <p:cNvSpPr/>
          <p:nvPr/>
        </p:nvSpPr>
        <p:spPr>
          <a:xfrm>
            <a:off x="1246414" y="4073072"/>
            <a:ext cx="2449286" cy="1582058"/>
          </a:xfrm>
          <a:prstGeom prst="roundRect">
            <a:avLst/>
          </a:prstGeom>
          <a:gradFill>
            <a:gsLst>
              <a:gs pos="0">
                <a:srgbClr val="00B050"/>
              </a:gs>
              <a:gs pos="74000">
                <a:schemeClr val="accent6">
                  <a:lumMod val="60000"/>
                  <a:lumOff val="40000"/>
                </a:schemeClr>
              </a:gs>
              <a:gs pos="83000">
                <a:schemeClr val="accent6">
                  <a:lumMod val="40000"/>
                  <a:lumOff val="60000"/>
                </a:schemeClr>
              </a:gs>
              <a:gs pos="100000">
                <a:schemeClr val="accent6">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VMS simulator process</a:t>
            </a:r>
          </a:p>
          <a:p>
            <a:pPr algn="ctr"/>
            <a:r>
              <a:rPr lang="en-US" dirty="0">
                <a:solidFill>
                  <a:schemeClr val="tx1"/>
                </a:solidFill>
              </a:rPr>
              <a:t>(single)</a:t>
            </a:r>
          </a:p>
        </p:txBody>
      </p:sp>
      <p:sp>
        <p:nvSpPr>
          <p:cNvPr id="10" name="Rectangle 9"/>
          <p:cNvSpPr/>
          <p:nvPr/>
        </p:nvSpPr>
        <p:spPr>
          <a:xfrm>
            <a:off x="4376057" y="1191986"/>
            <a:ext cx="6074228" cy="5159829"/>
          </a:xfrm>
          <a:prstGeom prst="rect">
            <a:avLst/>
          </a:prstGeom>
          <a:solidFill>
            <a:schemeClr val="accent1">
              <a:alpha val="1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2800" dirty="0">
                <a:solidFill>
                  <a:schemeClr val="tx1"/>
                </a:solidFill>
              </a:rPr>
              <a:t>Camera node process (multiple)</a:t>
            </a:r>
          </a:p>
        </p:txBody>
      </p:sp>
      <p:sp>
        <p:nvSpPr>
          <p:cNvPr id="12" name="Rectangle: Rounded Corners 11"/>
          <p:cNvSpPr/>
          <p:nvPr/>
        </p:nvSpPr>
        <p:spPr>
          <a:xfrm>
            <a:off x="8104412" y="2922814"/>
            <a:ext cx="2024743" cy="1355271"/>
          </a:xfrm>
          <a:prstGeom prst="roundRect">
            <a:avLst/>
          </a:prstGeom>
          <a:gradFill>
            <a:gsLst>
              <a:gs pos="0">
                <a:srgbClr val="00B050"/>
              </a:gs>
              <a:gs pos="74000">
                <a:schemeClr val="accent6">
                  <a:lumMod val="60000"/>
                  <a:lumOff val="40000"/>
                </a:schemeClr>
              </a:gs>
              <a:gs pos="83000">
                <a:schemeClr val="accent6">
                  <a:lumMod val="60000"/>
                  <a:lumOff val="40000"/>
                </a:schemeClr>
              </a:gs>
              <a:gs pos="100000">
                <a:schemeClr val="accent6">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Camera player</a:t>
            </a:r>
          </a:p>
          <a:p>
            <a:pPr algn="ctr"/>
            <a:r>
              <a:rPr lang="en-US" dirty="0">
                <a:solidFill>
                  <a:schemeClr val="tx1"/>
                </a:solidFill>
              </a:rPr>
              <a:t>(simulation)</a:t>
            </a:r>
          </a:p>
        </p:txBody>
      </p:sp>
      <p:sp>
        <p:nvSpPr>
          <p:cNvPr id="11" name="Rectangle: Rounded Corners 10"/>
          <p:cNvSpPr/>
          <p:nvPr/>
        </p:nvSpPr>
        <p:spPr>
          <a:xfrm>
            <a:off x="5017409" y="1979385"/>
            <a:ext cx="1638300" cy="653143"/>
          </a:xfrm>
          <a:prstGeom prst="roundRect">
            <a:avLst/>
          </a:prstGeom>
          <a:gradFill>
            <a:gsLst>
              <a:gs pos="0">
                <a:srgbClr val="00B050"/>
              </a:gs>
              <a:gs pos="74000">
                <a:schemeClr val="accent6">
                  <a:lumMod val="60000"/>
                  <a:lumOff val="40000"/>
                </a:schemeClr>
              </a:gs>
              <a:gs pos="83000">
                <a:schemeClr val="accent6">
                  <a:lumMod val="60000"/>
                  <a:lumOff val="40000"/>
                </a:schemeClr>
              </a:gs>
              <a:gs pos="100000">
                <a:schemeClr val="accent6">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Bandwidth simulator Client</a:t>
            </a:r>
          </a:p>
        </p:txBody>
      </p:sp>
      <p:sp>
        <p:nvSpPr>
          <p:cNvPr id="13" name="Rectangle: Rounded Corners 12"/>
          <p:cNvSpPr/>
          <p:nvPr/>
        </p:nvSpPr>
        <p:spPr>
          <a:xfrm>
            <a:off x="5015592" y="4806041"/>
            <a:ext cx="1638300" cy="653143"/>
          </a:xfrm>
          <a:prstGeom prst="roundRect">
            <a:avLst/>
          </a:prstGeom>
          <a:gradFill>
            <a:gsLst>
              <a:gs pos="0">
                <a:srgbClr val="00B050"/>
              </a:gs>
              <a:gs pos="74000">
                <a:schemeClr val="accent6">
                  <a:lumMod val="60000"/>
                  <a:lumOff val="40000"/>
                </a:schemeClr>
              </a:gs>
              <a:gs pos="83000">
                <a:schemeClr val="accent6">
                  <a:lumMod val="60000"/>
                  <a:lumOff val="40000"/>
                </a:schemeClr>
              </a:gs>
              <a:gs pos="100000">
                <a:schemeClr val="accent6">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VMS simulator Client</a:t>
            </a:r>
          </a:p>
        </p:txBody>
      </p:sp>
    </p:spTree>
    <p:extLst>
      <p:ext uri="{BB962C8B-B14F-4D97-AF65-F5344CB8AC3E}">
        <p14:creationId xmlns:p14="http://schemas.microsoft.com/office/powerpoint/2010/main" val="422854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 Cases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65942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discovery</a:t>
            </a:r>
          </a:p>
        </p:txBody>
      </p:sp>
      <p:sp>
        <p:nvSpPr>
          <p:cNvPr id="3" name="Content Placeholder 2"/>
          <p:cNvSpPr>
            <a:spLocks noGrp="1"/>
          </p:cNvSpPr>
          <p:nvPr>
            <p:ph idx="1"/>
          </p:nvPr>
        </p:nvSpPr>
        <p:spPr>
          <a:xfrm>
            <a:off x="508000" y="1690688"/>
            <a:ext cx="10845800" cy="4351338"/>
          </a:xfrm>
        </p:spPr>
        <p:txBody>
          <a:bodyPr/>
          <a:lstStyle/>
          <a:p>
            <a:r>
              <a:rPr lang="en-US" dirty="0"/>
              <a:t>Upon boot a node sends a multicast message containing its </a:t>
            </a:r>
            <a:r>
              <a:rPr lang="en-US" dirty="0" err="1"/>
              <a:t>NodeId</a:t>
            </a:r>
            <a:r>
              <a:rPr lang="en-US" dirty="0"/>
              <a:t> data structure</a:t>
            </a:r>
          </a:p>
          <a:p>
            <a:r>
              <a:rPr lang="en-US" dirty="0"/>
              <a:t>All nodes in the cluster receive the message triggering the following flow:</a:t>
            </a:r>
          </a:p>
          <a:p>
            <a:pPr lvl="1"/>
            <a:r>
              <a:rPr lang="en-US" dirty="0"/>
              <a:t>Add a node to the Node Array data structure (</a:t>
            </a:r>
            <a:r>
              <a:rPr lang="en-US" dirty="0" err="1"/>
              <a:t>TreeMap</a:t>
            </a:r>
            <a:r>
              <a:rPr lang="en-US" dirty="0"/>
              <a:t> &lt;</a:t>
            </a:r>
            <a:r>
              <a:rPr lang="en-US" dirty="0" err="1"/>
              <a:t>nodeName</a:t>
            </a:r>
            <a:r>
              <a:rPr lang="en-US" dirty="0"/>
              <a:t>, </a:t>
            </a:r>
            <a:r>
              <a:rPr lang="en-US" dirty="0" err="1"/>
              <a:t>NodeId</a:t>
            </a:r>
            <a:r>
              <a:rPr lang="en-US" dirty="0"/>
              <a:t>&gt;)</a:t>
            </a:r>
            <a:br>
              <a:rPr lang="en-US" dirty="0"/>
            </a:br>
            <a:r>
              <a:rPr lang="en-US" dirty="0"/>
              <a:t>This process populates all Node Array structures with the map of all nodes</a:t>
            </a:r>
          </a:p>
          <a:p>
            <a:pPr lvl="1"/>
            <a:r>
              <a:rPr lang="en-US" dirty="0"/>
              <a:t>Suspend bandwidth control activities</a:t>
            </a:r>
          </a:p>
          <a:p>
            <a:pPr lvl="1"/>
            <a:r>
              <a:rPr lang="en-US" dirty="0"/>
              <a:t>Detect node successor (thus creating the unicast ring topology)</a:t>
            </a:r>
          </a:p>
          <a:p>
            <a:pPr lvl="1"/>
            <a:r>
              <a:rPr lang="en-US" dirty="0"/>
              <a:t>Start a new leader election</a:t>
            </a:r>
          </a:p>
          <a:p>
            <a:r>
              <a:rPr lang="en-US" dirty="0"/>
              <a:t>Once a leader has been elected, resume bandwidth control activity</a:t>
            </a:r>
          </a:p>
        </p:txBody>
      </p:sp>
    </p:spTree>
    <p:extLst>
      <p:ext uri="{BB962C8B-B14F-4D97-AF65-F5344CB8AC3E}">
        <p14:creationId xmlns:p14="http://schemas.microsoft.com/office/powerpoint/2010/main" val="346008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91181353"/>
              </p:ext>
            </p:extLst>
          </p:nvPr>
        </p:nvGraphicFramePr>
        <p:xfrm>
          <a:off x="808703" y="1008564"/>
          <a:ext cx="10515600" cy="5227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a:xfrm>
            <a:off x="838200" y="365126"/>
            <a:ext cx="10515600" cy="713398"/>
          </a:xfrm>
        </p:spPr>
        <p:txBody>
          <a:bodyPr/>
          <a:lstStyle/>
          <a:p>
            <a:r>
              <a:rPr lang="en-US" dirty="0"/>
              <a:t>Discovery</a:t>
            </a:r>
          </a:p>
        </p:txBody>
      </p:sp>
      <p:sp>
        <p:nvSpPr>
          <p:cNvPr id="7" name="Rectangle 6"/>
          <p:cNvSpPr/>
          <p:nvPr/>
        </p:nvSpPr>
        <p:spPr>
          <a:xfrm>
            <a:off x="1102015" y="2058602"/>
            <a:ext cx="1548581" cy="2821742"/>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Node N</a:t>
            </a:r>
          </a:p>
          <a:p>
            <a:pPr algn="ctr"/>
            <a:r>
              <a:rPr lang="en-US" dirty="0">
                <a:solidFill>
                  <a:schemeClr val="tx1"/>
                </a:solidFill>
              </a:rPr>
              <a:t>Boot</a:t>
            </a:r>
          </a:p>
          <a:p>
            <a:pPr algn="ctr"/>
            <a:endParaRPr lang="en-US" dirty="0"/>
          </a:p>
          <a:p>
            <a:pPr algn="ctr"/>
            <a:endParaRPr lang="en-US" dirty="0"/>
          </a:p>
          <a:p>
            <a:pPr algn="ctr"/>
            <a:r>
              <a:rPr lang="en-US" dirty="0"/>
              <a:t>Broadcast </a:t>
            </a:r>
            <a:r>
              <a:rPr lang="en-US" dirty="0" err="1"/>
              <a:t>NodeID</a:t>
            </a:r>
            <a:r>
              <a:rPr lang="en-US" dirty="0"/>
              <a:t> to Group</a:t>
            </a:r>
          </a:p>
        </p:txBody>
      </p:sp>
      <p:sp>
        <p:nvSpPr>
          <p:cNvPr id="8" name="Right Arrow 7"/>
          <p:cNvSpPr/>
          <p:nvPr/>
        </p:nvSpPr>
        <p:spPr>
          <a:xfrm>
            <a:off x="2654710" y="2271252"/>
            <a:ext cx="2566219" cy="221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837471" y="1194619"/>
            <a:ext cx="2595716" cy="5058697"/>
          </a:xfrm>
          <a:prstGeom prst="round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Node M</a:t>
            </a:r>
          </a:p>
        </p:txBody>
      </p:sp>
    </p:spTree>
    <p:extLst>
      <p:ext uri="{BB962C8B-B14F-4D97-AF65-F5344CB8AC3E}">
        <p14:creationId xmlns:p14="http://schemas.microsoft.com/office/powerpoint/2010/main" val="57585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 of lost node in cluster</a:t>
            </a:r>
          </a:p>
        </p:txBody>
      </p:sp>
      <p:sp>
        <p:nvSpPr>
          <p:cNvPr id="3" name="Content Placeholder 2"/>
          <p:cNvSpPr>
            <a:spLocks noGrp="1"/>
          </p:cNvSpPr>
          <p:nvPr>
            <p:ph idx="1"/>
          </p:nvPr>
        </p:nvSpPr>
        <p:spPr/>
        <p:txBody>
          <a:bodyPr/>
          <a:lstStyle/>
          <a:p>
            <a:r>
              <a:rPr lang="en-US" dirty="0"/>
              <a:t>Upon initialization each node sets up a keep-alive mechanism:</a:t>
            </a:r>
          </a:p>
          <a:p>
            <a:pPr lvl="1"/>
            <a:r>
              <a:rPr lang="en-US" dirty="0"/>
              <a:t>A recurring timer is set to send out a keep alive message to the node successor</a:t>
            </a:r>
          </a:p>
          <a:p>
            <a:pPr lvl="1"/>
            <a:r>
              <a:rPr lang="en-US" dirty="0"/>
              <a:t>A second (single activation) timer is set up by the first timer to wait for the message to return to the originator. If at the end of the timeout no message has been received then the node triggers a network rediscovery process</a:t>
            </a:r>
          </a:p>
          <a:p>
            <a:r>
              <a:rPr lang="en-US" dirty="0"/>
              <a:t>Once a network rediscovery has been triggered it resets the node array to zero and follows the </a:t>
            </a:r>
            <a:r>
              <a:rPr lang="en-US" dirty="0" err="1"/>
              <a:t>addNode</a:t>
            </a:r>
            <a:r>
              <a:rPr lang="en-US" dirty="0"/>
              <a:t> flow of initial discovery from that point onwards</a:t>
            </a:r>
          </a:p>
        </p:txBody>
      </p:sp>
    </p:spTree>
    <p:extLst>
      <p:ext uri="{BB962C8B-B14F-4D97-AF65-F5344CB8AC3E}">
        <p14:creationId xmlns:p14="http://schemas.microsoft.com/office/powerpoint/2010/main" val="875660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1257</Words>
  <Application>Microsoft Office PowerPoint</Application>
  <PresentationFormat>Widescreen</PresentationFormat>
  <Paragraphs>207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Virtual Gateway architecture</vt:lpstr>
      <vt:lpstr>Server-less site with distributed bandwidth control</vt:lpstr>
      <vt:lpstr>Network topology</vt:lpstr>
      <vt:lpstr>Component view</vt:lpstr>
      <vt:lpstr>Component decomposition (including simulated components)</vt:lpstr>
      <vt:lpstr>Use Cases</vt:lpstr>
      <vt:lpstr>Initial discovery</vt:lpstr>
      <vt:lpstr>Discovery</vt:lpstr>
      <vt:lpstr>Detection of lost node in cluster</vt:lpstr>
      <vt:lpstr>Rediscovery upon detecting node failure</vt:lpstr>
      <vt:lpstr>Identification of a virtual site and communication with remote VMS</vt:lpstr>
      <vt:lpstr>Bandwidth control I – Main algorithm</vt:lpstr>
      <vt:lpstr>Bandwidth control I – Main algorithm</vt:lpstr>
      <vt:lpstr>Bandwidth control II – Detection of BW fluctuation</vt:lpstr>
      <vt:lpstr>CameraNode bandwidth control</vt:lpstr>
      <vt:lpstr>Bandwidth control logic</vt:lpstr>
      <vt:lpstr>Bandwidth control II – Detection of BW fluctuation</vt:lpstr>
      <vt:lpstr>Functional View</vt:lpstr>
      <vt:lpstr>Camera Node class decomposition</vt:lpstr>
      <vt:lpstr>CameraNode classes functional view I</vt:lpstr>
      <vt:lpstr>CameraNode classes functional view II</vt:lpstr>
      <vt:lpstr>CameraNode classes functional view III</vt:lpstr>
      <vt:lpstr>CameraNode classes functional view IV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Gateway architecture</dc:title>
  <dc:creator>Rony Atoun</dc:creator>
  <cp:lastModifiedBy>Rony Atoun</cp:lastModifiedBy>
  <cp:revision>81</cp:revision>
  <dcterms:created xsi:type="dcterms:W3CDTF">2016-09-18T08:33:38Z</dcterms:created>
  <dcterms:modified xsi:type="dcterms:W3CDTF">2016-10-27T12:24:40Z</dcterms:modified>
</cp:coreProperties>
</file>