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92" r:id="rId5"/>
    <p:sldMasterId id="2147483897" r:id="rId6"/>
    <p:sldMasterId id="2147483905" r:id="rId7"/>
    <p:sldMasterId id="2147483906" r:id="rId8"/>
    <p:sldMasterId id="2147483909" r:id="rId9"/>
  </p:sldMasterIdLst>
  <p:notesMasterIdLst>
    <p:notesMasterId r:id="rId18"/>
  </p:notesMasterIdLst>
  <p:handoutMasterIdLst>
    <p:handoutMasterId r:id="rId19"/>
  </p:handoutMasterIdLst>
  <p:sldIdLst>
    <p:sldId id="1159" r:id="rId10"/>
    <p:sldId id="1154" r:id="rId11"/>
    <p:sldId id="1155" r:id="rId12"/>
    <p:sldId id="1156" r:id="rId13"/>
    <p:sldId id="1157" r:id="rId14"/>
    <p:sldId id="1160" r:id="rId15"/>
    <p:sldId id="1158" r:id="rId16"/>
    <p:sldId id="1161" r:id="rId17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12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y Atoun" initials="R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99FF"/>
    <a:srgbClr val="66FF33"/>
    <a:srgbClr val="160482"/>
    <a:srgbClr val="FFFF99"/>
    <a:srgbClr val="E3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9" autoAdjust="0"/>
    <p:restoredTop sz="99467" autoAdjust="0"/>
  </p:normalViewPr>
  <p:slideViewPr>
    <p:cSldViewPr>
      <p:cViewPr>
        <p:scale>
          <a:sx n="80" d="100"/>
          <a:sy n="80" d="100"/>
        </p:scale>
        <p:origin x="-1854" y="-33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7416"/>
    </p:cViewPr>
  </p:sorterViewPr>
  <p:notesViewPr>
    <p:cSldViewPr>
      <p:cViewPr varScale="1">
        <p:scale>
          <a:sx n="46" d="100"/>
          <a:sy n="46" d="100"/>
        </p:scale>
        <p:origin x="-912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onya\workspace\TFSReportsCore\10.5-NAB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Unfiltered Defect </a:t>
            </a:r>
            <a:r>
              <a:rPr lang="en-US" dirty="0"/>
              <a:t>Density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Density &amp; Regressions'!$C$2</c:f>
              <c:strCache>
                <c:ptCount val="1"/>
                <c:pt idx="0">
                  <c:v>Defect Density</c:v>
                </c:pt>
              </c:strCache>
            </c:strRef>
          </c:tx>
          <c:marker>
            <c:symbol val="none"/>
          </c:marker>
          <c:cat>
            <c:numRef>
              <c:f>'Defect Density &amp; Regressions'!$A$3:$A$46</c:f>
              <c:numCache>
                <c:formatCode>m/d/yy</c:formatCode>
                <c:ptCount val="44"/>
                <c:pt idx="0">
                  <c:v>41401.64048321759</c:v>
                </c:pt>
                <c:pt idx="1">
                  <c:v>41408.64048321759</c:v>
                </c:pt>
                <c:pt idx="2">
                  <c:v>41415.64048321759</c:v>
                </c:pt>
                <c:pt idx="3">
                  <c:v>41422.64048321759</c:v>
                </c:pt>
                <c:pt idx="4">
                  <c:v>41429.64048321759</c:v>
                </c:pt>
                <c:pt idx="5">
                  <c:v>41436.64048321759</c:v>
                </c:pt>
                <c:pt idx="6">
                  <c:v>41443.64048321759</c:v>
                </c:pt>
                <c:pt idx="7">
                  <c:v>41450.64048321759</c:v>
                </c:pt>
                <c:pt idx="8">
                  <c:v>41457.64048321759</c:v>
                </c:pt>
                <c:pt idx="9">
                  <c:v>41464.64048321759</c:v>
                </c:pt>
                <c:pt idx="10">
                  <c:v>41471.64048321759</c:v>
                </c:pt>
                <c:pt idx="11">
                  <c:v>41478.64048321759</c:v>
                </c:pt>
                <c:pt idx="12">
                  <c:v>41485.64048321759</c:v>
                </c:pt>
                <c:pt idx="13">
                  <c:v>41492.64048321759</c:v>
                </c:pt>
                <c:pt idx="14">
                  <c:v>41499.64048321759</c:v>
                </c:pt>
                <c:pt idx="15">
                  <c:v>41506.64048321759</c:v>
                </c:pt>
                <c:pt idx="16">
                  <c:v>41513.64048321759</c:v>
                </c:pt>
                <c:pt idx="17">
                  <c:v>41520.64048321759</c:v>
                </c:pt>
                <c:pt idx="18">
                  <c:v>41527.64048321759</c:v>
                </c:pt>
                <c:pt idx="19">
                  <c:v>41534.64048321759</c:v>
                </c:pt>
                <c:pt idx="20">
                  <c:v>41541.64048321759</c:v>
                </c:pt>
                <c:pt idx="21">
                  <c:v>41548.64048321759</c:v>
                </c:pt>
                <c:pt idx="22">
                  <c:v>41555.64048321759</c:v>
                </c:pt>
                <c:pt idx="23">
                  <c:v>41562.64048321759</c:v>
                </c:pt>
                <c:pt idx="24">
                  <c:v>41569.64048321759</c:v>
                </c:pt>
                <c:pt idx="25">
                  <c:v>41576.64048321759</c:v>
                </c:pt>
                <c:pt idx="26">
                  <c:v>41583.64048321759</c:v>
                </c:pt>
                <c:pt idx="27">
                  <c:v>41590.64048321759</c:v>
                </c:pt>
                <c:pt idx="28">
                  <c:v>41597.64048321759</c:v>
                </c:pt>
                <c:pt idx="29">
                  <c:v>41604.64048321759</c:v>
                </c:pt>
                <c:pt idx="30">
                  <c:v>41611.64048321759</c:v>
                </c:pt>
                <c:pt idx="31">
                  <c:v>41618.64048321759</c:v>
                </c:pt>
                <c:pt idx="32">
                  <c:v>41625.64048321759</c:v>
                </c:pt>
                <c:pt idx="33">
                  <c:v>41632.64048321759</c:v>
                </c:pt>
                <c:pt idx="34">
                  <c:v>41639.64048321759</c:v>
                </c:pt>
                <c:pt idx="35">
                  <c:v>41646.64048321759</c:v>
                </c:pt>
                <c:pt idx="36">
                  <c:v>41653.64048321759</c:v>
                </c:pt>
                <c:pt idx="37">
                  <c:v>41660.64048321759</c:v>
                </c:pt>
                <c:pt idx="38">
                  <c:v>41667.64048321759</c:v>
                </c:pt>
                <c:pt idx="39">
                  <c:v>41674.64048321759</c:v>
                </c:pt>
                <c:pt idx="40">
                  <c:v>41681.64048321759</c:v>
                </c:pt>
                <c:pt idx="41">
                  <c:v>41688.64048321759</c:v>
                </c:pt>
                <c:pt idx="42">
                  <c:v>41695.64048321759</c:v>
                </c:pt>
                <c:pt idx="43">
                  <c:v>41702.64048321759</c:v>
                </c:pt>
              </c:numCache>
            </c:numRef>
          </c:cat>
          <c:val>
            <c:numRef>
              <c:f>'Defect Density &amp; Regressions'!$C$3:$C$46</c:f>
              <c:numCache>
                <c:formatCode>General</c:formatCode>
                <c:ptCount val="44"/>
                <c:pt idx="0">
                  <c:v>0.38818565011024475</c:v>
                </c:pt>
                <c:pt idx="1">
                  <c:v>0.48589342832565308</c:v>
                </c:pt>
                <c:pt idx="2">
                  <c:v>0.54260087013244629</c:v>
                </c:pt>
                <c:pt idx="3">
                  <c:v>0.58096826076507568</c:v>
                </c:pt>
                <c:pt idx="4">
                  <c:v>0.56470590829849243</c:v>
                </c:pt>
                <c:pt idx="5">
                  <c:v>0.60071516036987305</c:v>
                </c:pt>
                <c:pt idx="6">
                  <c:v>0.5367775559425354</c:v>
                </c:pt>
                <c:pt idx="7">
                  <c:v>0.54773080348968506</c:v>
                </c:pt>
                <c:pt idx="8">
                  <c:v>0.56941777467727661</c:v>
                </c:pt>
                <c:pt idx="9">
                  <c:v>0.60298508405685425</c:v>
                </c:pt>
                <c:pt idx="10">
                  <c:v>0.61781758069992065</c:v>
                </c:pt>
                <c:pt idx="11">
                  <c:v>0.63178485631942749</c:v>
                </c:pt>
                <c:pt idx="12">
                  <c:v>0.63927763700485229</c:v>
                </c:pt>
                <c:pt idx="13">
                  <c:v>0.66386908292770386</c:v>
                </c:pt>
                <c:pt idx="14">
                  <c:v>0.68938195705413818</c:v>
                </c:pt>
                <c:pt idx="15">
                  <c:v>0.70454543828964233</c:v>
                </c:pt>
                <c:pt idx="16">
                  <c:v>0.69962877035140991</c:v>
                </c:pt>
                <c:pt idx="17">
                  <c:v>0.72125881910324097</c:v>
                </c:pt>
                <c:pt idx="18">
                  <c:v>0.7290189266204834</c:v>
                </c:pt>
                <c:pt idx="19">
                  <c:v>0.73404842615127563</c:v>
                </c:pt>
                <c:pt idx="20">
                  <c:v>0.73031395673751831</c:v>
                </c:pt>
                <c:pt idx="21">
                  <c:v>0.75686180591583252</c:v>
                </c:pt>
                <c:pt idx="22">
                  <c:v>0.81072181463241577</c:v>
                </c:pt>
                <c:pt idx="23">
                  <c:v>0.86245954036712646</c:v>
                </c:pt>
                <c:pt idx="24">
                  <c:v>0.90615034103393555</c:v>
                </c:pt>
                <c:pt idx="25">
                  <c:v>0.95720016956329346</c:v>
                </c:pt>
                <c:pt idx="26">
                  <c:v>1.0197558403015137</c:v>
                </c:pt>
                <c:pt idx="27">
                  <c:v>1.0863325595855713</c:v>
                </c:pt>
                <c:pt idx="28">
                  <c:v>1.1382359266281128</c:v>
                </c:pt>
                <c:pt idx="29">
                  <c:v>1.1881570816040039</c:v>
                </c:pt>
                <c:pt idx="30">
                  <c:v>1.2463212013244629</c:v>
                </c:pt>
                <c:pt idx="31">
                  <c:v>1.2549668550491333</c:v>
                </c:pt>
                <c:pt idx="32">
                  <c:v>1.2939251661300659</c:v>
                </c:pt>
                <c:pt idx="33">
                  <c:v>1.3446028232574463</c:v>
                </c:pt>
                <c:pt idx="34">
                  <c:v>1.3457300662994385</c:v>
                </c:pt>
                <c:pt idx="35">
                  <c:v>1.3748071193695068</c:v>
                </c:pt>
                <c:pt idx="36">
                  <c:v>1.3990148305892944</c:v>
                </c:pt>
                <c:pt idx="37">
                  <c:v>1.457874059677124</c:v>
                </c:pt>
                <c:pt idx="38">
                  <c:v>1.4782688617706299</c:v>
                </c:pt>
                <c:pt idx="39">
                  <c:v>1.5129846334457397</c:v>
                </c:pt>
                <c:pt idx="40">
                  <c:v>1.5466232299804687</c:v>
                </c:pt>
                <c:pt idx="41">
                  <c:v>1.5824176073074341</c:v>
                </c:pt>
                <c:pt idx="42">
                  <c:v>1.6116973161697388</c:v>
                </c:pt>
                <c:pt idx="43">
                  <c:v>1.6333571672439575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946624"/>
        <c:axId val="93948928"/>
      </c:lineChart>
      <c:dateAx>
        <c:axId val="93946624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nextTo"/>
        <c:crossAx val="93948928"/>
        <c:crosses val="autoZero"/>
        <c:auto val="1"/>
        <c:lblOffset val="100"/>
        <c:baseTimeUnit val="days"/>
      </c:dateAx>
      <c:valAx>
        <c:axId val="93948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9466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'Defect distribution by domain'!$B$2</c:f>
              <c:strCache>
                <c:ptCount val="1"/>
                <c:pt idx="0">
                  <c:v>Software Domain Count</c:v>
                </c:pt>
              </c:strCache>
            </c:strRef>
          </c:tx>
          <c:invertIfNegative val="0"/>
          <c:cat>
            <c:strRef>
              <c:f>'Defect distribution by domain'!$A$3:$A$20</c:f>
              <c:strCache>
                <c:ptCount val="18"/>
                <c:pt idx="0">
                  <c:v>Office</c:v>
                </c:pt>
                <c:pt idx="1">
                  <c:v>POS + SCO</c:v>
                </c:pt>
                <c:pt idx="2">
                  <c:v>Store-Selling</c:v>
                </c:pt>
                <c:pt idx="3">
                  <c:v>Infrastructure-General</c:v>
                </c:pt>
                <c:pt idx="4">
                  <c:v>CM-E-Commerce Site</c:v>
                </c:pt>
                <c:pt idx="5">
                  <c:v>CM-Promotion</c:v>
                </c:pt>
                <c:pt idx="6">
                  <c:v>Infrastructure-Location Services (DMS)</c:v>
                </c:pt>
                <c:pt idx="7">
                  <c:v>CM-Customer</c:v>
                </c:pt>
                <c:pt idx="8">
                  <c:v>Fuel</c:v>
                </c:pt>
                <c:pt idx="9">
                  <c:v>Mobile-Store</c:v>
                </c:pt>
                <c:pt idx="10">
                  <c:v>BI-Reports</c:v>
                </c:pt>
                <c:pt idx="11">
                  <c:v>Store-Product</c:v>
                </c:pt>
                <c:pt idx="12">
                  <c:v>IM-Inventory</c:v>
                </c:pt>
                <c:pt idx="13">
                  <c:v>Store-Tax</c:v>
                </c:pt>
                <c:pt idx="14">
                  <c:v>Store-Selling;Store-Selling rules (Policies)</c:v>
                </c:pt>
                <c:pt idx="15">
                  <c:v>Store-Finance</c:v>
                </c:pt>
                <c:pt idx="16">
                  <c:v>Mobile-Shopper</c:v>
                </c:pt>
                <c:pt idx="17">
                  <c:v>Store-Tender</c:v>
                </c:pt>
              </c:strCache>
            </c:strRef>
          </c:cat>
          <c:val>
            <c:numRef>
              <c:f>'Defect distribution by domain'!$B$3:$B$20</c:f>
              <c:numCache>
                <c:formatCode>General</c:formatCode>
                <c:ptCount val="18"/>
                <c:pt idx="0">
                  <c:v>1006</c:v>
                </c:pt>
                <c:pt idx="1">
                  <c:v>917</c:v>
                </c:pt>
                <c:pt idx="2">
                  <c:v>484</c:v>
                </c:pt>
                <c:pt idx="3">
                  <c:v>429</c:v>
                </c:pt>
                <c:pt idx="4">
                  <c:v>295</c:v>
                </c:pt>
                <c:pt idx="5">
                  <c:v>293</c:v>
                </c:pt>
                <c:pt idx="6">
                  <c:v>225</c:v>
                </c:pt>
                <c:pt idx="7">
                  <c:v>221</c:v>
                </c:pt>
                <c:pt idx="8">
                  <c:v>202</c:v>
                </c:pt>
                <c:pt idx="9">
                  <c:v>187</c:v>
                </c:pt>
                <c:pt idx="10">
                  <c:v>182</c:v>
                </c:pt>
                <c:pt idx="11">
                  <c:v>177</c:v>
                </c:pt>
                <c:pt idx="12">
                  <c:v>176</c:v>
                </c:pt>
                <c:pt idx="13">
                  <c:v>129</c:v>
                </c:pt>
                <c:pt idx="14">
                  <c:v>124</c:v>
                </c:pt>
                <c:pt idx="15">
                  <c:v>102</c:v>
                </c:pt>
                <c:pt idx="16">
                  <c:v>101</c:v>
                </c:pt>
                <c:pt idx="17">
                  <c:v>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136064"/>
        <c:axId val="90838144"/>
      </c:barChart>
      <c:catAx>
        <c:axId val="82136064"/>
        <c:scaling>
          <c:orientation val="minMax"/>
        </c:scaling>
        <c:delete val="0"/>
        <c:axPos val="b"/>
        <c:majorTickMark val="out"/>
        <c:minorTickMark val="none"/>
        <c:tickLblPos val="nextTo"/>
        <c:crossAx val="90838144"/>
        <c:crosses val="autoZero"/>
        <c:auto val="1"/>
        <c:lblAlgn val="ctr"/>
        <c:lblOffset val="100"/>
        <c:noMultiLvlLbl val="0"/>
      </c:catAx>
      <c:valAx>
        <c:axId val="9083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1360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Filtered Defect </a:t>
            </a:r>
            <a:r>
              <a:rPr lang="en-US" dirty="0"/>
              <a:t>Density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Density &amp; Regressions'!$C$2</c:f>
              <c:strCache>
                <c:ptCount val="1"/>
                <c:pt idx="0">
                  <c:v>Defect Density</c:v>
                </c:pt>
              </c:strCache>
            </c:strRef>
          </c:tx>
          <c:marker>
            <c:symbol val="none"/>
          </c:marker>
          <c:cat>
            <c:numRef>
              <c:f>'Defect Density &amp; Regressions'!$A$3:$A$48</c:f>
              <c:numCache>
                <c:formatCode>m/d/yy</c:formatCode>
                <c:ptCount val="46"/>
                <c:pt idx="0">
                  <c:v>41394.64048321759</c:v>
                </c:pt>
                <c:pt idx="1">
                  <c:v>41401.64048321759</c:v>
                </c:pt>
                <c:pt idx="2">
                  <c:v>41408.64048321759</c:v>
                </c:pt>
                <c:pt idx="3">
                  <c:v>41415.64048321759</c:v>
                </c:pt>
                <c:pt idx="4">
                  <c:v>41422.64048321759</c:v>
                </c:pt>
                <c:pt idx="5">
                  <c:v>41429.64048321759</c:v>
                </c:pt>
                <c:pt idx="6">
                  <c:v>41436.64048321759</c:v>
                </c:pt>
                <c:pt idx="7">
                  <c:v>41443.64048321759</c:v>
                </c:pt>
                <c:pt idx="8">
                  <c:v>41450.64048321759</c:v>
                </c:pt>
                <c:pt idx="9">
                  <c:v>41457.64048321759</c:v>
                </c:pt>
                <c:pt idx="10">
                  <c:v>41464.64048321759</c:v>
                </c:pt>
                <c:pt idx="11">
                  <c:v>41471.64048321759</c:v>
                </c:pt>
                <c:pt idx="12">
                  <c:v>41478.64048321759</c:v>
                </c:pt>
                <c:pt idx="13">
                  <c:v>41485.64048321759</c:v>
                </c:pt>
                <c:pt idx="14">
                  <c:v>41492.64048321759</c:v>
                </c:pt>
                <c:pt idx="15">
                  <c:v>41499.64048321759</c:v>
                </c:pt>
                <c:pt idx="16">
                  <c:v>41506.64048321759</c:v>
                </c:pt>
                <c:pt idx="17">
                  <c:v>41513.64048321759</c:v>
                </c:pt>
                <c:pt idx="18">
                  <c:v>41520.64048321759</c:v>
                </c:pt>
                <c:pt idx="19">
                  <c:v>41527.64048321759</c:v>
                </c:pt>
                <c:pt idx="20">
                  <c:v>41534.64048321759</c:v>
                </c:pt>
                <c:pt idx="21">
                  <c:v>41541.64048321759</c:v>
                </c:pt>
                <c:pt idx="22">
                  <c:v>41548.64048321759</c:v>
                </c:pt>
                <c:pt idx="23">
                  <c:v>41555.64048321759</c:v>
                </c:pt>
                <c:pt idx="24">
                  <c:v>41562.64048321759</c:v>
                </c:pt>
                <c:pt idx="25">
                  <c:v>41569.64048321759</c:v>
                </c:pt>
                <c:pt idx="26">
                  <c:v>41576.64048321759</c:v>
                </c:pt>
                <c:pt idx="27">
                  <c:v>41583.64048321759</c:v>
                </c:pt>
                <c:pt idx="28">
                  <c:v>41590.64048321759</c:v>
                </c:pt>
                <c:pt idx="29">
                  <c:v>41597.64048321759</c:v>
                </c:pt>
                <c:pt idx="30">
                  <c:v>41604.64048321759</c:v>
                </c:pt>
                <c:pt idx="31">
                  <c:v>41611.64048321759</c:v>
                </c:pt>
                <c:pt idx="32">
                  <c:v>41618.64048321759</c:v>
                </c:pt>
                <c:pt idx="33">
                  <c:v>41625.64048321759</c:v>
                </c:pt>
                <c:pt idx="34">
                  <c:v>41632.64048321759</c:v>
                </c:pt>
                <c:pt idx="35">
                  <c:v>41639.64048321759</c:v>
                </c:pt>
                <c:pt idx="36">
                  <c:v>41646.64048321759</c:v>
                </c:pt>
                <c:pt idx="37">
                  <c:v>41653.64048321759</c:v>
                </c:pt>
                <c:pt idx="38">
                  <c:v>41660.64048321759</c:v>
                </c:pt>
                <c:pt idx="39">
                  <c:v>41667.64048321759</c:v>
                </c:pt>
                <c:pt idx="40">
                  <c:v>41674.64048321759</c:v>
                </c:pt>
                <c:pt idx="41">
                  <c:v>41681.64048321759</c:v>
                </c:pt>
                <c:pt idx="42">
                  <c:v>41688.64048321759</c:v>
                </c:pt>
                <c:pt idx="43">
                  <c:v>41695.64048321759</c:v>
                </c:pt>
                <c:pt idx="44">
                  <c:v>41702.64048321759</c:v>
                </c:pt>
                <c:pt idx="45">
                  <c:v>41709.64048321759</c:v>
                </c:pt>
              </c:numCache>
            </c:numRef>
          </c:cat>
          <c:val>
            <c:numRef>
              <c:f>'Defect Density &amp; Regressions'!$C$3:$C$48</c:f>
              <c:numCache>
                <c:formatCode>General</c:formatCode>
                <c:ptCount val="46"/>
                <c:pt idx="0">
                  <c:v>0.30000001192092896</c:v>
                </c:pt>
                <c:pt idx="1">
                  <c:v>0.28270041942596436</c:v>
                </c:pt>
                <c:pt idx="2">
                  <c:v>0.34169277548789978</c:v>
                </c:pt>
                <c:pt idx="3">
                  <c:v>0.38789236545562744</c:v>
                </c:pt>
                <c:pt idx="4">
                  <c:v>0.42070117592811584</c:v>
                </c:pt>
                <c:pt idx="5">
                  <c:v>0.41568627953529358</c:v>
                </c:pt>
                <c:pt idx="6">
                  <c:v>0.44457688927650452</c:v>
                </c:pt>
                <c:pt idx="7">
                  <c:v>0.39667251706123352</c:v>
                </c:pt>
                <c:pt idx="8">
                  <c:v>0.40375587344169617</c:v>
                </c:pt>
                <c:pt idx="9">
                  <c:v>0.43186181783676147</c:v>
                </c:pt>
                <c:pt idx="10">
                  <c:v>0.4579104483127594</c:v>
                </c:pt>
                <c:pt idx="11">
                  <c:v>0.47337901592254639</c:v>
                </c:pt>
                <c:pt idx="12">
                  <c:v>0.49144253134727478</c:v>
                </c:pt>
                <c:pt idx="13">
                  <c:v>0.4979684054851532</c:v>
                </c:pt>
                <c:pt idx="14">
                  <c:v>0.51112043857574463</c:v>
                </c:pt>
                <c:pt idx="15">
                  <c:v>0.53169572353363037</c:v>
                </c:pt>
                <c:pt idx="16">
                  <c:v>0.54068917036056519</c:v>
                </c:pt>
                <c:pt idx="17">
                  <c:v>0.53661829233169556</c:v>
                </c:pt>
                <c:pt idx="18">
                  <c:v>0.55073857307434082</c:v>
                </c:pt>
                <c:pt idx="19">
                  <c:v>0.5558510422706604</c:v>
                </c:pt>
                <c:pt idx="20">
                  <c:v>0.55473047494888306</c:v>
                </c:pt>
                <c:pt idx="21">
                  <c:v>0.55378282070159912</c:v>
                </c:pt>
                <c:pt idx="22">
                  <c:v>0.57274717092514038</c:v>
                </c:pt>
                <c:pt idx="23">
                  <c:v>0.60827648639678955</c:v>
                </c:pt>
                <c:pt idx="24">
                  <c:v>0.64724916219711304</c:v>
                </c:pt>
                <c:pt idx="25">
                  <c:v>0.6808655858039856</c:v>
                </c:pt>
                <c:pt idx="26">
                  <c:v>0.72246992588043213</c:v>
                </c:pt>
                <c:pt idx="27">
                  <c:v>0.76581573486328125</c:v>
                </c:pt>
                <c:pt idx="28">
                  <c:v>0.81386619806289673</c:v>
                </c:pt>
                <c:pt idx="29">
                  <c:v>0.85356909036636353</c:v>
                </c:pt>
                <c:pt idx="30">
                  <c:v>0.88779234886169434</c:v>
                </c:pt>
                <c:pt idx="31">
                  <c:v>0.92898273468017578</c:v>
                </c:pt>
                <c:pt idx="32">
                  <c:v>0.93522351980209351</c:v>
                </c:pt>
                <c:pt idx="33">
                  <c:v>0.96318262815475464</c:v>
                </c:pt>
                <c:pt idx="34">
                  <c:v>0.99551934003829956</c:v>
                </c:pt>
                <c:pt idx="35">
                  <c:v>0.99606454372406006</c:v>
                </c:pt>
                <c:pt idx="36">
                  <c:v>1.0129244327545166</c:v>
                </c:pt>
                <c:pt idx="37">
                  <c:v>1.0257673263549805</c:v>
                </c:pt>
                <c:pt idx="38">
                  <c:v>1.0722959041595459</c:v>
                </c:pt>
                <c:pt idx="39">
                  <c:v>1.0876611471176147</c:v>
                </c:pt>
                <c:pt idx="40">
                  <c:v>1.1111923456192017</c:v>
                </c:pt>
                <c:pt idx="41">
                  <c:v>1.1385116577148437</c:v>
                </c:pt>
                <c:pt idx="42">
                  <c:v>1.1684380769729614</c:v>
                </c:pt>
                <c:pt idx="43">
                  <c:v>1.1935253143310547</c:v>
                </c:pt>
                <c:pt idx="44">
                  <c:v>1.2338148355484009</c:v>
                </c:pt>
                <c:pt idx="45">
                  <c:v>1.2763837575912476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581248"/>
        <c:axId val="150582784"/>
      </c:lineChart>
      <c:dateAx>
        <c:axId val="15058124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150582784"/>
        <c:crosses val="autoZero"/>
        <c:auto val="1"/>
        <c:lblOffset val="100"/>
        <c:baseTimeUnit val="days"/>
      </c:dateAx>
      <c:valAx>
        <c:axId val="15058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58124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Unfiltered Core </a:t>
            </a:r>
            <a:r>
              <a:rPr lang="en-US" dirty="0"/>
              <a:t>Regression %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Density &amp; Regressions'!$E$2</c:f>
              <c:strCache>
                <c:ptCount val="1"/>
                <c:pt idx="0">
                  <c:v>Core Regression %</c:v>
                </c:pt>
              </c:strCache>
            </c:strRef>
          </c:tx>
          <c:marker>
            <c:symbol val="none"/>
          </c:marker>
          <c:cat>
            <c:numRef>
              <c:f>'Defect Density &amp; Regressions'!$A$3:$A$46</c:f>
              <c:numCache>
                <c:formatCode>m/d/yy</c:formatCode>
                <c:ptCount val="44"/>
                <c:pt idx="0">
                  <c:v>41401.64048321759</c:v>
                </c:pt>
                <c:pt idx="1">
                  <c:v>41408.64048321759</c:v>
                </c:pt>
                <c:pt idx="2">
                  <c:v>41415.64048321759</c:v>
                </c:pt>
                <c:pt idx="3">
                  <c:v>41422.64048321759</c:v>
                </c:pt>
                <c:pt idx="4">
                  <c:v>41429.64048321759</c:v>
                </c:pt>
                <c:pt idx="5">
                  <c:v>41436.64048321759</c:v>
                </c:pt>
                <c:pt idx="6">
                  <c:v>41443.64048321759</c:v>
                </c:pt>
                <c:pt idx="7">
                  <c:v>41450.64048321759</c:v>
                </c:pt>
                <c:pt idx="8">
                  <c:v>41457.64048321759</c:v>
                </c:pt>
                <c:pt idx="9">
                  <c:v>41464.64048321759</c:v>
                </c:pt>
                <c:pt idx="10">
                  <c:v>41471.64048321759</c:v>
                </c:pt>
                <c:pt idx="11">
                  <c:v>41478.64048321759</c:v>
                </c:pt>
                <c:pt idx="12">
                  <c:v>41485.64048321759</c:v>
                </c:pt>
                <c:pt idx="13">
                  <c:v>41492.64048321759</c:v>
                </c:pt>
                <c:pt idx="14">
                  <c:v>41499.64048321759</c:v>
                </c:pt>
                <c:pt idx="15">
                  <c:v>41506.64048321759</c:v>
                </c:pt>
                <c:pt idx="16">
                  <c:v>41513.64048321759</c:v>
                </c:pt>
                <c:pt idx="17">
                  <c:v>41520.64048321759</c:v>
                </c:pt>
                <c:pt idx="18">
                  <c:v>41527.64048321759</c:v>
                </c:pt>
                <c:pt idx="19">
                  <c:v>41534.64048321759</c:v>
                </c:pt>
                <c:pt idx="20">
                  <c:v>41541.64048321759</c:v>
                </c:pt>
                <c:pt idx="21">
                  <c:v>41548.64048321759</c:v>
                </c:pt>
                <c:pt idx="22">
                  <c:v>41555.64048321759</c:v>
                </c:pt>
                <c:pt idx="23">
                  <c:v>41562.64048321759</c:v>
                </c:pt>
                <c:pt idx="24">
                  <c:v>41569.64048321759</c:v>
                </c:pt>
                <c:pt idx="25">
                  <c:v>41576.64048321759</c:v>
                </c:pt>
                <c:pt idx="26">
                  <c:v>41583.64048321759</c:v>
                </c:pt>
                <c:pt idx="27">
                  <c:v>41590.64048321759</c:v>
                </c:pt>
                <c:pt idx="28">
                  <c:v>41597.64048321759</c:v>
                </c:pt>
                <c:pt idx="29">
                  <c:v>41604.64048321759</c:v>
                </c:pt>
                <c:pt idx="30">
                  <c:v>41611.64048321759</c:v>
                </c:pt>
                <c:pt idx="31">
                  <c:v>41618.64048321759</c:v>
                </c:pt>
                <c:pt idx="32">
                  <c:v>41625.64048321759</c:v>
                </c:pt>
                <c:pt idx="33">
                  <c:v>41632.64048321759</c:v>
                </c:pt>
                <c:pt idx="34">
                  <c:v>41639.64048321759</c:v>
                </c:pt>
                <c:pt idx="35">
                  <c:v>41646.64048321759</c:v>
                </c:pt>
                <c:pt idx="36">
                  <c:v>41653.64048321759</c:v>
                </c:pt>
                <c:pt idx="37">
                  <c:v>41660.64048321759</c:v>
                </c:pt>
                <c:pt idx="38">
                  <c:v>41667.64048321759</c:v>
                </c:pt>
                <c:pt idx="39">
                  <c:v>41674.64048321759</c:v>
                </c:pt>
                <c:pt idx="40">
                  <c:v>41681.64048321759</c:v>
                </c:pt>
                <c:pt idx="41">
                  <c:v>41688.64048321759</c:v>
                </c:pt>
                <c:pt idx="42">
                  <c:v>41695.64048321759</c:v>
                </c:pt>
                <c:pt idx="43">
                  <c:v>41702.64048321759</c:v>
                </c:pt>
              </c:numCache>
            </c:numRef>
          </c:cat>
          <c:val>
            <c:numRef>
              <c:f>'Defect Density &amp; Regressions'!$E$3:$E$46</c:f>
              <c:numCache>
                <c:formatCode>General</c:formatCode>
                <c:ptCount val="44"/>
                <c:pt idx="0">
                  <c:v>14.130434036254883</c:v>
                </c:pt>
                <c:pt idx="1">
                  <c:v>16.774194717407227</c:v>
                </c:pt>
                <c:pt idx="2">
                  <c:v>16.115703582763672</c:v>
                </c:pt>
                <c:pt idx="3">
                  <c:v>14.94252872467041</c:v>
                </c:pt>
                <c:pt idx="4">
                  <c:v>17.361110687255859</c:v>
                </c:pt>
                <c:pt idx="5">
                  <c:v>19.047618865966797</c:v>
                </c:pt>
                <c:pt idx="6">
                  <c:v>22.67536735534668</c:v>
                </c:pt>
                <c:pt idx="7">
                  <c:v>23.571428298950195</c:v>
                </c:pt>
                <c:pt idx="8">
                  <c:v>23.258426666259766</c:v>
                </c:pt>
                <c:pt idx="9">
                  <c:v>23.76237678527832</c:v>
                </c:pt>
                <c:pt idx="10">
                  <c:v>24.914676666259766</c:v>
                </c:pt>
                <c:pt idx="11">
                  <c:v>24.767801284790039</c:v>
                </c:pt>
                <c:pt idx="12">
                  <c:v>25.564971923828125</c:v>
                </c:pt>
                <c:pt idx="13">
                  <c:v>26.927938461303711</c:v>
                </c:pt>
                <c:pt idx="14">
                  <c:v>27.356321334838867</c:v>
                </c:pt>
                <c:pt idx="15">
                  <c:v>27.627471923828125</c:v>
                </c:pt>
                <c:pt idx="16">
                  <c:v>27.448141098022461</c:v>
                </c:pt>
                <c:pt idx="17">
                  <c:v>28.227960586547852</c:v>
                </c:pt>
                <c:pt idx="18">
                  <c:v>28.131332397460938</c:v>
                </c:pt>
                <c:pt idx="19">
                  <c:v>27.650806427001953</c:v>
                </c:pt>
                <c:pt idx="20">
                  <c:v>27.484142303466797</c:v>
                </c:pt>
                <c:pt idx="21">
                  <c:v>27.663671493530273</c:v>
                </c:pt>
                <c:pt idx="22">
                  <c:v>28.509279251098633</c:v>
                </c:pt>
                <c:pt idx="23">
                  <c:v>29.750738143920898</c:v>
                </c:pt>
                <c:pt idx="24">
                  <c:v>30.64354133605957</c:v>
                </c:pt>
                <c:pt idx="25">
                  <c:v>30.903587341308594</c:v>
                </c:pt>
                <c:pt idx="26">
                  <c:v>30.931648254394531</c:v>
                </c:pt>
                <c:pt idx="27">
                  <c:v>31.524389266967773</c:v>
                </c:pt>
                <c:pt idx="28">
                  <c:v>32.247062683105469</c:v>
                </c:pt>
                <c:pt idx="29">
                  <c:v>32.376308441162109</c:v>
                </c:pt>
                <c:pt idx="30">
                  <c:v>32.35797119140625</c:v>
                </c:pt>
                <c:pt idx="31">
                  <c:v>32.3218994140625</c:v>
                </c:pt>
                <c:pt idx="32">
                  <c:v>32.326904296875</c:v>
                </c:pt>
                <c:pt idx="33">
                  <c:v>32.035747528076172</c:v>
                </c:pt>
                <c:pt idx="34">
                  <c:v>31.978359222412109</c:v>
                </c:pt>
                <c:pt idx="35">
                  <c:v>31.8507080078125</c:v>
                </c:pt>
                <c:pt idx="36">
                  <c:v>31.690141677856445</c:v>
                </c:pt>
                <c:pt idx="37">
                  <c:v>31.214761734008789</c:v>
                </c:pt>
                <c:pt idx="38">
                  <c:v>30.895727157592773</c:v>
                </c:pt>
                <c:pt idx="39">
                  <c:v>30.363834381103516</c:v>
                </c:pt>
                <c:pt idx="40">
                  <c:v>29.981269836425781</c:v>
                </c:pt>
                <c:pt idx="41">
                  <c:v>29.6334228515625</c:v>
                </c:pt>
                <c:pt idx="42">
                  <c:v>29.552768707275391</c:v>
                </c:pt>
                <c:pt idx="43">
                  <c:v>29.604902267456055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74144"/>
        <c:axId val="30392704"/>
      </c:lineChart>
      <c:dateAx>
        <c:axId val="30374144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nextTo"/>
        <c:crossAx val="30392704"/>
        <c:crosses val="autoZero"/>
        <c:auto val="1"/>
        <c:lblOffset val="100"/>
        <c:baseTimeUnit val="days"/>
      </c:dateAx>
      <c:valAx>
        <c:axId val="30392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37414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Filtered Core </a:t>
            </a:r>
            <a:r>
              <a:rPr lang="en-US" dirty="0"/>
              <a:t>Regression %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Density &amp; Regressions'!$E$2</c:f>
              <c:strCache>
                <c:ptCount val="1"/>
                <c:pt idx="0">
                  <c:v>Core Regression %</c:v>
                </c:pt>
              </c:strCache>
            </c:strRef>
          </c:tx>
          <c:marker>
            <c:symbol val="none"/>
          </c:marker>
          <c:cat>
            <c:numRef>
              <c:f>'Defect Density &amp; Regressions'!$A$3:$A$48</c:f>
              <c:numCache>
                <c:formatCode>m/d/yy</c:formatCode>
                <c:ptCount val="46"/>
                <c:pt idx="0">
                  <c:v>41394.64048321759</c:v>
                </c:pt>
                <c:pt idx="1">
                  <c:v>41401.64048321759</c:v>
                </c:pt>
                <c:pt idx="2">
                  <c:v>41408.64048321759</c:v>
                </c:pt>
                <c:pt idx="3">
                  <c:v>41415.64048321759</c:v>
                </c:pt>
                <c:pt idx="4">
                  <c:v>41422.64048321759</c:v>
                </c:pt>
                <c:pt idx="5">
                  <c:v>41429.64048321759</c:v>
                </c:pt>
                <c:pt idx="6">
                  <c:v>41436.64048321759</c:v>
                </c:pt>
                <c:pt idx="7">
                  <c:v>41443.64048321759</c:v>
                </c:pt>
                <c:pt idx="8">
                  <c:v>41450.64048321759</c:v>
                </c:pt>
                <c:pt idx="9">
                  <c:v>41457.64048321759</c:v>
                </c:pt>
                <c:pt idx="10">
                  <c:v>41464.64048321759</c:v>
                </c:pt>
                <c:pt idx="11">
                  <c:v>41471.64048321759</c:v>
                </c:pt>
                <c:pt idx="12">
                  <c:v>41478.64048321759</c:v>
                </c:pt>
                <c:pt idx="13">
                  <c:v>41485.64048321759</c:v>
                </c:pt>
                <c:pt idx="14">
                  <c:v>41492.64048321759</c:v>
                </c:pt>
                <c:pt idx="15">
                  <c:v>41499.64048321759</c:v>
                </c:pt>
                <c:pt idx="16">
                  <c:v>41506.64048321759</c:v>
                </c:pt>
                <c:pt idx="17">
                  <c:v>41513.64048321759</c:v>
                </c:pt>
                <c:pt idx="18">
                  <c:v>41520.64048321759</c:v>
                </c:pt>
                <c:pt idx="19">
                  <c:v>41527.64048321759</c:v>
                </c:pt>
                <c:pt idx="20">
                  <c:v>41534.64048321759</c:v>
                </c:pt>
                <c:pt idx="21">
                  <c:v>41541.64048321759</c:v>
                </c:pt>
                <c:pt idx="22">
                  <c:v>41548.64048321759</c:v>
                </c:pt>
                <c:pt idx="23">
                  <c:v>41555.64048321759</c:v>
                </c:pt>
                <c:pt idx="24">
                  <c:v>41562.64048321759</c:v>
                </c:pt>
                <c:pt idx="25">
                  <c:v>41569.64048321759</c:v>
                </c:pt>
                <c:pt idx="26">
                  <c:v>41576.64048321759</c:v>
                </c:pt>
                <c:pt idx="27">
                  <c:v>41583.64048321759</c:v>
                </c:pt>
                <c:pt idx="28">
                  <c:v>41590.64048321759</c:v>
                </c:pt>
                <c:pt idx="29">
                  <c:v>41597.64048321759</c:v>
                </c:pt>
                <c:pt idx="30">
                  <c:v>41604.64048321759</c:v>
                </c:pt>
                <c:pt idx="31">
                  <c:v>41611.64048321759</c:v>
                </c:pt>
                <c:pt idx="32">
                  <c:v>41618.64048321759</c:v>
                </c:pt>
                <c:pt idx="33">
                  <c:v>41625.64048321759</c:v>
                </c:pt>
                <c:pt idx="34">
                  <c:v>41632.64048321759</c:v>
                </c:pt>
                <c:pt idx="35">
                  <c:v>41639.64048321759</c:v>
                </c:pt>
                <c:pt idx="36">
                  <c:v>41646.64048321759</c:v>
                </c:pt>
                <c:pt idx="37">
                  <c:v>41653.64048321759</c:v>
                </c:pt>
                <c:pt idx="38">
                  <c:v>41660.64048321759</c:v>
                </c:pt>
                <c:pt idx="39">
                  <c:v>41667.64048321759</c:v>
                </c:pt>
                <c:pt idx="40">
                  <c:v>41674.64048321759</c:v>
                </c:pt>
                <c:pt idx="41">
                  <c:v>41681.64048321759</c:v>
                </c:pt>
                <c:pt idx="42">
                  <c:v>41688.64048321759</c:v>
                </c:pt>
                <c:pt idx="43">
                  <c:v>41695.64048321759</c:v>
                </c:pt>
                <c:pt idx="44">
                  <c:v>41702.64048321759</c:v>
                </c:pt>
                <c:pt idx="45">
                  <c:v>41709.64048321759</c:v>
                </c:pt>
              </c:numCache>
            </c:numRef>
          </c:cat>
          <c:val>
            <c:numRef>
              <c:f>'Defect Density &amp; Regressions'!$E$3:$E$48</c:f>
              <c:numCache>
                <c:formatCode>General</c:formatCode>
                <c:ptCount val="46"/>
                <c:pt idx="0">
                  <c:v>15.384615898132324</c:v>
                </c:pt>
                <c:pt idx="1">
                  <c:v>14.925373077392578</c:v>
                </c:pt>
                <c:pt idx="2">
                  <c:v>21.100917816162109</c:v>
                </c:pt>
                <c:pt idx="3">
                  <c:v>20.809247970581055</c:v>
                </c:pt>
                <c:pt idx="4">
                  <c:v>19.44444465637207</c:v>
                </c:pt>
                <c:pt idx="5">
                  <c:v>22.327045440673828</c:v>
                </c:pt>
                <c:pt idx="6">
                  <c:v>23.860589981079102</c:v>
                </c:pt>
                <c:pt idx="7">
                  <c:v>28.476821899414062</c:v>
                </c:pt>
                <c:pt idx="8">
                  <c:v>30.038759231567383</c:v>
                </c:pt>
                <c:pt idx="9">
                  <c:v>29.185184478759766</c:v>
                </c:pt>
                <c:pt idx="10">
                  <c:v>29.726207733154297</c:v>
                </c:pt>
                <c:pt idx="11">
                  <c:v>31.06904411315918</c:v>
                </c:pt>
                <c:pt idx="12">
                  <c:v>30.547264099121094</c:v>
                </c:pt>
                <c:pt idx="13">
                  <c:v>31.640979766845703</c:v>
                </c:pt>
                <c:pt idx="14">
                  <c:v>33.825942993164062</c:v>
                </c:pt>
                <c:pt idx="15">
                  <c:v>34.426231384277344</c:v>
                </c:pt>
                <c:pt idx="16">
                  <c:v>35.050849914550781</c:v>
                </c:pt>
                <c:pt idx="17">
                  <c:v>34.905658721923828</c:v>
                </c:pt>
                <c:pt idx="18">
                  <c:v>36.034984588623047</c:v>
                </c:pt>
                <c:pt idx="19">
                  <c:v>36.044658660888672</c:v>
                </c:pt>
                <c:pt idx="20">
                  <c:v>35.795738220214844</c:v>
                </c:pt>
                <c:pt idx="21">
                  <c:v>35.501857757568359</c:v>
                </c:pt>
                <c:pt idx="22">
                  <c:v>35.750637054443359</c:v>
                </c:pt>
                <c:pt idx="23">
                  <c:v>37.069965362548828</c:v>
                </c:pt>
                <c:pt idx="24">
                  <c:v>38.678569793701172</c:v>
                </c:pt>
                <c:pt idx="25">
                  <c:v>39.846099853515625</c:v>
                </c:pt>
                <c:pt idx="26">
                  <c:v>40.080223083496094</c:v>
                </c:pt>
                <c:pt idx="27">
                  <c:v>40.347827911376953</c:v>
                </c:pt>
                <c:pt idx="28">
                  <c:v>41.237113952636719</c:v>
                </c:pt>
                <c:pt idx="29">
                  <c:v>42.218292236328125</c:v>
                </c:pt>
                <c:pt idx="30">
                  <c:v>42.556789398193359</c:v>
                </c:pt>
                <c:pt idx="31">
                  <c:v>42.584941864013672</c:v>
                </c:pt>
                <c:pt idx="32">
                  <c:v>42.509403228759766</c:v>
                </c:pt>
                <c:pt idx="33">
                  <c:v>42.535572052001953</c:v>
                </c:pt>
                <c:pt idx="34">
                  <c:v>42.369068145751953</c:v>
                </c:pt>
                <c:pt idx="35">
                  <c:v>42.315288543701172</c:v>
                </c:pt>
                <c:pt idx="36">
                  <c:v>42.315750122070313</c:v>
                </c:pt>
                <c:pt idx="37">
                  <c:v>42.316215515136719</c:v>
                </c:pt>
                <c:pt idx="38">
                  <c:v>41.567947387695312</c:v>
                </c:pt>
                <c:pt idx="39">
                  <c:v>41.110736846923828</c:v>
                </c:pt>
                <c:pt idx="40">
                  <c:v>40.454246520996094</c:v>
                </c:pt>
                <c:pt idx="41">
                  <c:v>39.774173736572266</c:v>
                </c:pt>
                <c:pt idx="42">
                  <c:v>39.161270141601563</c:v>
                </c:pt>
                <c:pt idx="43">
                  <c:v>38.723213195800781</c:v>
                </c:pt>
                <c:pt idx="44">
                  <c:v>38.407054901123047</c:v>
                </c:pt>
                <c:pt idx="45">
                  <c:v>38.064697265625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36832"/>
        <c:axId val="34138368"/>
      </c:lineChart>
      <c:dateAx>
        <c:axId val="3413683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34138368"/>
        <c:crosses val="autoZero"/>
        <c:auto val="1"/>
        <c:lblOffset val="100"/>
        <c:baseTimeUnit val="days"/>
      </c:dateAx>
      <c:valAx>
        <c:axId val="34138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368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Unfiltered</a:t>
            </a:r>
            <a:r>
              <a:rPr lang="en-US" baseline="0" dirty="0" smtClean="0"/>
              <a:t> </a:t>
            </a:r>
            <a:r>
              <a:rPr lang="en-US" dirty="0" smtClean="0"/>
              <a:t>Escaping </a:t>
            </a:r>
            <a:r>
              <a:rPr lang="en-US" dirty="0"/>
              <a:t>Defects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Density &amp; Regressions'!$G$2</c:f>
              <c:strCache>
                <c:ptCount val="1"/>
                <c:pt idx="0">
                  <c:v>Escaping Defects</c:v>
                </c:pt>
              </c:strCache>
            </c:strRef>
          </c:tx>
          <c:marker>
            <c:symbol val="none"/>
          </c:marker>
          <c:cat>
            <c:numRef>
              <c:f>'Defect Density &amp; Regressions'!$A$3:$A$46</c:f>
              <c:numCache>
                <c:formatCode>m/d/yy</c:formatCode>
                <c:ptCount val="44"/>
                <c:pt idx="0">
                  <c:v>41401.64048321759</c:v>
                </c:pt>
                <c:pt idx="1">
                  <c:v>41408.64048321759</c:v>
                </c:pt>
                <c:pt idx="2">
                  <c:v>41415.64048321759</c:v>
                </c:pt>
                <c:pt idx="3">
                  <c:v>41422.64048321759</c:v>
                </c:pt>
                <c:pt idx="4">
                  <c:v>41429.64048321759</c:v>
                </c:pt>
                <c:pt idx="5">
                  <c:v>41436.64048321759</c:v>
                </c:pt>
                <c:pt idx="6">
                  <c:v>41443.64048321759</c:v>
                </c:pt>
                <c:pt idx="7">
                  <c:v>41450.64048321759</c:v>
                </c:pt>
                <c:pt idx="8">
                  <c:v>41457.64048321759</c:v>
                </c:pt>
                <c:pt idx="9">
                  <c:v>41464.64048321759</c:v>
                </c:pt>
                <c:pt idx="10">
                  <c:v>41471.64048321759</c:v>
                </c:pt>
                <c:pt idx="11">
                  <c:v>41478.64048321759</c:v>
                </c:pt>
                <c:pt idx="12">
                  <c:v>41485.64048321759</c:v>
                </c:pt>
                <c:pt idx="13">
                  <c:v>41492.64048321759</c:v>
                </c:pt>
                <c:pt idx="14">
                  <c:v>41499.64048321759</c:v>
                </c:pt>
                <c:pt idx="15">
                  <c:v>41506.64048321759</c:v>
                </c:pt>
                <c:pt idx="16">
                  <c:v>41513.64048321759</c:v>
                </c:pt>
                <c:pt idx="17">
                  <c:v>41520.64048321759</c:v>
                </c:pt>
                <c:pt idx="18">
                  <c:v>41527.64048321759</c:v>
                </c:pt>
                <c:pt idx="19">
                  <c:v>41534.64048321759</c:v>
                </c:pt>
                <c:pt idx="20">
                  <c:v>41541.64048321759</c:v>
                </c:pt>
                <c:pt idx="21">
                  <c:v>41548.64048321759</c:v>
                </c:pt>
                <c:pt idx="22">
                  <c:v>41555.64048321759</c:v>
                </c:pt>
                <c:pt idx="23">
                  <c:v>41562.64048321759</c:v>
                </c:pt>
                <c:pt idx="24">
                  <c:v>41569.64048321759</c:v>
                </c:pt>
                <c:pt idx="25">
                  <c:v>41576.64048321759</c:v>
                </c:pt>
                <c:pt idx="26">
                  <c:v>41583.64048321759</c:v>
                </c:pt>
                <c:pt idx="27">
                  <c:v>41590.64048321759</c:v>
                </c:pt>
                <c:pt idx="28">
                  <c:v>41597.64048321759</c:v>
                </c:pt>
                <c:pt idx="29">
                  <c:v>41604.64048321759</c:v>
                </c:pt>
                <c:pt idx="30">
                  <c:v>41611.64048321759</c:v>
                </c:pt>
                <c:pt idx="31">
                  <c:v>41618.64048321759</c:v>
                </c:pt>
                <c:pt idx="32">
                  <c:v>41625.64048321759</c:v>
                </c:pt>
                <c:pt idx="33">
                  <c:v>41632.64048321759</c:v>
                </c:pt>
                <c:pt idx="34">
                  <c:v>41639.64048321759</c:v>
                </c:pt>
                <c:pt idx="35">
                  <c:v>41646.64048321759</c:v>
                </c:pt>
                <c:pt idx="36">
                  <c:v>41653.64048321759</c:v>
                </c:pt>
                <c:pt idx="37">
                  <c:v>41660.64048321759</c:v>
                </c:pt>
                <c:pt idx="38">
                  <c:v>41667.64048321759</c:v>
                </c:pt>
                <c:pt idx="39">
                  <c:v>41674.64048321759</c:v>
                </c:pt>
                <c:pt idx="40">
                  <c:v>41681.64048321759</c:v>
                </c:pt>
                <c:pt idx="41">
                  <c:v>41688.64048321759</c:v>
                </c:pt>
                <c:pt idx="42">
                  <c:v>41695.64048321759</c:v>
                </c:pt>
                <c:pt idx="43">
                  <c:v>41702.64048321759</c:v>
                </c:pt>
              </c:numCache>
            </c:numRef>
          </c:cat>
          <c:val>
            <c:numRef>
              <c:f>'Defect Density &amp; Regressions'!$G$3:$G$46</c:f>
              <c:numCache>
                <c:formatCode>General</c:formatCode>
                <c:ptCount val="44"/>
                <c:pt idx="0">
                  <c:v>2.1739130020141602</c:v>
                </c:pt>
                <c:pt idx="1">
                  <c:v>1.2903225421905518</c:v>
                </c:pt>
                <c:pt idx="2">
                  <c:v>1.6528924703598022</c:v>
                </c:pt>
                <c:pt idx="3">
                  <c:v>1.1494252681732178</c:v>
                </c:pt>
                <c:pt idx="4">
                  <c:v>1.1574074029922485</c:v>
                </c:pt>
                <c:pt idx="5">
                  <c:v>2.182539701461792</c:v>
                </c:pt>
                <c:pt idx="6">
                  <c:v>2.2838499546051025</c:v>
                </c:pt>
                <c:pt idx="7">
                  <c:v>2.1428573131561279</c:v>
                </c:pt>
                <c:pt idx="8">
                  <c:v>1.9101123809814453</c:v>
                </c:pt>
                <c:pt idx="9">
                  <c:v>1.8811881542205811</c:v>
                </c:pt>
                <c:pt idx="10">
                  <c:v>1.8771331310272217</c:v>
                </c:pt>
                <c:pt idx="11">
                  <c:v>2.244581937789917</c:v>
                </c:pt>
                <c:pt idx="12">
                  <c:v>2.5423727035522461</c:v>
                </c:pt>
                <c:pt idx="13">
                  <c:v>2.3388116359710693</c:v>
                </c:pt>
                <c:pt idx="14">
                  <c:v>2.4137930870056152</c:v>
                </c:pt>
                <c:pt idx="15">
                  <c:v>2.237252950668335</c:v>
                </c:pt>
                <c:pt idx="16">
                  <c:v>2.3637239933013916</c:v>
                </c:pt>
                <c:pt idx="17">
                  <c:v>3.1166517734527588</c:v>
                </c:pt>
                <c:pt idx="18">
                  <c:v>4.1751117706298828</c:v>
                </c:pt>
                <c:pt idx="19">
                  <c:v>6.032221794128418</c:v>
                </c:pt>
                <c:pt idx="20">
                  <c:v>7.0472164154052734</c:v>
                </c:pt>
                <c:pt idx="21">
                  <c:v>8.8254165649414062</c:v>
                </c:pt>
                <c:pt idx="22">
                  <c:v>10.904872894287109</c:v>
                </c:pt>
                <c:pt idx="23">
                  <c:v>11.659071922302246</c:v>
                </c:pt>
                <c:pt idx="24">
                  <c:v>12.091503143310547</c:v>
                </c:pt>
                <c:pt idx="25">
                  <c:v>13.181182861328125</c:v>
                </c:pt>
                <c:pt idx="26">
                  <c:v>13.582934379577637</c:v>
                </c:pt>
                <c:pt idx="27">
                  <c:v>13.943089485168457</c:v>
                </c:pt>
                <c:pt idx="28">
                  <c:v>14.664645195007324</c:v>
                </c:pt>
                <c:pt idx="29">
                  <c:v>15.131815910339355</c:v>
                </c:pt>
                <c:pt idx="30">
                  <c:v>15.811088562011719</c:v>
                </c:pt>
                <c:pt idx="31">
                  <c:v>16.325859069824219</c:v>
                </c:pt>
                <c:pt idx="32">
                  <c:v>16.819475173950195</c:v>
                </c:pt>
                <c:pt idx="33">
                  <c:v>17.28264045715332</c:v>
                </c:pt>
                <c:pt idx="34">
                  <c:v>17.970462799072266</c:v>
                </c:pt>
                <c:pt idx="35">
                  <c:v>18.49305534362793</c:v>
                </c:pt>
                <c:pt idx="36">
                  <c:v>19.244312286376953</c:v>
                </c:pt>
                <c:pt idx="37">
                  <c:v>19.336238861083984</c:v>
                </c:pt>
                <c:pt idx="38">
                  <c:v>19.895353317260742</c:v>
                </c:pt>
                <c:pt idx="39">
                  <c:v>20.270759582519531</c:v>
                </c:pt>
                <c:pt idx="40">
                  <c:v>20.767971038818359</c:v>
                </c:pt>
                <c:pt idx="41">
                  <c:v>21.357013702392578</c:v>
                </c:pt>
                <c:pt idx="42">
                  <c:v>21.939851760864258</c:v>
                </c:pt>
                <c:pt idx="43">
                  <c:v>22.326803207397461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69216"/>
        <c:axId val="30765440"/>
      </c:lineChart>
      <c:dateAx>
        <c:axId val="30569216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nextTo"/>
        <c:crossAx val="30765440"/>
        <c:crosses val="autoZero"/>
        <c:auto val="1"/>
        <c:lblOffset val="100"/>
        <c:baseTimeUnit val="days"/>
      </c:dateAx>
      <c:valAx>
        <c:axId val="3076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56921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Filtered Escaping </a:t>
            </a:r>
            <a:r>
              <a:rPr lang="en-US" dirty="0"/>
              <a:t>Defects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Density &amp; Regressions'!$G$2</c:f>
              <c:strCache>
                <c:ptCount val="1"/>
                <c:pt idx="0">
                  <c:v>Escaping Defects</c:v>
                </c:pt>
              </c:strCache>
            </c:strRef>
          </c:tx>
          <c:marker>
            <c:symbol val="none"/>
          </c:marker>
          <c:cat>
            <c:numRef>
              <c:f>'Defect Density &amp; Regressions'!$A$3:$A$48</c:f>
              <c:numCache>
                <c:formatCode>m/d/yy</c:formatCode>
                <c:ptCount val="46"/>
                <c:pt idx="0">
                  <c:v>41394.64048321759</c:v>
                </c:pt>
                <c:pt idx="1">
                  <c:v>41401.64048321759</c:v>
                </c:pt>
                <c:pt idx="2">
                  <c:v>41408.64048321759</c:v>
                </c:pt>
                <c:pt idx="3">
                  <c:v>41415.64048321759</c:v>
                </c:pt>
                <c:pt idx="4">
                  <c:v>41422.64048321759</c:v>
                </c:pt>
                <c:pt idx="5">
                  <c:v>41429.64048321759</c:v>
                </c:pt>
                <c:pt idx="6">
                  <c:v>41436.64048321759</c:v>
                </c:pt>
                <c:pt idx="7">
                  <c:v>41443.64048321759</c:v>
                </c:pt>
                <c:pt idx="8">
                  <c:v>41450.64048321759</c:v>
                </c:pt>
                <c:pt idx="9">
                  <c:v>41457.64048321759</c:v>
                </c:pt>
                <c:pt idx="10">
                  <c:v>41464.64048321759</c:v>
                </c:pt>
                <c:pt idx="11">
                  <c:v>41471.64048321759</c:v>
                </c:pt>
                <c:pt idx="12">
                  <c:v>41478.64048321759</c:v>
                </c:pt>
                <c:pt idx="13">
                  <c:v>41485.64048321759</c:v>
                </c:pt>
                <c:pt idx="14">
                  <c:v>41492.64048321759</c:v>
                </c:pt>
                <c:pt idx="15">
                  <c:v>41499.64048321759</c:v>
                </c:pt>
                <c:pt idx="16">
                  <c:v>41506.64048321759</c:v>
                </c:pt>
                <c:pt idx="17">
                  <c:v>41513.64048321759</c:v>
                </c:pt>
                <c:pt idx="18">
                  <c:v>41520.64048321759</c:v>
                </c:pt>
                <c:pt idx="19">
                  <c:v>41527.64048321759</c:v>
                </c:pt>
                <c:pt idx="20">
                  <c:v>41534.64048321759</c:v>
                </c:pt>
                <c:pt idx="21">
                  <c:v>41541.64048321759</c:v>
                </c:pt>
                <c:pt idx="22">
                  <c:v>41548.64048321759</c:v>
                </c:pt>
                <c:pt idx="23">
                  <c:v>41555.64048321759</c:v>
                </c:pt>
                <c:pt idx="24">
                  <c:v>41562.64048321759</c:v>
                </c:pt>
                <c:pt idx="25">
                  <c:v>41569.64048321759</c:v>
                </c:pt>
                <c:pt idx="26">
                  <c:v>41576.64048321759</c:v>
                </c:pt>
                <c:pt idx="27">
                  <c:v>41583.64048321759</c:v>
                </c:pt>
                <c:pt idx="28">
                  <c:v>41590.64048321759</c:v>
                </c:pt>
                <c:pt idx="29">
                  <c:v>41597.64048321759</c:v>
                </c:pt>
                <c:pt idx="30">
                  <c:v>41604.64048321759</c:v>
                </c:pt>
                <c:pt idx="31">
                  <c:v>41611.64048321759</c:v>
                </c:pt>
                <c:pt idx="32">
                  <c:v>41618.64048321759</c:v>
                </c:pt>
                <c:pt idx="33">
                  <c:v>41625.64048321759</c:v>
                </c:pt>
                <c:pt idx="34">
                  <c:v>41632.64048321759</c:v>
                </c:pt>
                <c:pt idx="35">
                  <c:v>41639.64048321759</c:v>
                </c:pt>
                <c:pt idx="36">
                  <c:v>41646.64048321759</c:v>
                </c:pt>
                <c:pt idx="37">
                  <c:v>41653.64048321759</c:v>
                </c:pt>
                <c:pt idx="38">
                  <c:v>41660.64048321759</c:v>
                </c:pt>
                <c:pt idx="39">
                  <c:v>41667.64048321759</c:v>
                </c:pt>
                <c:pt idx="40">
                  <c:v>41674.64048321759</c:v>
                </c:pt>
                <c:pt idx="41">
                  <c:v>41681.64048321759</c:v>
                </c:pt>
                <c:pt idx="42">
                  <c:v>41688.64048321759</c:v>
                </c:pt>
                <c:pt idx="43">
                  <c:v>41695.64048321759</c:v>
                </c:pt>
                <c:pt idx="44">
                  <c:v>41702.64048321759</c:v>
                </c:pt>
                <c:pt idx="45">
                  <c:v>41709.64048321759</c:v>
                </c:pt>
              </c:numCache>
            </c:numRef>
          </c:cat>
          <c:val>
            <c:numRef>
              <c:f>'Defect Density &amp; Regressions'!$G$3:$G$48</c:f>
              <c:numCache>
                <c:formatCode>General</c:formatCode>
                <c:ptCount val="46"/>
                <c:pt idx="0">
                  <c:v>5.1282052993774414</c:v>
                </c:pt>
                <c:pt idx="1">
                  <c:v>2.985074520111084</c:v>
                </c:pt>
                <c:pt idx="2">
                  <c:v>1.8348623514175415</c:v>
                </c:pt>
                <c:pt idx="3">
                  <c:v>1.7341040372848511</c:v>
                </c:pt>
                <c:pt idx="4">
                  <c:v>1.1904761791229248</c:v>
                </c:pt>
                <c:pt idx="5">
                  <c:v>1.2578616142272949</c:v>
                </c:pt>
                <c:pt idx="6">
                  <c:v>2.6809651851654053</c:v>
                </c:pt>
                <c:pt idx="7">
                  <c:v>2.6490066051483154</c:v>
                </c:pt>
                <c:pt idx="8">
                  <c:v>2.5193798542022705</c:v>
                </c:pt>
                <c:pt idx="9">
                  <c:v>2.0740740299224854</c:v>
                </c:pt>
                <c:pt idx="10">
                  <c:v>2.0860495567321777</c:v>
                </c:pt>
                <c:pt idx="11">
                  <c:v>2.1158127784729004</c:v>
                </c:pt>
                <c:pt idx="12">
                  <c:v>2.4875621795654297</c:v>
                </c:pt>
                <c:pt idx="13">
                  <c:v>2.7198548316955566</c:v>
                </c:pt>
                <c:pt idx="14">
                  <c:v>2.5451560020446777</c:v>
                </c:pt>
                <c:pt idx="15">
                  <c:v>2.6080477237701416</c:v>
                </c:pt>
                <c:pt idx="16">
                  <c:v>2.4406778812408447</c:v>
                </c:pt>
                <c:pt idx="17">
                  <c:v>2.5157232284545898</c:v>
                </c:pt>
                <c:pt idx="18">
                  <c:v>3.090378999710083</c:v>
                </c:pt>
                <c:pt idx="19">
                  <c:v>3.8277511596679687</c:v>
                </c:pt>
                <c:pt idx="20">
                  <c:v>5.0074367523193359</c:v>
                </c:pt>
                <c:pt idx="21">
                  <c:v>5.9014873504638672</c:v>
                </c:pt>
                <c:pt idx="22">
                  <c:v>7.4639520645141602</c:v>
                </c:pt>
                <c:pt idx="23">
                  <c:v>8.8519525527954102</c:v>
                </c:pt>
                <c:pt idx="24">
                  <c:v>9.5</c:v>
                </c:pt>
                <c:pt idx="25">
                  <c:v>9.9029779434204102</c:v>
                </c:pt>
                <c:pt idx="26">
                  <c:v>11.107683181762695</c:v>
                </c:pt>
                <c:pt idx="27">
                  <c:v>11.594202995300293</c:v>
                </c:pt>
                <c:pt idx="28">
                  <c:v>11.964188575744629</c:v>
                </c:pt>
                <c:pt idx="29">
                  <c:v>12.582113265991211</c:v>
                </c:pt>
                <c:pt idx="30">
                  <c:v>12.97728443145752</c:v>
                </c:pt>
                <c:pt idx="31">
                  <c:v>13.269054412841797</c:v>
                </c:pt>
                <c:pt idx="32">
                  <c:v>13.719849586486816</c:v>
                </c:pt>
                <c:pt idx="33">
                  <c:v>14.228074073791504</c:v>
                </c:pt>
                <c:pt idx="34">
                  <c:v>14.60720157623291</c:v>
                </c:pt>
                <c:pt idx="35">
                  <c:v>15.191623687744141</c:v>
                </c:pt>
                <c:pt idx="36">
                  <c:v>15.444676399230957</c:v>
                </c:pt>
                <c:pt idx="37">
                  <c:v>15.792390823364258</c:v>
                </c:pt>
                <c:pt idx="38">
                  <c:v>15.696864128112793</c:v>
                </c:pt>
                <c:pt idx="39">
                  <c:v>16.153064727783203</c:v>
                </c:pt>
                <c:pt idx="40">
                  <c:v>16.524028778076172</c:v>
                </c:pt>
                <c:pt idx="41">
                  <c:v>17.111959457397461</c:v>
                </c:pt>
                <c:pt idx="42">
                  <c:v>17.792167663574219</c:v>
                </c:pt>
                <c:pt idx="43">
                  <c:v>18.432489395141602</c:v>
                </c:pt>
                <c:pt idx="44">
                  <c:v>19.38421630859375</c:v>
                </c:pt>
                <c:pt idx="45">
                  <c:v>19.785276412963867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15488"/>
        <c:axId val="34066432"/>
      </c:lineChart>
      <c:dateAx>
        <c:axId val="3401548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34066432"/>
        <c:crosses val="autoZero"/>
        <c:auto val="1"/>
        <c:lblOffset val="100"/>
        <c:baseTimeUnit val="days"/>
      </c:dateAx>
      <c:valAx>
        <c:axId val="34066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0154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Unfiltered Open </a:t>
            </a:r>
            <a:r>
              <a:rPr lang="en-US" dirty="0"/>
              <a:t>minus fixed Core bugs trend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open vs close trends'!$D$2</c:f>
              <c:strCache>
                <c:ptCount val="1"/>
                <c:pt idx="0">
                  <c:v>Open minus fixed Core bugs trend</c:v>
                </c:pt>
              </c:strCache>
            </c:strRef>
          </c:tx>
          <c:marker>
            <c:symbol val="none"/>
          </c:marker>
          <c:cat>
            <c:numRef>
              <c:f>'Defect open vs close trends'!$A$3:$A$48</c:f>
              <c:numCache>
                <c:formatCode>m/d/yy</c:formatCode>
                <c:ptCount val="46"/>
                <c:pt idx="0">
                  <c:v>41387.64048321759</c:v>
                </c:pt>
                <c:pt idx="1">
                  <c:v>41394.64048321759</c:v>
                </c:pt>
                <c:pt idx="2">
                  <c:v>41401.64048321759</c:v>
                </c:pt>
                <c:pt idx="3">
                  <c:v>41408.64048321759</c:v>
                </c:pt>
                <c:pt idx="4">
                  <c:v>41415.64048321759</c:v>
                </c:pt>
                <c:pt idx="5">
                  <c:v>41422.64048321759</c:v>
                </c:pt>
                <c:pt idx="6">
                  <c:v>41429.64048321759</c:v>
                </c:pt>
                <c:pt idx="7">
                  <c:v>41436.64048321759</c:v>
                </c:pt>
                <c:pt idx="8">
                  <c:v>41443.64048321759</c:v>
                </c:pt>
                <c:pt idx="9">
                  <c:v>41450.64048321759</c:v>
                </c:pt>
                <c:pt idx="10">
                  <c:v>41457.64048321759</c:v>
                </c:pt>
                <c:pt idx="11">
                  <c:v>41464.64048321759</c:v>
                </c:pt>
                <c:pt idx="12">
                  <c:v>41471.64048321759</c:v>
                </c:pt>
                <c:pt idx="13">
                  <c:v>41478.64048321759</c:v>
                </c:pt>
                <c:pt idx="14">
                  <c:v>41485.64048321759</c:v>
                </c:pt>
                <c:pt idx="15">
                  <c:v>41492.64048321759</c:v>
                </c:pt>
                <c:pt idx="16">
                  <c:v>41499.64048321759</c:v>
                </c:pt>
                <c:pt idx="17">
                  <c:v>41506.64048321759</c:v>
                </c:pt>
                <c:pt idx="18">
                  <c:v>41513.64048321759</c:v>
                </c:pt>
                <c:pt idx="19">
                  <c:v>41520.64048321759</c:v>
                </c:pt>
                <c:pt idx="20">
                  <c:v>41527.64048321759</c:v>
                </c:pt>
                <c:pt idx="21">
                  <c:v>41534.64048321759</c:v>
                </c:pt>
                <c:pt idx="22">
                  <c:v>41541.64048321759</c:v>
                </c:pt>
                <c:pt idx="23">
                  <c:v>41548.64048321759</c:v>
                </c:pt>
                <c:pt idx="24">
                  <c:v>41555.64048321759</c:v>
                </c:pt>
                <c:pt idx="25">
                  <c:v>41562.64048321759</c:v>
                </c:pt>
                <c:pt idx="26">
                  <c:v>41569.64048321759</c:v>
                </c:pt>
                <c:pt idx="27">
                  <c:v>41576.64048321759</c:v>
                </c:pt>
                <c:pt idx="28">
                  <c:v>41583.64048321759</c:v>
                </c:pt>
                <c:pt idx="29">
                  <c:v>41590.64048321759</c:v>
                </c:pt>
                <c:pt idx="30">
                  <c:v>41597.64048321759</c:v>
                </c:pt>
                <c:pt idx="31">
                  <c:v>41604.64048321759</c:v>
                </c:pt>
                <c:pt idx="32">
                  <c:v>41611.64048321759</c:v>
                </c:pt>
                <c:pt idx="33">
                  <c:v>41618.64048321759</c:v>
                </c:pt>
                <c:pt idx="34">
                  <c:v>41625.64048321759</c:v>
                </c:pt>
                <c:pt idx="35">
                  <c:v>41632.64048321759</c:v>
                </c:pt>
                <c:pt idx="36">
                  <c:v>41639.64048321759</c:v>
                </c:pt>
                <c:pt idx="37">
                  <c:v>41646.64048321759</c:v>
                </c:pt>
                <c:pt idx="38">
                  <c:v>41653.64048321759</c:v>
                </c:pt>
                <c:pt idx="39">
                  <c:v>41660.64048321759</c:v>
                </c:pt>
                <c:pt idx="40">
                  <c:v>41667.64048321759</c:v>
                </c:pt>
                <c:pt idx="41">
                  <c:v>41674.64048321759</c:v>
                </c:pt>
                <c:pt idx="42">
                  <c:v>41681.64048321759</c:v>
                </c:pt>
                <c:pt idx="43">
                  <c:v>41688.64048321759</c:v>
                </c:pt>
                <c:pt idx="44">
                  <c:v>41695.64048321759</c:v>
                </c:pt>
                <c:pt idx="45">
                  <c:v>41702.64048321759</c:v>
                </c:pt>
              </c:numCache>
            </c:numRef>
          </c:cat>
          <c:val>
            <c:numRef>
              <c:f>'Defect open vs close trends'!$D$3:$D$48</c:f>
              <c:numCache>
                <c:formatCode>General</c:formatCode>
                <c:ptCount val="46"/>
                <c:pt idx="0">
                  <c:v>7</c:v>
                </c:pt>
                <c:pt idx="1">
                  <c:v>41</c:v>
                </c:pt>
                <c:pt idx="2">
                  <c:v>63</c:v>
                </c:pt>
                <c:pt idx="3">
                  <c:v>100</c:v>
                </c:pt>
                <c:pt idx="4">
                  <c:v>134</c:v>
                </c:pt>
                <c:pt idx="5">
                  <c:v>179</c:v>
                </c:pt>
                <c:pt idx="6">
                  <c:v>158</c:v>
                </c:pt>
                <c:pt idx="7">
                  <c:v>164</c:v>
                </c:pt>
                <c:pt idx="8">
                  <c:v>220</c:v>
                </c:pt>
                <c:pt idx="9">
                  <c:v>246</c:v>
                </c:pt>
                <c:pt idx="10">
                  <c:v>324</c:v>
                </c:pt>
                <c:pt idx="11">
                  <c:v>341</c:v>
                </c:pt>
                <c:pt idx="12">
                  <c:v>366</c:v>
                </c:pt>
                <c:pt idx="13">
                  <c:v>336</c:v>
                </c:pt>
                <c:pt idx="14">
                  <c:v>353</c:v>
                </c:pt>
                <c:pt idx="15">
                  <c:v>430</c:v>
                </c:pt>
                <c:pt idx="16">
                  <c:v>426</c:v>
                </c:pt>
                <c:pt idx="17">
                  <c:v>483</c:v>
                </c:pt>
                <c:pt idx="18">
                  <c:v>485</c:v>
                </c:pt>
                <c:pt idx="19">
                  <c:v>545</c:v>
                </c:pt>
                <c:pt idx="20">
                  <c:v>562</c:v>
                </c:pt>
                <c:pt idx="21">
                  <c:v>595</c:v>
                </c:pt>
                <c:pt idx="22">
                  <c:v>580</c:v>
                </c:pt>
                <c:pt idx="23">
                  <c:v>550</c:v>
                </c:pt>
                <c:pt idx="24">
                  <c:v>505</c:v>
                </c:pt>
                <c:pt idx="25">
                  <c:v>471</c:v>
                </c:pt>
                <c:pt idx="26">
                  <c:v>361</c:v>
                </c:pt>
                <c:pt idx="27">
                  <c:v>403</c:v>
                </c:pt>
                <c:pt idx="28">
                  <c:v>370</c:v>
                </c:pt>
                <c:pt idx="29">
                  <c:v>446</c:v>
                </c:pt>
                <c:pt idx="30">
                  <c:v>445</c:v>
                </c:pt>
                <c:pt idx="31">
                  <c:v>402</c:v>
                </c:pt>
                <c:pt idx="32">
                  <c:v>453</c:v>
                </c:pt>
                <c:pt idx="33">
                  <c:v>420</c:v>
                </c:pt>
                <c:pt idx="34">
                  <c:v>439</c:v>
                </c:pt>
                <c:pt idx="35">
                  <c:v>425</c:v>
                </c:pt>
                <c:pt idx="36">
                  <c:v>423</c:v>
                </c:pt>
                <c:pt idx="37">
                  <c:v>480</c:v>
                </c:pt>
                <c:pt idx="38">
                  <c:v>482</c:v>
                </c:pt>
                <c:pt idx="39">
                  <c:v>667</c:v>
                </c:pt>
                <c:pt idx="40">
                  <c:v>629</c:v>
                </c:pt>
                <c:pt idx="41">
                  <c:v>570</c:v>
                </c:pt>
                <c:pt idx="42">
                  <c:v>573</c:v>
                </c:pt>
                <c:pt idx="43">
                  <c:v>559</c:v>
                </c:pt>
                <c:pt idx="44">
                  <c:v>522</c:v>
                </c:pt>
                <c:pt idx="45">
                  <c:v>570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79584"/>
        <c:axId val="30981120"/>
      </c:lineChart>
      <c:dateAx>
        <c:axId val="3097958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30981120"/>
        <c:crosses val="autoZero"/>
        <c:auto val="1"/>
        <c:lblOffset val="100"/>
        <c:baseTimeUnit val="days"/>
      </c:dateAx>
      <c:valAx>
        <c:axId val="3098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795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Filtered</a:t>
            </a:r>
            <a:r>
              <a:rPr lang="en-US" baseline="0" dirty="0" smtClean="0"/>
              <a:t> </a:t>
            </a:r>
            <a:r>
              <a:rPr lang="en-US" dirty="0" smtClean="0"/>
              <a:t>Open </a:t>
            </a:r>
            <a:r>
              <a:rPr lang="en-US" dirty="0"/>
              <a:t>minus fixed Core bugs trend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'Defect open vs close trends'!$D$2</c:f>
              <c:strCache>
                <c:ptCount val="1"/>
                <c:pt idx="0">
                  <c:v>Open minus fixed Core bugs trend</c:v>
                </c:pt>
              </c:strCache>
            </c:strRef>
          </c:tx>
          <c:marker>
            <c:symbol val="none"/>
          </c:marker>
          <c:cat>
            <c:numRef>
              <c:f>'Defect open vs close trends'!$A$3:$A$49</c:f>
              <c:numCache>
                <c:formatCode>m/d/yy</c:formatCode>
                <c:ptCount val="47"/>
                <c:pt idx="0">
                  <c:v>41387.64048321759</c:v>
                </c:pt>
                <c:pt idx="1">
                  <c:v>41394.64048321759</c:v>
                </c:pt>
                <c:pt idx="2">
                  <c:v>41401.64048321759</c:v>
                </c:pt>
                <c:pt idx="3">
                  <c:v>41408.64048321759</c:v>
                </c:pt>
                <c:pt idx="4">
                  <c:v>41415.64048321759</c:v>
                </c:pt>
                <c:pt idx="5">
                  <c:v>41422.64048321759</c:v>
                </c:pt>
                <c:pt idx="6">
                  <c:v>41429.64048321759</c:v>
                </c:pt>
                <c:pt idx="7">
                  <c:v>41436.64048321759</c:v>
                </c:pt>
                <c:pt idx="8">
                  <c:v>41443.64048321759</c:v>
                </c:pt>
                <c:pt idx="9">
                  <c:v>41450.64048321759</c:v>
                </c:pt>
                <c:pt idx="10">
                  <c:v>41457.64048321759</c:v>
                </c:pt>
                <c:pt idx="11">
                  <c:v>41464.64048321759</c:v>
                </c:pt>
                <c:pt idx="12">
                  <c:v>41471.64048321759</c:v>
                </c:pt>
                <c:pt idx="13">
                  <c:v>41478.64048321759</c:v>
                </c:pt>
                <c:pt idx="14">
                  <c:v>41485.64048321759</c:v>
                </c:pt>
                <c:pt idx="15">
                  <c:v>41492.64048321759</c:v>
                </c:pt>
                <c:pt idx="16">
                  <c:v>41499.64048321759</c:v>
                </c:pt>
                <c:pt idx="17">
                  <c:v>41506.64048321759</c:v>
                </c:pt>
                <c:pt idx="18">
                  <c:v>41513.64048321759</c:v>
                </c:pt>
                <c:pt idx="19">
                  <c:v>41520.64048321759</c:v>
                </c:pt>
                <c:pt idx="20">
                  <c:v>41527.64048321759</c:v>
                </c:pt>
                <c:pt idx="21">
                  <c:v>41534.64048321759</c:v>
                </c:pt>
                <c:pt idx="22">
                  <c:v>41541.64048321759</c:v>
                </c:pt>
                <c:pt idx="23">
                  <c:v>41548.64048321759</c:v>
                </c:pt>
                <c:pt idx="24">
                  <c:v>41555.64048321759</c:v>
                </c:pt>
                <c:pt idx="25">
                  <c:v>41562.64048321759</c:v>
                </c:pt>
                <c:pt idx="26">
                  <c:v>41569.64048321759</c:v>
                </c:pt>
                <c:pt idx="27">
                  <c:v>41576.64048321759</c:v>
                </c:pt>
                <c:pt idx="28">
                  <c:v>41583.64048321759</c:v>
                </c:pt>
                <c:pt idx="29">
                  <c:v>41590.64048321759</c:v>
                </c:pt>
                <c:pt idx="30">
                  <c:v>41597.64048321759</c:v>
                </c:pt>
                <c:pt idx="31">
                  <c:v>41604.64048321759</c:v>
                </c:pt>
                <c:pt idx="32">
                  <c:v>41611.64048321759</c:v>
                </c:pt>
                <c:pt idx="33">
                  <c:v>41618.64048321759</c:v>
                </c:pt>
                <c:pt idx="34">
                  <c:v>41625.64048321759</c:v>
                </c:pt>
                <c:pt idx="35">
                  <c:v>41632.64048321759</c:v>
                </c:pt>
                <c:pt idx="36">
                  <c:v>41639.64048321759</c:v>
                </c:pt>
                <c:pt idx="37">
                  <c:v>41646.64048321759</c:v>
                </c:pt>
                <c:pt idx="38">
                  <c:v>41653.64048321759</c:v>
                </c:pt>
                <c:pt idx="39">
                  <c:v>41660.64048321759</c:v>
                </c:pt>
                <c:pt idx="40">
                  <c:v>41667.64048321759</c:v>
                </c:pt>
                <c:pt idx="41">
                  <c:v>41674.64048321759</c:v>
                </c:pt>
                <c:pt idx="42">
                  <c:v>41681.64048321759</c:v>
                </c:pt>
                <c:pt idx="43">
                  <c:v>41688.64048321759</c:v>
                </c:pt>
                <c:pt idx="44">
                  <c:v>41695.64048321759</c:v>
                </c:pt>
                <c:pt idx="45">
                  <c:v>41702.64048321759</c:v>
                </c:pt>
                <c:pt idx="46">
                  <c:v>41709.64048321759</c:v>
                </c:pt>
              </c:numCache>
            </c:numRef>
          </c:cat>
          <c:val>
            <c:numRef>
              <c:f>'Defect open vs close trends'!$D$3:$D$49</c:f>
              <c:numCache>
                <c:formatCode>General</c:formatCode>
                <c:ptCount val="47"/>
                <c:pt idx="0">
                  <c:v>2</c:v>
                </c:pt>
                <c:pt idx="1">
                  <c:v>31</c:v>
                </c:pt>
                <c:pt idx="2">
                  <c:v>49</c:v>
                </c:pt>
                <c:pt idx="3">
                  <c:v>69</c:v>
                </c:pt>
                <c:pt idx="4">
                  <c:v>91</c:v>
                </c:pt>
                <c:pt idx="5">
                  <c:v>124</c:v>
                </c:pt>
                <c:pt idx="6">
                  <c:v>110</c:v>
                </c:pt>
                <c:pt idx="7">
                  <c:v>117</c:v>
                </c:pt>
                <c:pt idx="8">
                  <c:v>166</c:v>
                </c:pt>
                <c:pt idx="9">
                  <c:v>190</c:v>
                </c:pt>
                <c:pt idx="10">
                  <c:v>259</c:v>
                </c:pt>
                <c:pt idx="11">
                  <c:v>259</c:v>
                </c:pt>
                <c:pt idx="12">
                  <c:v>270</c:v>
                </c:pt>
                <c:pt idx="13">
                  <c:v>239</c:v>
                </c:pt>
                <c:pt idx="14">
                  <c:v>250</c:v>
                </c:pt>
                <c:pt idx="15">
                  <c:v>292</c:v>
                </c:pt>
                <c:pt idx="16">
                  <c:v>291</c:v>
                </c:pt>
                <c:pt idx="17">
                  <c:v>318</c:v>
                </c:pt>
                <c:pt idx="18">
                  <c:v>316</c:v>
                </c:pt>
                <c:pt idx="19">
                  <c:v>359</c:v>
                </c:pt>
                <c:pt idx="20">
                  <c:v>383</c:v>
                </c:pt>
                <c:pt idx="21">
                  <c:v>394</c:v>
                </c:pt>
                <c:pt idx="22">
                  <c:v>391</c:v>
                </c:pt>
                <c:pt idx="23">
                  <c:v>381</c:v>
                </c:pt>
                <c:pt idx="24">
                  <c:v>346</c:v>
                </c:pt>
                <c:pt idx="25">
                  <c:v>323</c:v>
                </c:pt>
                <c:pt idx="26">
                  <c:v>235</c:v>
                </c:pt>
                <c:pt idx="27">
                  <c:v>266</c:v>
                </c:pt>
                <c:pt idx="28">
                  <c:v>237</c:v>
                </c:pt>
                <c:pt idx="29">
                  <c:v>293</c:v>
                </c:pt>
                <c:pt idx="30">
                  <c:v>307</c:v>
                </c:pt>
                <c:pt idx="31">
                  <c:v>261</c:v>
                </c:pt>
                <c:pt idx="32">
                  <c:v>298</c:v>
                </c:pt>
                <c:pt idx="33">
                  <c:v>275</c:v>
                </c:pt>
                <c:pt idx="34">
                  <c:v>294</c:v>
                </c:pt>
                <c:pt idx="35">
                  <c:v>266</c:v>
                </c:pt>
                <c:pt idx="36">
                  <c:v>284</c:v>
                </c:pt>
                <c:pt idx="37">
                  <c:v>321</c:v>
                </c:pt>
                <c:pt idx="38">
                  <c:v>318</c:v>
                </c:pt>
                <c:pt idx="39">
                  <c:v>491</c:v>
                </c:pt>
                <c:pt idx="40">
                  <c:v>488</c:v>
                </c:pt>
                <c:pt idx="41">
                  <c:v>465</c:v>
                </c:pt>
                <c:pt idx="42">
                  <c:v>490</c:v>
                </c:pt>
                <c:pt idx="43">
                  <c:v>514</c:v>
                </c:pt>
                <c:pt idx="44">
                  <c:v>527</c:v>
                </c:pt>
                <c:pt idx="45">
                  <c:v>622</c:v>
                </c:pt>
                <c:pt idx="46">
                  <c:v>659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414016"/>
        <c:axId val="81437056"/>
      </c:lineChart>
      <c:dateAx>
        <c:axId val="814140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81437056"/>
        <c:crosses val="autoZero"/>
        <c:auto val="1"/>
        <c:lblOffset val="100"/>
        <c:baseTimeUnit val="days"/>
      </c:dateAx>
      <c:valAx>
        <c:axId val="81437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41401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Unfiltered Software </a:t>
            </a:r>
            <a:r>
              <a:rPr lang="en-US" dirty="0"/>
              <a:t>Domain Count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'Defect distribution by domain'!$B$2</c:f>
              <c:strCache>
                <c:ptCount val="1"/>
                <c:pt idx="0">
                  <c:v>Software Domain Count</c:v>
                </c:pt>
              </c:strCache>
            </c:strRef>
          </c:tx>
          <c:invertIfNegative val="0"/>
          <c:cat>
            <c:strRef>
              <c:f>'Defect distribution by domain'!$A$3:$A$20</c:f>
              <c:strCache>
                <c:ptCount val="18"/>
                <c:pt idx="0">
                  <c:v>Office</c:v>
                </c:pt>
                <c:pt idx="1">
                  <c:v>POS + SCO</c:v>
                </c:pt>
                <c:pt idx="2">
                  <c:v>Store-Selling</c:v>
                </c:pt>
                <c:pt idx="3">
                  <c:v>Infrastructure-General</c:v>
                </c:pt>
                <c:pt idx="4">
                  <c:v>CM-E-Commerce Site</c:v>
                </c:pt>
                <c:pt idx="5">
                  <c:v>CM-Promotion</c:v>
                </c:pt>
                <c:pt idx="6">
                  <c:v>Infrastructure-Location Services (DMS)</c:v>
                </c:pt>
                <c:pt idx="7">
                  <c:v>CM-Customer</c:v>
                </c:pt>
                <c:pt idx="8">
                  <c:v>Fuel</c:v>
                </c:pt>
                <c:pt idx="9">
                  <c:v>Mobile-Store</c:v>
                </c:pt>
                <c:pt idx="10">
                  <c:v>IM-Inventory</c:v>
                </c:pt>
                <c:pt idx="11">
                  <c:v>Store-Product</c:v>
                </c:pt>
                <c:pt idx="12">
                  <c:v>BI-Reports</c:v>
                </c:pt>
                <c:pt idx="13">
                  <c:v>Store-Tax</c:v>
                </c:pt>
                <c:pt idx="14">
                  <c:v>Store-Selling;Store-Selling rules (Policies)</c:v>
                </c:pt>
                <c:pt idx="15">
                  <c:v>Store-Finance</c:v>
                </c:pt>
                <c:pt idx="16">
                  <c:v>Mobile-Shopper</c:v>
                </c:pt>
                <c:pt idx="17">
                  <c:v>Store-Organization</c:v>
                </c:pt>
              </c:strCache>
            </c:strRef>
          </c:cat>
          <c:val>
            <c:numRef>
              <c:f>'Defect distribution by domain'!$B$3:$B$20</c:f>
              <c:numCache>
                <c:formatCode>General</c:formatCode>
                <c:ptCount val="18"/>
                <c:pt idx="0">
                  <c:v>998</c:v>
                </c:pt>
                <c:pt idx="1">
                  <c:v>876</c:v>
                </c:pt>
                <c:pt idx="2">
                  <c:v>472</c:v>
                </c:pt>
                <c:pt idx="3">
                  <c:v>417</c:v>
                </c:pt>
                <c:pt idx="4">
                  <c:v>299</c:v>
                </c:pt>
                <c:pt idx="5">
                  <c:v>285</c:v>
                </c:pt>
                <c:pt idx="6">
                  <c:v>224</c:v>
                </c:pt>
                <c:pt idx="7">
                  <c:v>220</c:v>
                </c:pt>
                <c:pt idx="8">
                  <c:v>201</c:v>
                </c:pt>
                <c:pt idx="9">
                  <c:v>185</c:v>
                </c:pt>
                <c:pt idx="10">
                  <c:v>178</c:v>
                </c:pt>
                <c:pt idx="11">
                  <c:v>167</c:v>
                </c:pt>
                <c:pt idx="12">
                  <c:v>163</c:v>
                </c:pt>
                <c:pt idx="13">
                  <c:v>129</c:v>
                </c:pt>
                <c:pt idx="14">
                  <c:v>124</c:v>
                </c:pt>
                <c:pt idx="15">
                  <c:v>103</c:v>
                </c:pt>
                <c:pt idx="16">
                  <c:v>102</c:v>
                </c:pt>
                <c:pt idx="17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40352"/>
        <c:axId val="31617408"/>
      </c:barChart>
      <c:catAx>
        <c:axId val="3154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617408"/>
        <c:crosses val="autoZero"/>
        <c:auto val="1"/>
        <c:lblAlgn val="ctr"/>
        <c:lblOffset val="100"/>
        <c:noMultiLvlLbl val="0"/>
      </c:catAx>
      <c:valAx>
        <c:axId val="31617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4035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2946145" cy="49696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11" y="1"/>
            <a:ext cx="2946144" cy="49696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8927A306-F70A-4990-AC39-0F8884F5818D}" type="datetimeFigureOut">
              <a:rPr lang="en-US" smtClean="0"/>
              <a:pPr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" y="9429675"/>
            <a:ext cx="2946145" cy="49696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11" y="9429675"/>
            <a:ext cx="2946144" cy="49696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25BEA85-A008-45B9-B76C-A23F7A6EC6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96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3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9" y="3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8"/>
            <a:ext cx="4984962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43182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9" y="943182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7D3C54F-AFCC-461B-8721-22DC06AF18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8625" y="2384426"/>
            <a:ext cx="4076700" cy="1743074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goes here, justified left, caps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6" y="3746500"/>
            <a:ext cx="4029075" cy="8128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bu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365969"/>
            <a:ext cx="8229600" cy="76688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is a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365969"/>
            <a:ext cx="8229600" cy="76688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This is a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6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03" y="2129897"/>
            <a:ext cx="7772797" cy="1471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03" y="3886729"/>
            <a:ext cx="6401594" cy="17515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0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0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00" y="6356616"/>
            <a:ext cx="2895203" cy="365125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9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00" y="6356616"/>
            <a:ext cx="2895203" cy="365125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33400" y="2057400"/>
            <a:ext cx="6400800" cy="1219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sz="26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2" name="Rectangle 29"/>
          <p:cNvSpPr>
            <a:spLocks noChangeArrowheads="1"/>
          </p:cNvSpPr>
          <p:nvPr userDrawn="1"/>
        </p:nvSpPr>
        <p:spPr bwMode="auto">
          <a:xfrm>
            <a:off x="6934200" y="2057400"/>
            <a:ext cx="990600" cy="12192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924800" y="2057400"/>
            <a:ext cx="685800" cy="121920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8610600" y="20574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3"/>
          <p:cNvSpPr>
            <a:spLocks noChangeArrowheads="1"/>
          </p:cNvSpPr>
          <p:nvPr userDrawn="1"/>
        </p:nvSpPr>
        <p:spPr bwMode="auto">
          <a:xfrm>
            <a:off x="0" y="20574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509588" y="0"/>
            <a:ext cx="0" cy="6445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0" y="6958013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0" y="6542088"/>
            <a:ext cx="9072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 kern="1200" dirty="0" smtClean="0">
                <a:solidFill>
                  <a:srgbClr val="FFFFFF"/>
                </a:solidFill>
                <a:latin typeface="Arial" charset="0"/>
                <a:ea typeface="+mn-ea"/>
              </a:rPr>
              <a:t>   www.retalix.com	</a:t>
            </a:r>
            <a:r>
              <a:rPr lang="en-US" sz="700" kern="1200" dirty="0" smtClean="0">
                <a:solidFill>
                  <a:srgbClr val="FFFFFF"/>
                </a:solidFill>
                <a:latin typeface="Verdana" pitchFamily="34" charset="0"/>
                <a:ea typeface="+mn-ea"/>
              </a:rPr>
              <a:t>Copyright © 2010 Retalix</a:t>
            </a:r>
            <a:endParaRPr lang="en-US" sz="700" kern="1200" dirty="0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80999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149725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>
                <a:solidFill>
                  <a:srgbClr val="A5002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374650" y="6494463"/>
            <a:ext cx="495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7A5CB2-6099-41B1-9A73-34414DD14DE8}" type="slidenum">
              <a:rPr lang="ar-SA" sz="1400" kern="1200" smtClean="0">
                <a:solidFill>
                  <a:srgbClr val="000000"/>
                </a:solidFill>
                <a:ea typeface="+mn-ea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 dirty="0" smtClean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7" name="Picture 34" descr="Retalix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650" y="6320443"/>
            <a:ext cx="1092200" cy="45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3407258" y="6613770"/>
            <a:ext cx="23294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srgbClr val="000000"/>
                </a:solidFill>
                <a:ea typeface="+mn-ea"/>
              </a:rPr>
              <a:t>Strictly Confidential - Copyright © 2011 Retalix</a:t>
            </a:r>
            <a:endParaRPr lang="en-US" sz="700" kern="12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438400"/>
            <a:ext cx="7993062" cy="70485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556794" y="4846638"/>
            <a:ext cx="2030413" cy="423862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 smtClean="0"/>
              <a:t>Presentation Date</a:t>
            </a:r>
            <a:endParaRPr lang="en-US" dirty="0"/>
          </a:p>
        </p:txBody>
      </p:sp>
      <p:pic>
        <p:nvPicPr>
          <p:cNvPr id="20" name="Picture 19" descr="HorizLin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7496"/>
          <a:stretch>
            <a:fillRect/>
          </a:stretch>
        </p:blipFill>
        <p:spPr>
          <a:xfrm>
            <a:off x="457200" y="6538387"/>
            <a:ext cx="74422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2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509588" y="0"/>
            <a:ext cx="0" cy="6445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0" y="6958013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0" y="6542088"/>
            <a:ext cx="9072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 kern="1200" dirty="0" smtClean="0">
                <a:solidFill>
                  <a:srgbClr val="FFFFFF"/>
                </a:solidFill>
                <a:latin typeface="Arial" charset="0"/>
                <a:ea typeface="+mn-ea"/>
              </a:rPr>
              <a:t>   www.retalix.com	</a:t>
            </a:r>
            <a:r>
              <a:rPr lang="en-US" sz="700" kern="1200" dirty="0" smtClean="0">
                <a:solidFill>
                  <a:srgbClr val="FFFFFF"/>
                </a:solidFill>
                <a:latin typeface="Verdana" pitchFamily="34" charset="0"/>
                <a:ea typeface="+mn-ea"/>
              </a:rPr>
              <a:t>Copyright © 2010 Retalix</a:t>
            </a:r>
            <a:endParaRPr lang="en-US" sz="700" kern="1200" dirty="0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80999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410422"/>
            <a:ext cx="6400800" cy="4572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200" b="1">
                <a:solidFill>
                  <a:srgbClr val="A5002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374650" y="6494463"/>
            <a:ext cx="495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7A5CB2-6099-41B1-9A73-34414DD14DE8}" type="slidenum">
              <a:rPr lang="ar-SA" sz="1400" kern="1200" smtClean="0">
                <a:solidFill>
                  <a:srgbClr val="000000"/>
                </a:solidFill>
                <a:ea typeface="+mn-ea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 dirty="0" smtClean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7" name="Picture 34" descr="Retalix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650" y="6320443"/>
            <a:ext cx="1092200" cy="45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3407258" y="6613770"/>
            <a:ext cx="23294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srgbClr val="000000"/>
                </a:solidFill>
                <a:ea typeface="+mn-ea"/>
              </a:rPr>
              <a:t>Strictly Confidential - Copyright © 2011 Retalix</a:t>
            </a:r>
            <a:endParaRPr lang="en-US" sz="700" kern="12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438400"/>
            <a:ext cx="7993062" cy="704850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4846638"/>
            <a:ext cx="2030413" cy="423862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</a:t>
            </a:r>
            <a:endParaRPr lang="en-US" dirty="0"/>
          </a:p>
        </p:txBody>
      </p:sp>
      <p:pic>
        <p:nvPicPr>
          <p:cNvPr id="20" name="Picture 19" descr="HorizLin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43250"/>
            <a:ext cx="9144000" cy="24384"/>
          </a:xfrm>
          <a:prstGeom prst="rect">
            <a:avLst/>
          </a:prstGeom>
        </p:spPr>
      </p:pic>
      <p:sp>
        <p:nvSpPr>
          <p:cNvPr id="21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1188" y="4331072"/>
            <a:ext cx="2030413" cy="423862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endParaRPr lang="en-US" dirty="0"/>
          </a:p>
        </p:txBody>
      </p:sp>
      <p:pic>
        <p:nvPicPr>
          <p:cNvPr id="23" name="Picture 22" descr="HorizLine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7496"/>
          <a:stretch>
            <a:fillRect/>
          </a:stretch>
        </p:blipFill>
        <p:spPr>
          <a:xfrm>
            <a:off x="457200" y="6538387"/>
            <a:ext cx="74422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4756355" cy="16681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LeadershipGroc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3966210"/>
            <a:ext cx="9144000" cy="196469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73561"/>
            <a:ext cx="8001000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8462" y="6536027"/>
            <a:ext cx="3561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7A5CB2-6099-41B1-9A73-34414DD14DE8}" type="slidenum">
              <a:rPr lang="ar-SA" sz="11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kern="1200" dirty="0" smtClean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9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33400" y="2057400"/>
            <a:ext cx="6400800" cy="1219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sz="26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2" name="Rectangle 29"/>
          <p:cNvSpPr>
            <a:spLocks noChangeArrowheads="1"/>
          </p:cNvSpPr>
          <p:nvPr userDrawn="1"/>
        </p:nvSpPr>
        <p:spPr bwMode="auto">
          <a:xfrm>
            <a:off x="6934200" y="2057400"/>
            <a:ext cx="990600" cy="12192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924800" y="2057400"/>
            <a:ext cx="685800" cy="121920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8610600" y="20574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3"/>
          <p:cNvSpPr>
            <a:spLocks noChangeArrowheads="1"/>
          </p:cNvSpPr>
          <p:nvPr userDrawn="1"/>
        </p:nvSpPr>
        <p:spPr bwMode="auto">
          <a:xfrm>
            <a:off x="0" y="20574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509588" y="0"/>
            <a:ext cx="0" cy="6445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0" y="6958013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0" y="6542088"/>
            <a:ext cx="9072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 kern="1200" dirty="0" smtClean="0">
                <a:solidFill>
                  <a:srgbClr val="FFFFFF"/>
                </a:solidFill>
                <a:latin typeface="Arial" charset="0"/>
                <a:ea typeface="+mn-ea"/>
              </a:rPr>
              <a:t>   www.retalix.com	</a:t>
            </a:r>
            <a:r>
              <a:rPr lang="en-US" sz="700" kern="1200" dirty="0" smtClean="0">
                <a:solidFill>
                  <a:srgbClr val="FFFFFF"/>
                </a:solidFill>
                <a:latin typeface="Verdana" pitchFamily="34" charset="0"/>
                <a:ea typeface="+mn-ea"/>
              </a:rPr>
              <a:t>Copyright © 2010 Retalix</a:t>
            </a:r>
            <a:endParaRPr lang="en-US" sz="700" kern="1200" dirty="0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80999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149725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>
                <a:solidFill>
                  <a:srgbClr val="A5002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374650" y="6494463"/>
            <a:ext cx="495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7A5CB2-6099-41B1-9A73-34414DD14DE8}" type="slidenum">
              <a:rPr lang="ar-SA" sz="1400" kern="1200" smtClean="0">
                <a:solidFill>
                  <a:srgbClr val="000000"/>
                </a:solidFill>
                <a:ea typeface="+mn-ea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 dirty="0" smtClean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7" name="Picture 34" descr="Retalix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650" y="6320443"/>
            <a:ext cx="1092200" cy="45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3407258" y="6613770"/>
            <a:ext cx="23294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srgbClr val="000000"/>
                </a:solidFill>
                <a:ea typeface="+mn-ea"/>
              </a:rPr>
              <a:t>Strictly Confidential - Copyright © 2011 Retalix</a:t>
            </a:r>
            <a:endParaRPr lang="en-US" sz="700" kern="12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438400"/>
            <a:ext cx="7993062" cy="70485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556794" y="4846638"/>
            <a:ext cx="2030413" cy="423862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 smtClean="0"/>
              <a:t>Presentation Date</a:t>
            </a:r>
            <a:endParaRPr lang="en-US" dirty="0"/>
          </a:p>
        </p:txBody>
      </p:sp>
      <p:pic>
        <p:nvPicPr>
          <p:cNvPr id="20" name="Picture 19" descr="HorizLin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7496"/>
          <a:stretch>
            <a:fillRect/>
          </a:stretch>
        </p:blipFill>
        <p:spPr>
          <a:xfrm>
            <a:off x="457200" y="6538387"/>
            <a:ext cx="74422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2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8625" y="2384426"/>
            <a:ext cx="4076700" cy="1743074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goes here, justified left, caps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6" y="3746500"/>
            <a:ext cx="4029075" cy="8128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2057400"/>
            <a:ext cx="6400800" cy="1219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sz="26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E31837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934200" y="2057400"/>
            <a:ext cx="990600" cy="12192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7924800" y="2057400"/>
            <a:ext cx="685800" cy="121920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8610600" y="20574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0" y="20574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509588" y="0"/>
            <a:ext cx="0" cy="64452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0" y="6958013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kern="1200">
              <a:solidFill>
                <a:srgbClr val="000000"/>
              </a:solidFill>
              <a:latin typeface="Verdan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0" y="6542088"/>
            <a:ext cx="9072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658100" algn="l"/>
                <a:tab pos="77724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 kern="1200" dirty="0" smtClean="0">
                <a:solidFill>
                  <a:srgbClr val="FFFFFF"/>
                </a:solidFill>
                <a:latin typeface="Arial" charset="0"/>
                <a:ea typeface="+mn-ea"/>
              </a:rPr>
              <a:t>   www.retalix.com	</a:t>
            </a:r>
            <a:r>
              <a:rPr lang="en-US" sz="700" kern="1200" dirty="0" smtClean="0">
                <a:solidFill>
                  <a:srgbClr val="FFFFFF"/>
                </a:solidFill>
                <a:latin typeface="Verdana" pitchFamily="34" charset="0"/>
                <a:ea typeface="+mn-ea"/>
              </a:rPr>
              <a:t>Copyright © 2010 Retalix</a:t>
            </a:r>
            <a:endParaRPr lang="en-US" sz="700" kern="1200" dirty="0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80999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149725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 b="1">
                <a:solidFill>
                  <a:srgbClr val="A5002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74650" y="6494463"/>
            <a:ext cx="495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7A5CB2-6099-41B1-9A73-34414DD14DE8}" type="slidenum">
              <a:rPr lang="ar-SA" sz="1400" kern="1200" smtClean="0">
                <a:solidFill>
                  <a:srgbClr val="000000"/>
                </a:solidFill>
                <a:ea typeface="+mn-ea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 dirty="0" smtClean="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7" name="Picture 34" descr="Retalix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650" y="6320443"/>
            <a:ext cx="1092200" cy="45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07258" y="6613770"/>
            <a:ext cx="23294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kern="1200" dirty="0" smtClean="0">
                <a:solidFill>
                  <a:srgbClr val="000000"/>
                </a:solidFill>
                <a:ea typeface="+mn-ea"/>
              </a:rPr>
              <a:t>Strictly Confidential - Copyright © 2011 Retalix</a:t>
            </a:r>
            <a:endParaRPr lang="en-US" sz="700" kern="12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438400"/>
            <a:ext cx="7993062" cy="70485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556794" y="4846638"/>
            <a:ext cx="2030413" cy="423862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 smtClean="0"/>
              <a:t>Presentation Date</a:t>
            </a:r>
            <a:endParaRPr lang="en-US" dirty="0"/>
          </a:p>
        </p:txBody>
      </p:sp>
      <p:pic>
        <p:nvPicPr>
          <p:cNvPr id="20" name="Picture 19" descr="HorizLin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7496"/>
          <a:stretch>
            <a:fillRect/>
          </a:stretch>
        </p:blipFill>
        <p:spPr>
          <a:xfrm>
            <a:off x="457200" y="6538387"/>
            <a:ext cx="74422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2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1" y="1079503"/>
            <a:ext cx="7953375" cy="365125"/>
          </a:xfrm>
          <a:prstGeom prst="rect">
            <a:avLst/>
          </a:prstGeom>
        </p:spPr>
        <p:txBody>
          <a:bodyPr lIns="63993" tIns="31996" rIns="63993" bIns="31996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04" y="6356618"/>
            <a:ext cx="2895203" cy="365125"/>
          </a:xfrm>
          <a:prstGeom prst="rect">
            <a:avLst/>
          </a:prstGeom>
        </p:spPr>
        <p:txBody>
          <a:bodyPr lIns="63993" tIns="31996" rIns="63993" bIns="31996"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04" y="6356618"/>
            <a:ext cx="2133203" cy="365125"/>
          </a:xfrm>
          <a:prstGeom prst="rect">
            <a:avLst/>
          </a:prstGeom>
        </p:spPr>
        <p:txBody>
          <a:bodyPr lIns="63993" tIns="31996" rIns="63993" bIns="31996"/>
          <a:lstStyle/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9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00" y="6356616"/>
            <a:ext cx="2895203" cy="365125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00" y="6356616"/>
            <a:ext cx="2133203" cy="365125"/>
          </a:xfrm>
          <a:prstGeom prst="rect">
            <a:avLst/>
          </a:prstGeom>
        </p:spPr>
        <p:txBody>
          <a:bodyPr/>
          <a:lstStyle/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 r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365969"/>
            <a:ext cx="4618856" cy="766887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This is a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9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93" y="0"/>
            <a:ext cx="9170894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93" y="353427"/>
            <a:ext cx="9170894" cy="600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28292"/>
            <a:ext cx="7772400" cy="5754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200" b="0" cap="all" baseline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636912"/>
            <a:ext cx="6400800" cy="50634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HelveticaNeueLT Pro 55 Roma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 and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95540" y="1124027"/>
            <a:ext cx="8352924" cy="86481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800" b="1" kern="1200" cap="all" baseline="0" dirty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60"/>
          <a:stretch/>
        </p:blipFill>
        <p:spPr bwMode="auto">
          <a:xfrm>
            <a:off x="-26893" y="6206591"/>
            <a:ext cx="9170894" cy="67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67361" y="6193036"/>
            <a:ext cx="2320923" cy="279348"/>
          </a:xfrm>
        </p:spPr>
        <p:txBody>
          <a:bodyPr wrap="none" lIns="90000">
            <a:noAutofit/>
          </a:bodyPr>
          <a:lstStyle>
            <a:lvl1pPr marL="0" indent="0" algn="r">
              <a:spcBef>
                <a:spcPts val="0"/>
              </a:spcBef>
              <a:buNone/>
              <a:defRPr sz="1200" b="1" baseline="0">
                <a:solidFill>
                  <a:schemeClr val="bg1"/>
                </a:solidFill>
                <a:latin typeface="HelveticaNeueLT Pro 55 Roman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192" y="6176271"/>
            <a:ext cx="144016" cy="278410"/>
          </a:xfrm>
          <a:prstGeom prst="rect">
            <a:avLst/>
          </a:prstGeom>
        </p:spPr>
        <p:txBody>
          <a:bodyPr vert="horz" wrap="none" lIns="90000" tIns="45720" rIns="91440" bIns="45720" rtlCol="0">
            <a:noAutofit/>
          </a:bodyPr>
          <a:lstStyle>
            <a:lvl1pPr lvl="0" indent="0">
              <a:lnSpc>
                <a:spcPct val="11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None/>
              <a:defRPr sz="12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HelveticaNeueLT Pro 55 Roman" pitchFamily="34" charset="0"/>
              </a:defRPr>
            </a:lvl1pPr>
            <a:lvl2pPr indent="0">
              <a:lnSpc>
                <a:spcPct val="110000"/>
              </a:lnSpc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None/>
              <a:defRPr sz="1600"/>
            </a:lvl2pPr>
            <a:lvl3pPr indent="0">
              <a:lnSpc>
                <a:spcPct val="110000"/>
              </a:lnSpc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None/>
              <a:defRPr sz="1400"/>
            </a:lvl3pPr>
            <a:lvl4pPr indent="0">
              <a:lnSpc>
                <a:spcPct val="110000"/>
              </a:lnSpc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None/>
              <a:defRPr sz="1200"/>
            </a:lvl4pPr>
            <a:lvl5pPr indent="0">
              <a:lnSpc>
                <a:spcPct val="110000"/>
              </a:lnSpc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None/>
              <a:defRPr sz="12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eaLnBrk="1" fontAlgn="auto" hangingPunct="1">
              <a:spcAft>
                <a:spcPts val="0"/>
              </a:spcAft>
              <a:buClr>
                <a:prstClr val="white">
                  <a:lumMod val="65000"/>
                </a:prstClr>
              </a:buClr>
            </a:pPr>
            <a:r>
              <a:rPr lang="en-US" dirty="0" smtClean="0">
                <a:solidFill>
                  <a:prstClr val="white"/>
                </a:solidFill>
                <a:ea typeface="+mn-ea"/>
              </a:rPr>
              <a:t>|</a:t>
            </a:r>
            <a:endParaRPr lang="en-US" dirty="0">
              <a:solidFill>
                <a:prstClr val="white"/>
              </a:solidFill>
              <a:ea typeface="+mn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24538"/>
            <a:ext cx="1440160" cy="36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79" y="6123538"/>
            <a:ext cx="2263282" cy="41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27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81994"/>
            <a:ext cx="8229600" cy="76688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Agenda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672408"/>
          </a:xfrm>
        </p:spPr>
        <p:txBody>
          <a:bodyPr>
            <a:noAutofit/>
          </a:bodyPr>
          <a:lstStyle>
            <a:lvl1pPr marL="514350" indent="-51435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lvl1pPr>
            <a:lvl2pPr marL="9144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1371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lvl3pPr>
            <a:lvl4pPr marL="17145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lvl4pPr>
            <a:lvl5pPr marL="21717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170" name="Picture 2" descr="C:\Users\yaelal\Documents\Work\Branding\PPT Template\Images only\grey\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"/>
            <a:ext cx="9144000" cy="15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yaelal\Documents\Work\Branding\PPT Template\Images only\grey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"/>
            <a:ext cx="9144000" cy="15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4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for large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842"/>
            <a:ext cx="8229600" cy="7668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u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365969"/>
            <a:ext cx="4618856" cy="766887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This is a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9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365969"/>
            <a:ext cx="4618856" cy="766887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is a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2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andRibbo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495043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76500"/>
            <a:ext cx="4305300" cy="1587500"/>
          </a:xfrm>
          <a:prstGeom prst="rect">
            <a:avLst/>
          </a:prstGeom>
        </p:spPr>
        <p:txBody>
          <a:bodyPr vert="horz" lIns="91426" tIns="45714" rIns="91426" bIns="45714" rtlCol="0" anchor="t" anchorCtr="0">
            <a:noAutofit/>
          </a:bodyPr>
          <a:lstStyle/>
          <a:p>
            <a:r>
              <a:rPr lang="en-US" dirty="0" smtClean="0"/>
              <a:t>Title goes here, justified 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73500"/>
            <a:ext cx="4305300" cy="749300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lang="en-US" dirty="0" smtClean="0"/>
              <a:t>Subtitle/presenter name</a:t>
            </a:r>
            <a:endParaRPr lang="en-US" dirty="0"/>
          </a:p>
        </p:txBody>
      </p:sp>
      <p:pic>
        <p:nvPicPr>
          <p:cNvPr id="5" name="Picture 4" descr="GreenandRibbo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4950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64" r:id="rId5"/>
    <p:sldLayoutId id="2147483865" r:id="rId6"/>
    <p:sldLayoutId id="2147483867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263" rtl="0" eaLnBrk="1" latinLnBrk="0" hangingPunct="1">
        <a:spcBef>
          <a:spcPct val="0"/>
        </a:spcBef>
        <a:buNone/>
        <a:defRPr sz="3100" b="1" kern="1200" cap="all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263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457131" indent="0" algn="l" defTabSz="914263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914263" indent="0" algn="l" defTabSz="914263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371395" indent="0" algn="l" defTabSz="914263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828527" indent="0" algn="l" defTabSz="914263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222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4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6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93700"/>
            <a:ext cx="7924602" cy="571500"/>
          </a:xfrm>
          <a:prstGeom prst="rect">
            <a:avLst/>
          </a:prstGeom>
        </p:spPr>
        <p:txBody>
          <a:bodyPr vert="horz" lIns="64005" tIns="32003" rIns="64005" bIns="32003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23037"/>
            <a:ext cx="7924602" cy="4411927"/>
          </a:xfrm>
          <a:prstGeom prst="rect">
            <a:avLst/>
          </a:prstGeom>
        </p:spPr>
        <p:txBody>
          <a:bodyPr vert="horz" lIns="64005" tIns="32003" rIns="64005" bIns="32003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00" y="6356616"/>
            <a:ext cx="2133203" cy="365125"/>
          </a:xfrm>
          <a:prstGeom prst="rect">
            <a:avLst/>
          </a:prstGeom>
        </p:spPr>
        <p:txBody>
          <a:bodyPr vert="horz" lIns="64005" tIns="32003" rIns="64005" bIns="32003" rtlCol="0" anchor="ctr"/>
          <a:lstStyle>
            <a:lvl1pPr algn="r">
              <a:defRPr sz="1000" b="1">
                <a:solidFill>
                  <a:srgbClr val="6464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400" y="6356616"/>
            <a:ext cx="2895203" cy="365125"/>
          </a:xfrm>
          <a:prstGeom prst="rect">
            <a:avLst/>
          </a:prstGeom>
        </p:spPr>
        <p:txBody>
          <a:bodyPr lIns="64005" tIns="32003" rIns="64005" bIns="32003" anchor="ctr" anchorCtr="0"/>
          <a:lstStyle>
            <a:lvl1pPr algn="ctr">
              <a:defRPr sz="1000" b="1">
                <a:solidFill>
                  <a:srgbClr val="54B94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 descr="GreenRibbon.pn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7625" y="-12700"/>
            <a:ext cx="608504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6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</p:sldLayoutIdLst>
  <p:timing>
    <p:tnLst>
      <p:par>
        <p:cTn id="1" dur="indefinite" restart="never" nodeType="tmRoot"/>
      </p:par>
    </p:tnLst>
  </p:timing>
  <p:txStyles>
    <p:titleStyle>
      <a:lvl1pPr algn="l" defTabSz="640048" rtl="0" eaLnBrk="1" latinLnBrk="0" hangingPunct="1">
        <a:spcBef>
          <a:spcPct val="0"/>
        </a:spcBef>
        <a:buNone/>
        <a:defRPr sz="3100" b="1" kern="1200" cap="none" baseline="0">
          <a:solidFill>
            <a:srgbClr val="64646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60012" indent="-160012" algn="l" defTabSz="640048" rtl="0" eaLnBrk="1" latinLnBrk="0" hangingPunct="1">
        <a:spcBef>
          <a:spcPts val="420"/>
        </a:spcBef>
        <a:spcAft>
          <a:spcPts val="420"/>
        </a:spcAft>
        <a:buClr>
          <a:srgbClr val="54B948"/>
        </a:buClr>
        <a:buFont typeface="Arial" pitchFamily="34" charset="0"/>
        <a:buChar char="•"/>
        <a:defRPr sz="2000" kern="1200">
          <a:solidFill>
            <a:srgbClr val="646464"/>
          </a:solidFill>
          <a:latin typeface="Arial" pitchFamily="34" charset="0"/>
          <a:ea typeface="+mn-ea"/>
          <a:cs typeface="Arial" pitchFamily="34" charset="0"/>
        </a:defRPr>
      </a:lvl1pPr>
      <a:lvl2pPr marL="320024" indent="-160012" algn="l" defTabSz="640048" rtl="0" eaLnBrk="1" latinLnBrk="0" hangingPunct="1">
        <a:spcBef>
          <a:spcPts val="420"/>
        </a:spcBef>
        <a:spcAft>
          <a:spcPts val="420"/>
        </a:spcAft>
        <a:buClr>
          <a:srgbClr val="54B948"/>
        </a:buClr>
        <a:buFont typeface="Arial" pitchFamily="34" charset="0"/>
        <a:buChar char="•"/>
        <a:defRPr sz="1700" kern="1200">
          <a:solidFill>
            <a:srgbClr val="646464"/>
          </a:solidFill>
          <a:latin typeface="Arial" pitchFamily="34" charset="0"/>
          <a:ea typeface="+mn-ea"/>
          <a:cs typeface="Arial" pitchFamily="34" charset="0"/>
        </a:defRPr>
      </a:lvl2pPr>
      <a:lvl3pPr marL="437811" indent="-117787" algn="l" defTabSz="640048" rtl="0" eaLnBrk="1" latinLnBrk="0" hangingPunct="1">
        <a:spcBef>
          <a:spcPts val="420"/>
        </a:spcBef>
        <a:spcAft>
          <a:spcPts val="420"/>
        </a:spcAft>
        <a:buClr>
          <a:srgbClr val="54B948"/>
        </a:buClr>
        <a:buFont typeface="Arial" pitchFamily="34" charset="0"/>
        <a:buChar char="•"/>
        <a:defRPr sz="1400" kern="1200">
          <a:solidFill>
            <a:srgbClr val="646464"/>
          </a:solidFill>
          <a:latin typeface="Arial" pitchFamily="34" charset="0"/>
          <a:ea typeface="+mn-ea"/>
          <a:cs typeface="Arial" pitchFamily="34" charset="0"/>
        </a:defRPr>
      </a:lvl3pPr>
      <a:lvl4pPr marL="565599" indent="-127788" algn="l" defTabSz="640048" rtl="0" eaLnBrk="1" latinLnBrk="0" hangingPunct="1">
        <a:spcBef>
          <a:spcPts val="420"/>
        </a:spcBef>
        <a:spcAft>
          <a:spcPts val="420"/>
        </a:spcAft>
        <a:buClr>
          <a:srgbClr val="54B948"/>
        </a:buClr>
        <a:buFont typeface="Arial" pitchFamily="34" charset="0"/>
        <a:buChar char="•"/>
        <a:defRPr sz="1300" kern="1200">
          <a:solidFill>
            <a:srgbClr val="646464"/>
          </a:solidFill>
          <a:latin typeface="Arial" pitchFamily="34" charset="0"/>
          <a:ea typeface="+mn-ea"/>
          <a:cs typeface="Arial" pitchFamily="34" charset="0"/>
        </a:defRPr>
      </a:lvl4pPr>
      <a:lvl5pPr marL="682274" indent="-116676" algn="l" defTabSz="640048" rtl="0" eaLnBrk="1" latinLnBrk="0" hangingPunct="1">
        <a:spcBef>
          <a:spcPts val="420"/>
        </a:spcBef>
        <a:spcAft>
          <a:spcPts val="420"/>
        </a:spcAft>
        <a:buClr>
          <a:srgbClr val="54B948"/>
        </a:buClr>
        <a:buFont typeface="Arial" pitchFamily="34" charset="0"/>
        <a:buChar char="•"/>
        <a:defRPr sz="1100" kern="1200">
          <a:solidFill>
            <a:srgbClr val="646464"/>
          </a:solidFill>
          <a:latin typeface="Arial" pitchFamily="34" charset="0"/>
          <a:ea typeface="+mn-ea"/>
          <a:cs typeface="Arial" pitchFamily="34" charset="0"/>
        </a:defRPr>
      </a:lvl5pPr>
      <a:lvl6pPr marL="1760132" indent="-160012" algn="l" defTabSz="6400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0156" indent="-160012" algn="l" defTabSz="6400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indent="-160012" algn="l" defTabSz="6400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20204" indent="-160012" algn="l" defTabSz="64004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2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4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7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2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4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16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19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-BGD-L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8" y="2857500"/>
            <a:ext cx="8229203" cy="1143000"/>
          </a:xfrm>
          <a:prstGeom prst="rect">
            <a:avLst/>
          </a:prstGeom>
        </p:spPr>
        <p:txBody>
          <a:bodyPr vert="horz" lIns="63999" tIns="31999" rIns="63999" bIns="31999" rtlCol="0" anchor="ctr">
            <a:noAutofit/>
          </a:bodyPr>
          <a:lstStyle/>
          <a:p>
            <a:r>
              <a:rPr lang="en-US" dirty="0" smtClean="0"/>
              <a:t>Click to edit section break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02" y="6356618"/>
            <a:ext cx="2133203" cy="365125"/>
          </a:xfrm>
          <a:prstGeom prst="rect">
            <a:avLst/>
          </a:prstGeom>
        </p:spPr>
        <p:txBody>
          <a:bodyPr lIns="63999" tIns="31999" rIns="63999" bIns="31999" anchor="ctr" anchorCtr="0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18813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39984" rtl="0" eaLnBrk="1" latinLnBrk="0" hangingPunct="1">
        <a:spcBef>
          <a:spcPct val="0"/>
        </a:spcBef>
        <a:buNone/>
        <a:defRPr sz="3100" b="1" kern="1200" cap="all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9994" indent="-239994" algn="l" defTabSz="63998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9987" indent="-199995" algn="l" defTabSz="63998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9980" indent="-159996" algn="l" defTabSz="63998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9972" indent="-159996" algn="l" defTabSz="639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-159996" algn="l" defTabSz="639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9956" indent="-159996" algn="l" defTabSz="63998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79948" indent="-159996" algn="l" defTabSz="63998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indent="-159996" algn="l" defTabSz="63998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19932" indent="-159996" algn="l" defTabSz="63998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9992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9984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968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9952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9944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9936" algn="l" defTabSz="6399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andRibb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495043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76500"/>
            <a:ext cx="4305300" cy="1587500"/>
          </a:xfrm>
          <a:prstGeom prst="rect">
            <a:avLst/>
          </a:prstGeom>
        </p:spPr>
        <p:txBody>
          <a:bodyPr vert="horz" lIns="91417" tIns="45709" rIns="91417" bIns="45709" rtlCol="0" anchor="t" anchorCtr="0">
            <a:noAutofit/>
          </a:bodyPr>
          <a:lstStyle/>
          <a:p>
            <a:r>
              <a:rPr lang="en-US" dirty="0" smtClean="0"/>
              <a:t>Title goes here, justified 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73500"/>
            <a:ext cx="4305300" cy="749300"/>
          </a:xfrm>
          <a:prstGeom prst="rect">
            <a:avLst/>
          </a:prstGeom>
        </p:spPr>
        <p:txBody>
          <a:bodyPr vert="horz" lIns="91417" tIns="45709" rIns="91417" bIns="45709" rtlCol="0">
            <a:normAutofit/>
          </a:bodyPr>
          <a:lstStyle/>
          <a:p>
            <a:pPr lvl="0"/>
            <a:r>
              <a:rPr lang="en-US" dirty="0" smtClean="0"/>
              <a:t>Subtitle/presenter name</a:t>
            </a:r>
            <a:endParaRPr lang="en-US" dirty="0"/>
          </a:p>
        </p:txBody>
      </p:sp>
      <p:pic>
        <p:nvPicPr>
          <p:cNvPr id="5" name="Picture 4" descr="GreenandRibb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4950433" cy="6858000"/>
          </a:xfrm>
          <a:prstGeom prst="rect">
            <a:avLst/>
          </a:prstGeom>
        </p:spPr>
      </p:pic>
      <p:pic>
        <p:nvPicPr>
          <p:cNvPr id="6" name="Picture 5" descr="GreenRibbon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</p:sldLayoutIdLst>
  <p:hf sldNum="0" hdr="0"/>
  <p:txStyles>
    <p:titleStyle>
      <a:lvl1pPr algn="l" defTabSz="914172" rtl="0" eaLnBrk="1" latinLnBrk="0" hangingPunct="1">
        <a:spcBef>
          <a:spcPct val="0"/>
        </a:spcBef>
        <a:buNone/>
        <a:defRPr sz="3100" b="1" kern="1200" cap="all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172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457085" indent="0" algn="l" defTabSz="914172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914172" indent="0" algn="l" defTabSz="914172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371259" indent="0" algn="l" defTabSz="914172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828345" indent="0" algn="l" defTabSz="914172" rtl="0" eaLnBrk="1" latinLnBrk="0" hangingPunct="1">
        <a:spcBef>
          <a:spcPct val="20000"/>
        </a:spcBef>
        <a:buFontTx/>
        <a:buNone/>
        <a:defRPr sz="1700" kern="1200" cap="all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3970" indent="-228542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2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2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2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5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5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-BGD-L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8" y="2857500"/>
            <a:ext cx="8229203" cy="1143000"/>
          </a:xfrm>
          <a:prstGeom prst="rect">
            <a:avLst/>
          </a:prstGeom>
        </p:spPr>
        <p:txBody>
          <a:bodyPr vert="horz" lIns="63993" tIns="31996" rIns="63993" bIns="31996" rtlCol="0" anchor="ctr">
            <a:noAutofit/>
          </a:bodyPr>
          <a:lstStyle/>
          <a:p>
            <a:r>
              <a:rPr lang="en-US" dirty="0" smtClean="0"/>
              <a:t>Click to edit section break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04" y="6356618"/>
            <a:ext cx="2133203" cy="365125"/>
          </a:xfrm>
          <a:prstGeom prst="rect">
            <a:avLst/>
          </a:prstGeom>
        </p:spPr>
        <p:txBody>
          <a:bodyPr lIns="63993" tIns="31996" rIns="63993" bIns="31996" anchor="ctr" anchorCtr="0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35049D-DB52-454A-B8E6-A59A17E9E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1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hf sldNum="0" hdr="0"/>
  <p:txStyles>
    <p:titleStyle>
      <a:lvl1pPr algn="l" defTabSz="639920" rtl="0" eaLnBrk="1" latinLnBrk="0" hangingPunct="1">
        <a:spcBef>
          <a:spcPct val="0"/>
        </a:spcBef>
        <a:buNone/>
        <a:defRPr sz="3100" b="1" kern="1200" cap="all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9970" indent="-239970" algn="l" defTabSz="6399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9935" indent="-199975" algn="l" defTabSz="6399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9900" indent="-159980" algn="l" defTabSz="63992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9860" indent="-159980" algn="l" defTabSz="63992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20" indent="-159980" algn="l" defTabSz="63992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9780" indent="-159980" algn="l" defTabSz="6399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79740" indent="-159980" algn="l" defTabSz="6399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indent="-159980" algn="l" defTabSz="6399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19660" indent="-159980" algn="l" defTabSz="6399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996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992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988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84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80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976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972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9680" algn="l" defTabSz="6399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384426"/>
            <a:ext cx="4076700" cy="2196702"/>
          </a:xfrm>
        </p:spPr>
        <p:txBody>
          <a:bodyPr/>
          <a:lstStyle/>
          <a:p>
            <a:r>
              <a:rPr lang="en-US" dirty="0" smtClean="0"/>
              <a:t>Comparative of 10.5 Defects with and without NAB+NR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1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24602" cy="72008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10.5 DD with &amp; without NAB’s &amp; </a:t>
            </a:r>
            <a:r>
              <a:rPr lang="en-US" sz="2400" dirty="0" smtClean="0"/>
              <a:t>NR’s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1800" dirty="0" smtClean="0"/>
              <a:t>(Filtered means with NAB’s &amp; NR’s taken out)</a:t>
            </a:r>
            <a:endParaRPr lang="en-US" sz="24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399556"/>
              </p:ext>
            </p:extLst>
          </p:nvPr>
        </p:nvGraphicFramePr>
        <p:xfrm>
          <a:off x="899592" y="980728"/>
          <a:ext cx="7272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055141"/>
              </p:ext>
            </p:extLst>
          </p:nvPr>
        </p:nvGraphicFramePr>
        <p:xfrm>
          <a:off x="827584" y="3933056"/>
          <a:ext cx="7344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019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10.5 Regressions with &amp; without NAB’s &amp; NR’s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310494"/>
              </p:ext>
            </p:extLst>
          </p:nvPr>
        </p:nvGraphicFramePr>
        <p:xfrm>
          <a:off x="1043608" y="1052736"/>
          <a:ext cx="65527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492936"/>
              </p:ext>
            </p:extLst>
          </p:nvPr>
        </p:nvGraphicFramePr>
        <p:xfrm>
          <a:off x="971600" y="3861048"/>
          <a:ext cx="67687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43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10.5 Escaping defects with &amp; without NAB’s &amp; NR’s</a:t>
            </a:r>
            <a:endParaRPr lang="en-US" sz="2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181552"/>
              </p:ext>
            </p:extLst>
          </p:nvPr>
        </p:nvGraphicFramePr>
        <p:xfrm>
          <a:off x="827584" y="1052736"/>
          <a:ext cx="7200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14738"/>
              </p:ext>
            </p:extLst>
          </p:nvPr>
        </p:nvGraphicFramePr>
        <p:xfrm>
          <a:off x="899592" y="3861048"/>
          <a:ext cx="7200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499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10.5 open-fixed with &amp; without NAB’s &amp; NR’s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014971"/>
              </p:ext>
            </p:extLst>
          </p:nvPr>
        </p:nvGraphicFramePr>
        <p:xfrm>
          <a:off x="611560" y="1052736"/>
          <a:ext cx="770485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361647"/>
              </p:ext>
            </p:extLst>
          </p:nvPr>
        </p:nvGraphicFramePr>
        <p:xfrm>
          <a:off x="611560" y="4005064"/>
          <a:ext cx="77768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280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10.5 SW Domains &amp; without NAB’s &amp; NR’s</a:t>
            </a:r>
            <a:endParaRPr lang="en-US" sz="2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635254"/>
              </p:ext>
            </p:extLst>
          </p:nvPr>
        </p:nvGraphicFramePr>
        <p:xfrm>
          <a:off x="683568" y="1052736"/>
          <a:ext cx="7920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77205"/>
              </p:ext>
            </p:extLst>
          </p:nvPr>
        </p:nvGraphicFramePr>
        <p:xfrm>
          <a:off x="683568" y="3861048"/>
          <a:ext cx="7920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309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 </a:t>
            </a:r>
            <a:r>
              <a:rPr lang="en-US" b="1" u="sng" dirty="0" smtClean="0"/>
              <a:t>decreases</a:t>
            </a:r>
            <a:r>
              <a:rPr lang="en-US" dirty="0" smtClean="0"/>
              <a:t> because we have less total number of defects for same development content</a:t>
            </a:r>
          </a:p>
          <a:p>
            <a:r>
              <a:rPr lang="en-US" dirty="0" smtClean="0"/>
              <a:t>Regressions </a:t>
            </a:r>
            <a:r>
              <a:rPr lang="en-US" b="1" u="sng" dirty="0" smtClean="0"/>
              <a:t>increase</a:t>
            </a:r>
            <a:r>
              <a:rPr lang="en-US" dirty="0" smtClean="0"/>
              <a:t> because a very small proportion of the NAB’s &amp; NR’s were marked as Regressions and therefore their proportion of the total increases</a:t>
            </a:r>
          </a:p>
          <a:p>
            <a:r>
              <a:rPr lang="en-US" dirty="0" smtClean="0"/>
              <a:t>Escaping defects </a:t>
            </a:r>
            <a:r>
              <a:rPr lang="en-US" b="1" u="sng" dirty="0" smtClean="0"/>
              <a:t>decrease</a:t>
            </a:r>
            <a:r>
              <a:rPr lang="en-US" dirty="0" smtClean="0"/>
              <a:t> probably because a larger proportion of defects opened by Customer &lt;&gt; Retalix are ultimately classified as NAB’s &amp; NR’s</a:t>
            </a:r>
          </a:p>
          <a:p>
            <a:r>
              <a:rPr lang="en-US" dirty="0" smtClean="0"/>
              <a:t>Open-Fixed </a:t>
            </a:r>
            <a:r>
              <a:rPr lang="en-US" b="1" u="sng" dirty="0" smtClean="0"/>
              <a:t>increases (gets worse) </a:t>
            </a:r>
            <a:r>
              <a:rPr lang="en-US" dirty="0" smtClean="0"/>
              <a:t>because I count all Closed bugs as fixed and many of the NAB’s &amp; NR’s are in Closed State</a:t>
            </a:r>
          </a:p>
          <a:p>
            <a:r>
              <a:rPr lang="en-US" dirty="0" smtClean="0"/>
              <a:t>SW Domain distribution (as expected) is </a:t>
            </a:r>
            <a:r>
              <a:rPr lang="en-US" b="1" u="sng" dirty="0" smtClean="0"/>
              <a:t>virtually identical</a:t>
            </a:r>
          </a:p>
          <a:p>
            <a:endParaRPr lang="en-US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actual NAB &amp; NR distributions separately in order to be able to analyze them</a:t>
            </a:r>
          </a:p>
          <a:p>
            <a:endParaRPr lang="en-US" dirty="0"/>
          </a:p>
          <a:p>
            <a:r>
              <a:rPr lang="en-US" dirty="0" smtClean="0"/>
              <a:t>Do the same for R10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5956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">
  <a:themeElements>
    <a:clrScheme name="NCR Brand Theme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B948"/>
      </a:accent1>
      <a:accent2>
        <a:srgbClr val="404040"/>
      </a:accent2>
      <a:accent3>
        <a:srgbClr val="95A0A9"/>
      </a:accent3>
      <a:accent4>
        <a:srgbClr val="F7E837"/>
      </a:accent4>
      <a:accent5>
        <a:srgbClr val="E49F11"/>
      </a:accent5>
      <a:accent6>
        <a:srgbClr val="CC3C19"/>
      </a:accent6>
      <a:hlink>
        <a:srgbClr val="4776CC"/>
      </a:hlink>
      <a:folHlink>
        <a:srgbClr val="806D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NCR Brand Theme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B948"/>
      </a:accent1>
      <a:accent2>
        <a:srgbClr val="404040"/>
      </a:accent2>
      <a:accent3>
        <a:srgbClr val="95A0A9"/>
      </a:accent3>
      <a:accent4>
        <a:srgbClr val="F7E837"/>
      </a:accent4>
      <a:accent5>
        <a:srgbClr val="E49F11"/>
      </a:accent5>
      <a:accent6>
        <a:srgbClr val="CC3C19"/>
      </a:accent6>
      <a:hlink>
        <a:srgbClr val="4776CC"/>
      </a:hlink>
      <a:folHlink>
        <a:srgbClr val="806D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NCR Brand Theme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B948"/>
      </a:accent1>
      <a:accent2>
        <a:srgbClr val="404040"/>
      </a:accent2>
      <a:accent3>
        <a:srgbClr val="95A0A9"/>
      </a:accent3>
      <a:accent4>
        <a:srgbClr val="F7E837"/>
      </a:accent4>
      <a:accent5>
        <a:srgbClr val="E49F11"/>
      </a:accent5>
      <a:accent6>
        <a:srgbClr val="CC3C19"/>
      </a:accent6>
      <a:hlink>
        <a:srgbClr val="4776CC"/>
      </a:hlink>
      <a:folHlink>
        <a:srgbClr val="806D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 slide no sub">
  <a:themeElements>
    <a:clrScheme name="NCR Brand Theme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B948"/>
      </a:accent1>
      <a:accent2>
        <a:srgbClr val="404040"/>
      </a:accent2>
      <a:accent3>
        <a:srgbClr val="95A0A9"/>
      </a:accent3>
      <a:accent4>
        <a:srgbClr val="F7E837"/>
      </a:accent4>
      <a:accent5>
        <a:srgbClr val="E49F11"/>
      </a:accent5>
      <a:accent6>
        <a:srgbClr val="CC3C19"/>
      </a:accent6>
      <a:hlink>
        <a:srgbClr val="4776CC"/>
      </a:hlink>
      <a:folHlink>
        <a:srgbClr val="806D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NCR Brand Theme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B948"/>
      </a:accent1>
      <a:accent2>
        <a:srgbClr val="404040"/>
      </a:accent2>
      <a:accent3>
        <a:srgbClr val="95A0A9"/>
      </a:accent3>
      <a:accent4>
        <a:srgbClr val="F7E837"/>
      </a:accent4>
      <a:accent5>
        <a:srgbClr val="E49F11"/>
      </a:accent5>
      <a:accent6>
        <a:srgbClr val="CC3C19"/>
      </a:accent6>
      <a:hlink>
        <a:srgbClr val="4776CC"/>
      </a:hlink>
      <a:folHlink>
        <a:srgbClr val="806D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DBFC64D4D3D428A6D40BB29626546" ma:contentTypeVersion="0" ma:contentTypeDescription="Create a new document." ma:contentTypeScope="" ma:versionID="1f295a5399804ab57973f84d6f8d2ad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592C84C-C001-41FE-AF41-F9C4EE3992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00CB5-D7E7-40B2-ADDE-B1ECE6579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26ED61-791A-478F-9FA1-4714087B1EC8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F6E9017-232B-4E11-B4E0-5FCD06DCEEB1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 10 Quality assessment status Dec-16th</Template>
  <TotalTime>3416</TotalTime>
  <Words>213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content slide</vt:lpstr>
      <vt:lpstr>2_Custom Design</vt:lpstr>
      <vt:lpstr>1_Custom Design</vt:lpstr>
      <vt:lpstr>content slide no sub</vt:lpstr>
      <vt:lpstr>5_Custom Design</vt:lpstr>
      <vt:lpstr>Comparative of 10.5 Defects with and without NAB+NR filtering</vt:lpstr>
      <vt:lpstr>10.5 DD with &amp; without NAB’s &amp; NR’s  (Filtered means with NAB’s &amp; NR’s taken out)</vt:lpstr>
      <vt:lpstr>10.5 Regressions with &amp; without NAB’s &amp; NR’s</vt:lpstr>
      <vt:lpstr>10.5 Escaping defects with &amp; without NAB’s &amp; NR’s</vt:lpstr>
      <vt:lpstr>10.5 open-fixed with &amp; without NAB’s &amp; NR’s</vt:lpstr>
      <vt:lpstr>10.5 SW Domains &amp; without NAB’s &amp; NR’s</vt:lpstr>
      <vt:lpstr>Takeout:</vt:lpstr>
      <vt:lpstr>Next steps:</vt:lpstr>
    </vt:vector>
  </TitlesOfParts>
  <Company>Retalix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</dc:title>
  <dc:creator>Rony Atoun</dc:creator>
  <cp:lastModifiedBy>Rony Atoun</cp:lastModifiedBy>
  <cp:revision>259</cp:revision>
  <cp:lastPrinted>2012-10-09T15:18:37Z</cp:lastPrinted>
  <dcterms:created xsi:type="dcterms:W3CDTF">2012-11-19T10:42:11Z</dcterms:created>
  <dcterms:modified xsi:type="dcterms:W3CDTF">2014-03-18T15:58:51Z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Business Unit">
    <vt:lpwstr>1</vt:lpwstr>
  </property>
  <property fmtid="{D5CDD505-2E9C-101B-9397-08002B2CF9AE}" pid="4" name="Language">
    <vt:lpwstr>English</vt:lpwstr>
  </property>
  <property fmtid="{D5CDD505-2E9C-101B-9397-08002B2CF9AE}" pid="5" name="ContentTypeId">
    <vt:lpwstr>0x010100B13DBFC64D4D3D428A6D40BB29626546</vt:lpwstr>
  </property>
  <property fmtid="{D5CDD505-2E9C-101B-9397-08002B2CF9AE}" pid="6" name="_NewReviewCycle">
    <vt:lpwstr/>
  </property>
</Properties>
</file>