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592" y="424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86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7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95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6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02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25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63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44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13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52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04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911E2-8136-B143-AF8E-604E4B87FE11}" type="datetimeFigureOut">
              <a:rPr lang="de-DE" smtClean="0"/>
              <a:t>29.03.13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0D05-00E1-DD40-815F-32744CE90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16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310599" y="5761263"/>
            <a:ext cx="2136518" cy="687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l1.l_orderkey=l2.l_orderkey ∧</a:t>
            </a:r>
            <a:r>
              <a:rPr lang="de-DE" sz="1600" baseline="-25000" dirty="0"/>
              <a:t> </a:t>
            </a:r>
            <a:r>
              <a:rPr lang="de-DE" sz="1600" baseline="-25000" dirty="0" smtClean="0"/>
              <a:t/>
            </a:r>
            <a:br>
              <a:rPr lang="de-DE" sz="1600" baseline="-25000" dirty="0" smtClean="0"/>
            </a:br>
            <a:r>
              <a:rPr lang="de-DE" sz="1600" baseline="-25000" dirty="0" smtClean="0"/>
              <a:t>	</a:t>
            </a:r>
            <a:r>
              <a:rPr lang="cs-CZ" sz="1600" baseline="-25000" dirty="0" smtClean="0"/>
              <a:t>l1</a:t>
            </a:r>
            <a:r>
              <a:rPr lang="cs-CZ" sz="1600" baseline="-25000" dirty="0"/>
              <a:t>.l_partkey != l2.l_partkey</a:t>
            </a:r>
            <a:endParaRPr lang="de-DE" sz="1600" baseline="-25000" dirty="0"/>
          </a:p>
        </p:txBody>
      </p:sp>
      <p:cxnSp>
        <p:nvCxnSpPr>
          <p:cNvPr id="8" name="Gerade Verbindung 7"/>
          <p:cNvCxnSpPr/>
          <p:nvPr/>
        </p:nvCxnSpPr>
        <p:spPr>
          <a:xfrm flipV="1">
            <a:off x="1734257" y="6145012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 flipV="1">
            <a:off x="2392716" y="6155595"/>
            <a:ext cx="647524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3008491" y="4840831"/>
            <a:ext cx="1828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l1.l_partkey=p1.p</a:t>
            </a:r>
            <a:r>
              <a:rPr lang="cs-CZ" sz="1600" baseline="-25000" dirty="0" smtClean="0"/>
              <a:t>_</a:t>
            </a:r>
            <a:r>
              <a:rPr lang="cs-CZ" sz="1600" baseline="-25000" dirty="0" err="1" smtClean="0"/>
              <a:t>partkey</a:t>
            </a:r>
            <a:endParaRPr lang="de-DE" sz="1600" baseline="-25000" dirty="0"/>
          </a:p>
        </p:txBody>
      </p:sp>
      <p:sp>
        <p:nvSpPr>
          <p:cNvPr id="22" name="Rechteck 21"/>
          <p:cNvSpPr/>
          <p:nvPr/>
        </p:nvSpPr>
        <p:spPr>
          <a:xfrm>
            <a:off x="3087192" y="5570820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/>
              <a:t>part</a:t>
            </a:r>
            <a:r>
              <a:rPr lang="de-DE" sz="1600" dirty="0" smtClean="0"/>
              <a:t> p1</a:t>
            </a:r>
            <a:endParaRPr lang="de-DE" sz="1600" dirty="0"/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2489499" y="5226472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3147958" y="5226472"/>
            <a:ext cx="356008" cy="37878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1200246" y="6722348"/>
            <a:ext cx="1068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/>
              <a:t>lineitem</a:t>
            </a:r>
            <a:r>
              <a:rPr lang="de-DE" sz="1600" dirty="0"/>
              <a:t> </a:t>
            </a:r>
            <a:r>
              <a:rPr lang="de-DE" sz="1600" dirty="0" smtClean="0"/>
              <a:t>l1</a:t>
            </a:r>
            <a:endParaRPr lang="de-DE" sz="1600" dirty="0"/>
          </a:p>
        </p:txBody>
      </p:sp>
      <p:sp>
        <p:nvSpPr>
          <p:cNvPr id="31" name="Rechteck 30"/>
          <p:cNvSpPr/>
          <p:nvPr/>
        </p:nvSpPr>
        <p:spPr>
          <a:xfrm>
            <a:off x="2518699" y="6711765"/>
            <a:ext cx="1068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/>
              <a:t>lineitem</a:t>
            </a:r>
            <a:r>
              <a:rPr lang="de-DE" sz="1600" dirty="0"/>
              <a:t> </a:t>
            </a:r>
            <a:r>
              <a:rPr lang="de-DE" sz="1600" dirty="0" smtClean="0"/>
              <a:t>l2</a:t>
            </a:r>
            <a:endParaRPr lang="de-DE" sz="1600" dirty="0"/>
          </a:p>
        </p:txBody>
      </p:sp>
      <p:sp>
        <p:nvSpPr>
          <p:cNvPr id="32" name="Rechteck 31"/>
          <p:cNvSpPr/>
          <p:nvPr/>
        </p:nvSpPr>
        <p:spPr>
          <a:xfrm>
            <a:off x="3795886" y="3941565"/>
            <a:ext cx="1828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l1.l_partkey=p1.p</a:t>
            </a:r>
            <a:r>
              <a:rPr lang="cs-CZ" sz="1600" baseline="-25000" dirty="0" smtClean="0"/>
              <a:t>_</a:t>
            </a:r>
            <a:r>
              <a:rPr lang="cs-CZ" sz="1600" baseline="-25000" dirty="0" err="1" smtClean="0"/>
              <a:t>partkey</a:t>
            </a:r>
            <a:endParaRPr lang="de-DE" sz="1600" baseline="-25000" dirty="0"/>
          </a:p>
        </p:txBody>
      </p:sp>
      <p:sp>
        <p:nvSpPr>
          <p:cNvPr id="33" name="Rechteck 32"/>
          <p:cNvSpPr/>
          <p:nvPr/>
        </p:nvSpPr>
        <p:spPr>
          <a:xfrm>
            <a:off x="3874587" y="4671554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/>
              <a:t>part</a:t>
            </a:r>
            <a:r>
              <a:rPr lang="de-DE" sz="1600" dirty="0" smtClean="0"/>
              <a:t> p2</a:t>
            </a:r>
            <a:endParaRPr lang="de-DE" sz="1600" dirty="0"/>
          </a:p>
        </p:txBody>
      </p:sp>
      <p:cxnSp>
        <p:nvCxnSpPr>
          <p:cNvPr id="34" name="Gerade Verbindung 33"/>
          <p:cNvCxnSpPr/>
          <p:nvPr/>
        </p:nvCxnSpPr>
        <p:spPr>
          <a:xfrm flipV="1">
            <a:off x="3276894" y="4327206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 flipV="1">
            <a:off x="3935353" y="4327206"/>
            <a:ext cx="356008" cy="37878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3775955" y="3430338"/>
            <a:ext cx="2635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/>
              <a:t>UDF</a:t>
            </a:r>
            <a:r>
              <a:rPr lang="de-DE" sz="1600" baseline="-25000" dirty="0" err="1" smtClean="0"/>
              <a:t>similarity</a:t>
            </a:r>
            <a:r>
              <a:rPr lang="de-DE" sz="1600" baseline="-25000" dirty="0"/>
              <a:t>(</a:t>
            </a:r>
            <a:r>
              <a:rPr lang="de-DE" sz="1600" baseline="-25000" dirty="0" smtClean="0"/>
              <a:t>p1.p_type,</a:t>
            </a:r>
            <a:r>
              <a:rPr lang="de-DE" sz="1600" baseline="-25000" dirty="0"/>
              <a:t> p1.</a:t>
            </a:r>
            <a:r>
              <a:rPr lang="de-DE" sz="1600" baseline="-25000" dirty="0" smtClean="0"/>
              <a:t>p_type)&gt;=0.3</a:t>
            </a:r>
            <a:endParaRPr lang="de-DE" sz="1600" baseline="-25000" dirty="0"/>
          </a:p>
        </p:txBody>
      </p:sp>
      <p:cxnSp>
        <p:nvCxnSpPr>
          <p:cNvPr id="37" name="Gerade Verbindung 36"/>
          <p:cNvCxnSpPr/>
          <p:nvPr/>
        </p:nvCxnSpPr>
        <p:spPr>
          <a:xfrm flipV="1">
            <a:off x="3967102" y="3763762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hteck 39"/>
          <p:cNvSpPr/>
          <p:nvPr/>
        </p:nvSpPr>
        <p:spPr>
          <a:xfrm>
            <a:off x="3795886" y="2749553"/>
            <a:ext cx="2635250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4625" algn="l"/>
              </a:tabLst>
            </a:pPr>
            <a:r>
              <a:rPr lang="en-US" sz="2000" dirty="0" smtClean="0"/>
              <a:t>σ</a:t>
            </a:r>
            <a:r>
              <a:rPr lang="en-US" sz="1600" baseline="-25000" dirty="0" smtClean="0"/>
              <a:t>l1</a:t>
            </a:r>
            <a:r>
              <a:rPr lang="en-US" sz="1600" baseline="-25000" dirty="0"/>
              <a:t>.l_shipdate &gt; date '1998-03-</a:t>
            </a:r>
            <a:r>
              <a:rPr lang="en-US" sz="1600" baseline="-25000" dirty="0" smtClean="0"/>
              <a:t>15’ </a:t>
            </a:r>
            <a:r>
              <a:rPr lang="de-DE" sz="1600" baseline="-25000" dirty="0"/>
              <a:t>∧ </a:t>
            </a:r>
            <a:br>
              <a:rPr lang="de-DE" sz="1600" baseline="-25000" dirty="0"/>
            </a:br>
            <a:r>
              <a:rPr lang="de-DE" sz="1600" baseline="-25000" dirty="0"/>
              <a:t>	</a:t>
            </a:r>
            <a:r>
              <a:rPr lang="en-US" sz="1600" baseline="-25000" dirty="0" smtClean="0"/>
              <a:t>l2</a:t>
            </a:r>
            <a:r>
              <a:rPr lang="en-US" sz="1600" baseline="-25000" dirty="0"/>
              <a:t>.l_shipdate &gt; date '1998-03-15'</a:t>
            </a:r>
            <a:endParaRPr lang="de-DE" sz="1600" baseline="-25000" dirty="0"/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3968805" y="3152048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3797121" y="2097620"/>
            <a:ext cx="4416428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χ</a:t>
            </a:r>
            <a:r>
              <a:rPr lang="cs-CZ" sz="1600" baseline="-25000" dirty="0" smtClean="0"/>
              <a:t>l1</a:t>
            </a:r>
            <a:r>
              <a:rPr lang="cs-CZ" sz="1600" baseline="-25000" dirty="0"/>
              <a:t>.l_partkey, l2.l_partkey, p1.p_type</a:t>
            </a:r>
            <a:r>
              <a:rPr lang="cs-CZ" sz="1600" baseline="-25000" dirty="0" smtClean="0"/>
              <a:t>,</a:t>
            </a:r>
          </a:p>
          <a:p>
            <a:pPr>
              <a:tabLst>
                <a:tab pos="93663" algn="l"/>
              </a:tabLst>
            </a:pPr>
            <a:r>
              <a:rPr lang="cs-CZ" sz="1600" baseline="-25000" dirty="0"/>
              <a:t>	</a:t>
            </a:r>
            <a:r>
              <a:rPr lang="cs-CZ" sz="1600" baseline="-25000" dirty="0" smtClean="0"/>
              <a:t> </a:t>
            </a:r>
            <a:r>
              <a:rPr lang="cs-CZ" sz="1600" baseline="-25000" dirty="0"/>
              <a:t>p2.</a:t>
            </a:r>
            <a:r>
              <a:rPr lang="cs-CZ" sz="1600" baseline="-25000" dirty="0" smtClean="0"/>
              <a:t>p_type, COUNT(*) as </a:t>
            </a:r>
            <a:r>
              <a:rPr lang="cs-CZ" sz="1600" baseline="-25000" dirty="0" err="1" smtClean="0"/>
              <a:t>frequency</a:t>
            </a:r>
            <a:endParaRPr lang="de-DE" sz="1600" baseline="-25000" dirty="0"/>
          </a:p>
        </p:txBody>
      </p:sp>
      <p:cxnSp>
        <p:nvCxnSpPr>
          <p:cNvPr id="43" name="Gerade Verbindung 42"/>
          <p:cNvCxnSpPr/>
          <p:nvPr/>
        </p:nvCxnSpPr>
        <p:spPr>
          <a:xfrm flipV="1">
            <a:off x="3970040" y="2500115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798356" y="1445687"/>
            <a:ext cx="2635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σ</a:t>
            </a:r>
            <a:r>
              <a:rPr lang="de-DE" sz="1600" baseline="-25000" dirty="0" err="1" smtClean="0"/>
              <a:t>frequency</a:t>
            </a:r>
            <a:r>
              <a:rPr lang="de-DE" sz="1600" baseline="-25000" dirty="0" smtClean="0"/>
              <a:t>&gt;=2</a:t>
            </a:r>
            <a:endParaRPr lang="de-DE" sz="1600" baseline="-25000" dirty="0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3971275" y="1848182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330883" y="5229876"/>
            <a:ext cx="2136518" cy="687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l1.l_orderkey=l2.l_orderkey ∧</a:t>
            </a:r>
            <a:r>
              <a:rPr lang="de-DE" sz="1600" baseline="-25000" dirty="0"/>
              <a:t> </a:t>
            </a:r>
            <a:r>
              <a:rPr lang="de-DE" sz="1600" baseline="-25000" dirty="0" smtClean="0"/>
              <a:t/>
            </a:r>
            <a:br>
              <a:rPr lang="de-DE" sz="1600" baseline="-25000" dirty="0" smtClean="0"/>
            </a:br>
            <a:r>
              <a:rPr lang="de-DE" sz="1600" baseline="-25000" dirty="0" smtClean="0"/>
              <a:t>	</a:t>
            </a:r>
            <a:r>
              <a:rPr lang="cs-CZ" sz="1600" baseline="-25000" dirty="0" smtClean="0"/>
              <a:t>l1</a:t>
            </a:r>
            <a:r>
              <a:rPr lang="cs-CZ" sz="1600" baseline="-25000" dirty="0"/>
              <a:t>.l_partkey != l2.l_partkey</a:t>
            </a:r>
            <a:endParaRPr lang="de-DE" sz="1600" baseline="-25000" dirty="0"/>
          </a:p>
        </p:txBody>
      </p:sp>
      <p:cxnSp>
        <p:nvCxnSpPr>
          <p:cNvPr id="8" name="Gerade Verbindung 7"/>
          <p:cNvCxnSpPr/>
          <p:nvPr/>
        </p:nvCxnSpPr>
        <p:spPr>
          <a:xfrm flipV="1">
            <a:off x="1754541" y="5613625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 flipV="1">
            <a:off x="2413000" y="5624208"/>
            <a:ext cx="647524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3028775" y="4309444"/>
            <a:ext cx="1828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l1.l_partkey=p1.p</a:t>
            </a:r>
            <a:r>
              <a:rPr lang="cs-CZ" sz="1600" baseline="-25000" dirty="0" smtClean="0"/>
              <a:t>_</a:t>
            </a:r>
            <a:r>
              <a:rPr lang="cs-CZ" sz="1600" baseline="-25000" dirty="0" err="1" smtClean="0"/>
              <a:t>partkey</a:t>
            </a:r>
            <a:endParaRPr lang="de-DE" sz="1600" baseline="-25000" dirty="0"/>
          </a:p>
        </p:txBody>
      </p:sp>
      <p:sp>
        <p:nvSpPr>
          <p:cNvPr id="22" name="Rechteck 21"/>
          <p:cNvSpPr/>
          <p:nvPr/>
        </p:nvSpPr>
        <p:spPr>
          <a:xfrm>
            <a:off x="3107476" y="5039433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/>
              <a:t>part</a:t>
            </a:r>
            <a:r>
              <a:rPr lang="de-DE" sz="1600" dirty="0" smtClean="0"/>
              <a:t> p1</a:t>
            </a:r>
            <a:endParaRPr lang="de-DE" sz="1600" dirty="0"/>
          </a:p>
        </p:txBody>
      </p:sp>
      <p:cxnSp>
        <p:nvCxnSpPr>
          <p:cNvPr id="27" name="Gerade Verbindung 26"/>
          <p:cNvCxnSpPr/>
          <p:nvPr/>
        </p:nvCxnSpPr>
        <p:spPr>
          <a:xfrm flipV="1">
            <a:off x="2509783" y="4695085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flipH="1" flipV="1">
            <a:off x="3168242" y="4695085"/>
            <a:ext cx="356008" cy="37878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1262862" y="7147046"/>
            <a:ext cx="1068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/>
              <a:t>lineitem</a:t>
            </a:r>
            <a:r>
              <a:rPr lang="de-DE" sz="1600" dirty="0"/>
              <a:t> </a:t>
            </a:r>
            <a:r>
              <a:rPr lang="de-DE" sz="1600" dirty="0" smtClean="0"/>
              <a:t>l1</a:t>
            </a:r>
            <a:endParaRPr lang="de-DE" sz="1600" dirty="0"/>
          </a:p>
        </p:txBody>
      </p:sp>
      <p:sp>
        <p:nvSpPr>
          <p:cNvPr id="31" name="Rechteck 30"/>
          <p:cNvSpPr/>
          <p:nvPr/>
        </p:nvSpPr>
        <p:spPr>
          <a:xfrm>
            <a:off x="2581315" y="7136463"/>
            <a:ext cx="1068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/>
              <a:t>lineitem</a:t>
            </a:r>
            <a:r>
              <a:rPr lang="de-DE" sz="1600" dirty="0"/>
              <a:t> </a:t>
            </a:r>
            <a:r>
              <a:rPr lang="de-DE" sz="1600" dirty="0" smtClean="0"/>
              <a:t>l2</a:t>
            </a:r>
            <a:endParaRPr lang="de-DE" sz="1600" dirty="0"/>
          </a:p>
        </p:txBody>
      </p:sp>
      <p:sp>
        <p:nvSpPr>
          <p:cNvPr id="32" name="Rechteck 31"/>
          <p:cNvSpPr/>
          <p:nvPr/>
        </p:nvSpPr>
        <p:spPr>
          <a:xfrm>
            <a:off x="3816170" y="3410178"/>
            <a:ext cx="1828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l1.l_partkey=p1.p</a:t>
            </a:r>
            <a:r>
              <a:rPr lang="cs-CZ" sz="1600" baseline="-25000" dirty="0" smtClean="0"/>
              <a:t>_</a:t>
            </a:r>
            <a:r>
              <a:rPr lang="cs-CZ" sz="1600" baseline="-25000" dirty="0" err="1" smtClean="0"/>
              <a:t>partkey</a:t>
            </a:r>
            <a:endParaRPr lang="de-DE" sz="1600" baseline="-25000" dirty="0"/>
          </a:p>
        </p:txBody>
      </p:sp>
      <p:sp>
        <p:nvSpPr>
          <p:cNvPr id="33" name="Rechteck 32"/>
          <p:cNvSpPr/>
          <p:nvPr/>
        </p:nvSpPr>
        <p:spPr>
          <a:xfrm>
            <a:off x="3894871" y="4140167"/>
            <a:ext cx="7873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/>
              <a:t>part</a:t>
            </a:r>
            <a:r>
              <a:rPr lang="de-DE" sz="1600" dirty="0" smtClean="0"/>
              <a:t> p2</a:t>
            </a:r>
            <a:endParaRPr lang="de-DE" sz="1600" dirty="0"/>
          </a:p>
        </p:txBody>
      </p:sp>
      <p:cxnSp>
        <p:nvCxnSpPr>
          <p:cNvPr id="34" name="Gerade Verbindung 33"/>
          <p:cNvCxnSpPr/>
          <p:nvPr/>
        </p:nvCxnSpPr>
        <p:spPr>
          <a:xfrm flipV="1">
            <a:off x="3297178" y="3795819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 flipV="1">
            <a:off x="3955637" y="3795819"/>
            <a:ext cx="356008" cy="37878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3817405" y="2902252"/>
            <a:ext cx="4416428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7800" algn="l"/>
              </a:tabLst>
            </a:pPr>
            <a:r>
              <a:rPr lang="en-US" sz="2000" dirty="0" err="1" smtClean="0"/>
              <a:t>χ</a:t>
            </a:r>
            <a:r>
              <a:rPr lang="cs-CZ" sz="1600" baseline="-25000" dirty="0" smtClean="0"/>
              <a:t>l1</a:t>
            </a:r>
            <a:r>
              <a:rPr lang="cs-CZ" sz="1600" baseline="-25000" dirty="0"/>
              <a:t>.l_partkey, l2.l_partkey, p1.p_type, </a:t>
            </a:r>
            <a:r>
              <a:rPr lang="cs-CZ" sz="1600" baseline="-25000" dirty="0" smtClean="0"/>
              <a:t/>
            </a:r>
            <a:br>
              <a:rPr lang="cs-CZ" sz="1600" baseline="-25000" dirty="0" smtClean="0"/>
            </a:br>
            <a:r>
              <a:rPr lang="cs-CZ" sz="1600" baseline="-25000" dirty="0" smtClean="0"/>
              <a:t>	p2</a:t>
            </a:r>
            <a:r>
              <a:rPr lang="cs-CZ" sz="1600" baseline="-25000" dirty="0"/>
              <a:t>.</a:t>
            </a:r>
            <a:r>
              <a:rPr lang="cs-CZ" sz="1600" baseline="-25000" dirty="0" smtClean="0"/>
              <a:t>p_type, COUNT(*) as </a:t>
            </a:r>
            <a:r>
              <a:rPr lang="cs-CZ" sz="1600" baseline="-25000" dirty="0" err="1" smtClean="0"/>
              <a:t>frequency</a:t>
            </a:r>
            <a:endParaRPr lang="de-DE" sz="1600" baseline="-25000" dirty="0"/>
          </a:p>
        </p:txBody>
      </p:sp>
      <p:cxnSp>
        <p:nvCxnSpPr>
          <p:cNvPr id="43" name="Gerade Verbindung 42"/>
          <p:cNvCxnSpPr/>
          <p:nvPr/>
        </p:nvCxnSpPr>
        <p:spPr>
          <a:xfrm flipV="1">
            <a:off x="3990324" y="3304747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818640" y="2250319"/>
            <a:ext cx="26352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σ</a:t>
            </a:r>
            <a:r>
              <a:rPr lang="de-DE" sz="1600" baseline="-25000" dirty="0" err="1" smtClean="0"/>
              <a:t>frequency</a:t>
            </a:r>
            <a:r>
              <a:rPr lang="de-DE" sz="1600" baseline="-25000" dirty="0" smtClean="0"/>
              <a:t>&gt;=2</a:t>
            </a:r>
            <a:endParaRPr lang="de-DE" sz="1600" baseline="-25000" dirty="0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3991559" y="2652814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1420702" y="6265259"/>
            <a:ext cx="1686774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5250" algn="l"/>
              </a:tabLst>
            </a:pPr>
            <a:r>
              <a:rPr lang="en-US" sz="2000" dirty="0" smtClean="0"/>
              <a:t>σ</a:t>
            </a:r>
            <a:r>
              <a:rPr lang="en-US" sz="1600" baseline="-25000" dirty="0" smtClean="0"/>
              <a:t>l1</a:t>
            </a:r>
            <a:r>
              <a:rPr lang="en-US" sz="1600" baseline="-25000" dirty="0"/>
              <a:t>.l_shipdate &gt; </a:t>
            </a:r>
            <a:r>
              <a:rPr lang="en-US" sz="1600" baseline="-25000" dirty="0" smtClean="0"/>
              <a:t/>
            </a:r>
            <a:br>
              <a:rPr lang="en-US" sz="1600" baseline="-25000" dirty="0" smtClean="0"/>
            </a:br>
            <a:r>
              <a:rPr lang="en-US" sz="1600" baseline="-25000" dirty="0" smtClean="0"/>
              <a:t>	date </a:t>
            </a:r>
            <a:r>
              <a:rPr lang="en-US" sz="1600" baseline="-25000" dirty="0"/>
              <a:t>'1998-03-</a:t>
            </a:r>
            <a:r>
              <a:rPr lang="en-US" sz="1600" baseline="-25000" dirty="0" smtClean="0"/>
              <a:t>15’</a:t>
            </a:r>
            <a:endParaRPr lang="de-DE" sz="1600" baseline="-25000" dirty="0"/>
          </a:p>
        </p:txBody>
      </p:sp>
      <p:sp>
        <p:nvSpPr>
          <p:cNvPr id="25" name="Rechteck 24"/>
          <p:cNvSpPr/>
          <p:nvPr/>
        </p:nvSpPr>
        <p:spPr>
          <a:xfrm>
            <a:off x="2936061" y="6275326"/>
            <a:ext cx="1686774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5250" algn="l"/>
              </a:tabLst>
            </a:pPr>
            <a:r>
              <a:rPr lang="en-US" sz="2000" dirty="0" smtClean="0"/>
              <a:t>σ</a:t>
            </a:r>
            <a:r>
              <a:rPr lang="en-US" sz="1600" baseline="-25000" dirty="0" smtClean="0"/>
              <a:t>l1</a:t>
            </a:r>
            <a:r>
              <a:rPr lang="en-US" sz="1600" baseline="-25000" dirty="0"/>
              <a:t>.l_shipdate &gt; </a:t>
            </a:r>
            <a:r>
              <a:rPr lang="en-US" sz="1600" baseline="-25000" dirty="0" smtClean="0"/>
              <a:t/>
            </a:r>
            <a:br>
              <a:rPr lang="en-US" sz="1600" baseline="-25000" dirty="0" smtClean="0"/>
            </a:br>
            <a:r>
              <a:rPr lang="en-US" sz="1600" baseline="-25000" dirty="0" smtClean="0"/>
              <a:t>	date </a:t>
            </a:r>
            <a:r>
              <a:rPr lang="en-US" sz="1600" baseline="-25000" dirty="0"/>
              <a:t>'1998-03-</a:t>
            </a:r>
            <a:r>
              <a:rPr lang="en-US" sz="1600" baseline="-25000" dirty="0" smtClean="0"/>
              <a:t>15’</a:t>
            </a:r>
            <a:endParaRPr lang="de-DE" sz="1600" baseline="-25000" dirty="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631536" y="6839583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3097537" y="6839583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1277079" y="5441487"/>
            <a:ext cx="4977672" cy="204411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1277079" y="1651000"/>
            <a:ext cx="4977672" cy="55687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1275276" y="5377987"/>
            <a:ext cx="106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Sub-Plan 1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277079" y="1661830"/>
            <a:ext cx="1066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Sub-Plan 3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277079" y="2307498"/>
            <a:ext cx="4977672" cy="30337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/>
          <p:cNvSpPr/>
          <p:nvPr/>
        </p:nvSpPr>
        <p:spPr>
          <a:xfrm>
            <a:off x="1275276" y="2258785"/>
            <a:ext cx="106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Sub-Plan 2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817401" y="1710553"/>
            <a:ext cx="2635250" cy="47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/>
              <a:t>UDF</a:t>
            </a:r>
            <a:r>
              <a:rPr lang="de-DE" sz="1400" baseline="-25000" dirty="0" err="1"/>
              <a:t>similarity</a:t>
            </a:r>
            <a:r>
              <a:rPr lang="de-DE" sz="1400" baseline="-25000" dirty="0"/>
              <a:t>(p1.p_type, p1.p_type)&gt;=0.3</a:t>
            </a:r>
          </a:p>
          <a:p>
            <a:endParaRPr lang="de-DE" sz="1600" baseline="-25000" dirty="0"/>
          </a:p>
        </p:txBody>
      </p:sp>
      <p:cxnSp>
        <p:nvCxnSpPr>
          <p:cNvPr id="50" name="Gerade Verbindung 49"/>
          <p:cNvCxnSpPr/>
          <p:nvPr/>
        </p:nvCxnSpPr>
        <p:spPr>
          <a:xfrm flipV="1">
            <a:off x="3990320" y="2034400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8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2359265" y="6300128"/>
            <a:ext cx="2136518" cy="687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l1.l_orderkey=l2.l_orderkey ∧</a:t>
            </a:r>
            <a:r>
              <a:rPr lang="de-DE" sz="1600" baseline="-25000" dirty="0"/>
              <a:t> </a:t>
            </a:r>
            <a:r>
              <a:rPr lang="de-DE" sz="1600" baseline="-25000" dirty="0" smtClean="0"/>
              <a:t/>
            </a:r>
            <a:br>
              <a:rPr lang="de-DE" sz="1600" baseline="-25000" dirty="0" smtClean="0"/>
            </a:br>
            <a:r>
              <a:rPr lang="de-DE" sz="1600" baseline="-25000" dirty="0" smtClean="0"/>
              <a:t>	</a:t>
            </a:r>
            <a:r>
              <a:rPr lang="cs-CZ" sz="1600" baseline="-25000" dirty="0" smtClean="0"/>
              <a:t>l1</a:t>
            </a:r>
            <a:r>
              <a:rPr lang="cs-CZ" sz="1600" baseline="-25000" dirty="0"/>
              <a:t>.l_partkey != l2.l_partkey</a:t>
            </a:r>
            <a:endParaRPr lang="de-DE" sz="1600" baseline="-25000" dirty="0"/>
          </a:p>
        </p:txBody>
      </p:sp>
      <p:cxnSp>
        <p:nvCxnSpPr>
          <p:cNvPr id="8" name="Gerade Verbindung 7"/>
          <p:cNvCxnSpPr/>
          <p:nvPr/>
        </p:nvCxnSpPr>
        <p:spPr>
          <a:xfrm flipV="1">
            <a:off x="1782923" y="6683877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 flipV="1">
            <a:off x="2441382" y="6694460"/>
            <a:ext cx="647524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1291244" y="8217298"/>
            <a:ext cx="1642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/>
              <a:t>lineitem</a:t>
            </a:r>
            <a:r>
              <a:rPr lang="de-DE" sz="1600" dirty="0"/>
              <a:t> </a:t>
            </a:r>
            <a:r>
              <a:rPr lang="de-DE" sz="1600" dirty="0" smtClean="0"/>
              <a:t>l1(</a:t>
            </a:r>
            <a:r>
              <a:rPr lang="de-DE" sz="1600" dirty="0"/>
              <a:t>part</a:t>
            </a:r>
            <a:r>
              <a:rPr lang="de-DE" sz="1600" dirty="0" smtClean="0"/>
              <a:t>1)</a:t>
            </a:r>
            <a:endParaRPr lang="de-DE" sz="1600" dirty="0"/>
          </a:p>
        </p:txBody>
      </p:sp>
      <p:sp>
        <p:nvSpPr>
          <p:cNvPr id="31" name="Rechteck 30"/>
          <p:cNvSpPr/>
          <p:nvPr/>
        </p:nvSpPr>
        <p:spPr>
          <a:xfrm>
            <a:off x="2852985" y="8206715"/>
            <a:ext cx="1642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/>
              <a:t>lineitem</a:t>
            </a:r>
            <a:r>
              <a:rPr lang="de-DE" sz="1600" dirty="0"/>
              <a:t> </a:t>
            </a:r>
            <a:r>
              <a:rPr lang="de-DE" sz="1600" dirty="0" smtClean="0"/>
              <a:t>l2(</a:t>
            </a:r>
            <a:r>
              <a:rPr lang="de-DE" sz="1600" dirty="0"/>
              <a:t>part</a:t>
            </a:r>
            <a:r>
              <a:rPr lang="de-DE" sz="1600" dirty="0" smtClean="0"/>
              <a:t>1</a:t>
            </a:r>
            <a:r>
              <a:rPr lang="de-DE" sz="1600" dirty="0"/>
              <a:t>)</a:t>
            </a:r>
          </a:p>
        </p:txBody>
      </p:sp>
      <p:sp>
        <p:nvSpPr>
          <p:cNvPr id="23" name="Rechteck 22"/>
          <p:cNvSpPr/>
          <p:nvPr/>
        </p:nvSpPr>
        <p:spPr>
          <a:xfrm>
            <a:off x="1449084" y="7335511"/>
            <a:ext cx="1686774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5250" algn="l"/>
              </a:tabLst>
            </a:pPr>
            <a:r>
              <a:rPr lang="en-US" sz="2000" dirty="0" smtClean="0"/>
              <a:t>σ</a:t>
            </a:r>
            <a:r>
              <a:rPr lang="en-US" sz="1600" baseline="-25000" dirty="0" smtClean="0"/>
              <a:t>l1</a:t>
            </a:r>
            <a:r>
              <a:rPr lang="en-US" sz="1600" baseline="-25000" dirty="0"/>
              <a:t>.l_shipdate &gt; </a:t>
            </a:r>
            <a:r>
              <a:rPr lang="en-US" sz="1600" baseline="-25000" dirty="0" smtClean="0"/>
              <a:t/>
            </a:r>
            <a:br>
              <a:rPr lang="en-US" sz="1600" baseline="-25000" dirty="0" smtClean="0"/>
            </a:br>
            <a:r>
              <a:rPr lang="en-US" sz="1600" baseline="-25000" dirty="0" smtClean="0"/>
              <a:t>	date </a:t>
            </a:r>
            <a:r>
              <a:rPr lang="en-US" sz="1600" baseline="-25000" dirty="0"/>
              <a:t>'1998-03-</a:t>
            </a:r>
            <a:r>
              <a:rPr lang="en-US" sz="1600" baseline="-25000" dirty="0" smtClean="0"/>
              <a:t>15’</a:t>
            </a:r>
            <a:endParaRPr lang="de-DE" sz="1600" baseline="-25000" dirty="0"/>
          </a:p>
        </p:txBody>
      </p:sp>
      <p:sp>
        <p:nvSpPr>
          <p:cNvPr id="25" name="Rechteck 24"/>
          <p:cNvSpPr/>
          <p:nvPr/>
        </p:nvSpPr>
        <p:spPr>
          <a:xfrm>
            <a:off x="2964443" y="7345578"/>
            <a:ext cx="1686774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5250" algn="l"/>
              </a:tabLst>
            </a:pPr>
            <a:r>
              <a:rPr lang="en-US" sz="2000" dirty="0" smtClean="0"/>
              <a:t>σ</a:t>
            </a:r>
            <a:r>
              <a:rPr lang="en-US" sz="1600" baseline="-25000" dirty="0" smtClean="0"/>
              <a:t>l1</a:t>
            </a:r>
            <a:r>
              <a:rPr lang="en-US" sz="1600" baseline="-25000" dirty="0"/>
              <a:t>.l_shipdate &gt; </a:t>
            </a:r>
            <a:r>
              <a:rPr lang="en-US" sz="1600" baseline="-25000" dirty="0" smtClean="0"/>
              <a:t/>
            </a:r>
            <a:br>
              <a:rPr lang="en-US" sz="1600" baseline="-25000" dirty="0" smtClean="0"/>
            </a:br>
            <a:r>
              <a:rPr lang="en-US" sz="1600" baseline="-25000" dirty="0" smtClean="0"/>
              <a:t>	date </a:t>
            </a:r>
            <a:r>
              <a:rPr lang="en-US" sz="1600" baseline="-25000" dirty="0"/>
              <a:t>'1998-03-</a:t>
            </a:r>
            <a:r>
              <a:rPr lang="en-US" sz="1600" baseline="-25000" dirty="0" smtClean="0"/>
              <a:t>15’</a:t>
            </a:r>
            <a:endParaRPr lang="de-DE" sz="1600" baseline="-25000" dirty="0"/>
          </a:p>
        </p:txBody>
      </p:sp>
      <p:cxnSp>
        <p:nvCxnSpPr>
          <p:cNvPr id="26" name="Gerade Verbindung 25"/>
          <p:cNvCxnSpPr/>
          <p:nvPr/>
        </p:nvCxnSpPr>
        <p:spPr>
          <a:xfrm flipV="1">
            <a:off x="1659918" y="7909835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V="1">
            <a:off x="3125919" y="7909835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952498" y="5919755"/>
            <a:ext cx="3543285" cy="27304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971357" y="5932826"/>
            <a:ext cx="9526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</a:rPr>
              <a:t>Compute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Server 1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639863" y="6284263"/>
            <a:ext cx="2136518" cy="687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l1.l_orderkey=l2.l_orderkey ∧</a:t>
            </a:r>
            <a:r>
              <a:rPr lang="de-DE" sz="1600" baseline="-25000" dirty="0"/>
              <a:t> </a:t>
            </a:r>
            <a:r>
              <a:rPr lang="de-DE" sz="1600" baseline="-25000" dirty="0" smtClean="0"/>
              <a:t/>
            </a:r>
            <a:br>
              <a:rPr lang="de-DE" sz="1600" baseline="-25000" dirty="0" smtClean="0"/>
            </a:br>
            <a:r>
              <a:rPr lang="de-DE" sz="1600" baseline="-25000" dirty="0" smtClean="0"/>
              <a:t>	</a:t>
            </a:r>
            <a:r>
              <a:rPr lang="cs-CZ" sz="1600" baseline="-25000" dirty="0" smtClean="0"/>
              <a:t>l1</a:t>
            </a:r>
            <a:r>
              <a:rPr lang="cs-CZ" sz="1600" baseline="-25000" dirty="0"/>
              <a:t>.l_partkey != l2.l_partkey</a:t>
            </a:r>
            <a:endParaRPr lang="de-DE" sz="1600" baseline="-25000" dirty="0"/>
          </a:p>
        </p:txBody>
      </p:sp>
      <p:cxnSp>
        <p:nvCxnSpPr>
          <p:cNvPr id="41" name="Gerade Verbindung 40"/>
          <p:cNvCxnSpPr/>
          <p:nvPr/>
        </p:nvCxnSpPr>
        <p:spPr>
          <a:xfrm flipV="1">
            <a:off x="5063521" y="6668012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 flipH="1" flipV="1">
            <a:off x="5721980" y="6678595"/>
            <a:ext cx="647524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4571842" y="8201433"/>
            <a:ext cx="1642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/>
              <a:t>lineitem</a:t>
            </a:r>
            <a:r>
              <a:rPr lang="de-DE" sz="1600" dirty="0"/>
              <a:t> </a:t>
            </a:r>
            <a:r>
              <a:rPr lang="de-DE" sz="1600" dirty="0" smtClean="0"/>
              <a:t>l1(</a:t>
            </a:r>
            <a:r>
              <a:rPr lang="de-DE" sz="1600" dirty="0"/>
              <a:t>part</a:t>
            </a:r>
            <a:r>
              <a:rPr lang="de-DE" sz="1600" dirty="0" smtClean="0"/>
              <a:t>2)</a:t>
            </a:r>
            <a:endParaRPr lang="de-DE" sz="1600" dirty="0"/>
          </a:p>
        </p:txBody>
      </p:sp>
      <p:sp>
        <p:nvSpPr>
          <p:cNvPr id="51" name="Rechteck 50"/>
          <p:cNvSpPr/>
          <p:nvPr/>
        </p:nvSpPr>
        <p:spPr>
          <a:xfrm>
            <a:off x="6214640" y="8190850"/>
            <a:ext cx="1642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/>
              <a:t>lineitem</a:t>
            </a:r>
            <a:r>
              <a:rPr lang="de-DE" sz="1600" dirty="0"/>
              <a:t> </a:t>
            </a:r>
            <a:r>
              <a:rPr lang="de-DE" sz="1600" dirty="0" smtClean="0"/>
              <a:t>l2(</a:t>
            </a:r>
            <a:r>
              <a:rPr lang="de-DE" sz="1600" dirty="0"/>
              <a:t>part</a:t>
            </a:r>
            <a:r>
              <a:rPr lang="de-DE" sz="1600" dirty="0" smtClean="0"/>
              <a:t>2)</a:t>
            </a:r>
            <a:endParaRPr lang="de-DE" sz="1600" dirty="0"/>
          </a:p>
        </p:txBody>
      </p:sp>
      <p:sp>
        <p:nvSpPr>
          <p:cNvPr id="52" name="Rechteck 51"/>
          <p:cNvSpPr/>
          <p:nvPr/>
        </p:nvSpPr>
        <p:spPr>
          <a:xfrm>
            <a:off x="4729682" y="7319646"/>
            <a:ext cx="1686774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5250" algn="l"/>
              </a:tabLst>
            </a:pPr>
            <a:r>
              <a:rPr lang="en-US" sz="2000" dirty="0" smtClean="0"/>
              <a:t>σ</a:t>
            </a:r>
            <a:r>
              <a:rPr lang="en-US" sz="1600" baseline="-25000" dirty="0" smtClean="0"/>
              <a:t>l1</a:t>
            </a:r>
            <a:r>
              <a:rPr lang="en-US" sz="1600" baseline="-25000" dirty="0"/>
              <a:t>.l_shipdate &gt; </a:t>
            </a:r>
            <a:r>
              <a:rPr lang="en-US" sz="1600" baseline="-25000" dirty="0" smtClean="0"/>
              <a:t/>
            </a:r>
            <a:br>
              <a:rPr lang="en-US" sz="1600" baseline="-25000" dirty="0" smtClean="0"/>
            </a:br>
            <a:r>
              <a:rPr lang="en-US" sz="1600" baseline="-25000" dirty="0" smtClean="0"/>
              <a:t>	date </a:t>
            </a:r>
            <a:r>
              <a:rPr lang="en-US" sz="1600" baseline="-25000" dirty="0"/>
              <a:t>'1998-03-</a:t>
            </a:r>
            <a:r>
              <a:rPr lang="en-US" sz="1600" baseline="-25000" dirty="0" smtClean="0"/>
              <a:t>15’</a:t>
            </a:r>
            <a:endParaRPr lang="de-DE" sz="1600" baseline="-25000" dirty="0"/>
          </a:p>
        </p:txBody>
      </p:sp>
      <p:sp>
        <p:nvSpPr>
          <p:cNvPr id="53" name="Rechteck 52"/>
          <p:cNvSpPr/>
          <p:nvPr/>
        </p:nvSpPr>
        <p:spPr>
          <a:xfrm>
            <a:off x="6245041" y="7329713"/>
            <a:ext cx="1686774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5250" algn="l"/>
              </a:tabLst>
            </a:pPr>
            <a:r>
              <a:rPr lang="en-US" sz="2000" dirty="0" smtClean="0"/>
              <a:t>σ</a:t>
            </a:r>
            <a:r>
              <a:rPr lang="en-US" sz="1600" baseline="-25000" dirty="0" smtClean="0"/>
              <a:t>l1</a:t>
            </a:r>
            <a:r>
              <a:rPr lang="en-US" sz="1600" baseline="-25000" dirty="0"/>
              <a:t>.l_shipdate &gt; </a:t>
            </a:r>
            <a:r>
              <a:rPr lang="en-US" sz="1600" baseline="-25000" dirty="0" smtClean="0"/>
              <a:t/>
            </a:r>
            <a:br>
              <a:rPr lang="en-US" sz="1600" baseline="-25000" dirty="0" smtClean="0"/>
            </a:br>
            <a:r>
              <a:rPr lang="en-US" sz="1600" baseline="-25000" dirty="0" smtClean="0"/>
              <a:t>	date </a:t>
            </a:r>
            <a:r>
              <a:rPr lang="en-US" sz="1600" baseline="-25000" dirty="0"/>
              <a:t>'1998-03-</a:t>
            </a:r>
            <a:r>
              <a:rPr lang="en-US" sz="1600" baseline="-25000" dirty="0" smtClean="0"/>
              <a:t>15’</a:t>
            </a:r>
            <a:endParaRPr lang="de-DE" sz="1600" baseline="-25000" dirty="0"/>
          </a:p>
        </p:txBody>
      </p:sp>
      <p:cxnSp>
        <p:nvCxnSpPr>
          <p:cNvPr id="54" name="Gerade Verbindung 53"/>
          <p:cNvCxnSpPr/>
          <p:nvPr/>
        </p:nvCxnSpPr>
        <p:spPr>
          <a:xfrm flipV="1">
            <a:off x="4940516" y="7893970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V="1">
            <a:off x="6406517" y="7893970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hteck 55"/>
          <p:cNvSpPr/>
          <p:nvPr/>
        </p:nvSpPr>
        <p:spPr>
          <a:xfrm>
            <a:off x="4571843" y="5926476"/>
            <a:ext cx="3689526" cy="27304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4571842" y="5939547"/>
            <a:ext cx="9526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</a:rPr>
              <a:t>Compute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Server 2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359265" y="5950186"/>
            <a:ext cx="1470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/>
              <a:t>materialize</a:t>
            </a:r>
            <a:r>
              <a:rPr lang="de-DE" sz="1600" dirty="0" smtClean="0"/>
              <a:t> t</a:t>
            </a:r>
            <a:r>
              <a:rPr lang="de-DE" sz="1600" baseline="-25000" dirty="0" smtClean="0"/>
              <a:t>1</a:t>
            </a:r>
            <a:endParaRPr lang="de-DE" sz="1200" baseline="-25000" dirty="0"/>
          </a:p>
        </p:txBody>
      </p:sp>
      <p:cxnSp>
        <p:nvCxnSpPr>
          <p:cNvPr id="59" name="Gerade Verbindung 58"/>
          <p:cNvCxnSpPr/>
          <p:nvPr/>
        </p:nvCxnSpPr>
        <p:spPr>
          <a:xfrm flipV="1">
            <a:off x="2532184" y="6302514"/>
            <a:ext cx="0" cy="172101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60"/>
          <p:cNvCxnSpPr/>
          <p:nvPr/>
        </p:nvCxnSpPr>
        <p:spPr>
          <a:xfrm flipV="1">
            <a:off x="5812782" y="6304900"/>
            <a:ext cx="0" cy="172101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5668386" y="5975581"/>
            <a:ext cx="1470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/>
              <a:t>materialize</a:t>
            </a:r>
            <a:r>
              <a:rPr lang="de-DE" sz="1600" dirty="0" smtClean="0"/>
              <a:t> t</a:t>
            </a:r>
            <a:r>
              <a:rPr lang="de-DE" sz="1600" baseline="-25000" dirty="0" smtClean="0"/>
              <a:t>2</a:t>
            </a:r>
            <a:endParaRPr lang="de-DE" sz="1200" baseline="-25000" dirty="0"/>
          </a:p>
        </p:txBody>
      </p:sp>
      <p:sp>
        <p:nvSpPr>
          <p:cNvPr id="73" name="Rechteck 72"/>
          <p:cNvSpPr/>
          <p:nvPr/>
        </p:nvSpPr>
        <p:spPr>
          <a:xfrm>
            <a:off x="1426130" y="4645409"/>
            <a:ext cx="1828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l1.l_partkey=p1.p</a:t>
            </a:r>
            <a:r>
              <a:rPr lang="cs-CZ" sz="1600" baseline="-25000" dirty="0" smtClean="0"/>
              <a:t>_</a:t>
            </a:r>
            <a:r>
              <a:rPr lang="cs-CZ" sz="1600" baseline="-25000" dirty="0" err="1" smtClean="0"/>
              <a:t>partkey</a:t>
            </a:r>
            <a:endParaRPr lang="de-DE" sz="1600" baseline="-25000" dirty="0"/>
          </a:p>
        </p:txBody>
      </p:sp>
      <p:sp>
        <p:nvSpPr>
          <p:cNvPr id="74" name="Rechteck 73"/>
          <p:cNvSpPr/>
          <p:nvPr/>
        </p:nvSpPr>
        <p:spPr>
          <a:xfrm>
            <a:off x="1504831" y="5375398"/>
            <a:ext cx="1410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/>
              <a:t>part</a:t>
            </a:r>
            <a:r>
              <a:rPr lang="de-DE" sz="1600" dirty="0" smtClean="0"/>
              <a:t> p1 (</a:t>
            </a:r>
            <a:r>
              <a:rPr lang="de-DE" sz="1600" dirty="0"/>
              <a:t>part</a:t>
            </a:r>
            <a:r>
              <a:rPr lang="de-DE" sz="1600" dirty="0" smtClean="0"/>
              <a:t>1)</a:t>
            </a:r>
            <a:endParaRPr lang="de-DE" sz="1600" dirty="0"/>
          </a:p>
        </p:txBody>
      </p:sp>
      <p:cxnSp>
        <p:nvCxnSpPr>
          <p:cNvPr id="75" name="Gerade Verbindung 74"/>
          <p:cNvCxnSpPr/>
          <p:nvPr/>
        </p:nvCxnSpPr>
        <p:spPr>
          <a:xfrm flipV="1">
            <a:off x="1213977" y="5031050"/>
            <a:ext cx="351620" cy="344348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/>
        </p:nvCxnSpPr>
        <p:spPr>
          <a:xfrm flipH="1" flipV="1">
            <a:off x="1565597" y="5031050"/>
            <a:ext cx="356008" cy="37878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2213525" y="3746143"/>
            <a:ext cx="1828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l1.l_partkey=p1.p</a:t>
            </a:r>
            <a:r>
              <a:rPr lang="cs-CZ" sz="1600" baseline="-25000" dirty="0" smtClean="0"/>
              <a:t>_</a:t>
            </a:r>
            <a:r>
              <a:rPr lang="cs-CZ" sz="1600" baseline="-25000" dirty="0" err="1" smtClean="0"/>
              <a:t>partkey</a:t>
            </a:r>
            <a:endParaRPr lang="de-DE" sz="1600" baseline="-25000" dirty="0"/>
          </a:p>
        </p:txBody>
      </p:sp>
      <p:sp>
        <p:nvSpPr>
          <p:cNvPr id="78" name="Rechteck 77"/>
          <p:cNvSpPr/>
          <p:nvPr/>
        </p:nvSpPr>
        <p:spPr>
          <a:xfrm>
            <a:off x="2292226" y="4476132"/>
            <a:ext cx="1410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/>
              <a:t>part</a:t>
            </a:r>
            <a:r>
              <a:rPr lang="de-DE" sz="1600" dirty="0" smtClean="0"/>
              <a:t> p2 (part1)</a:t>
            </a:r>
            <a:endParaRPr lang="de-DE" sz="1600" dirty="0"/>
          </a:p>
        </p:txBody>
      </p:sp>
      <p:cxnSp>
        <p:nvCxnSpPr>
          <p:cNvPr id="79" name="Gerade Verbindung 78"/>
          <p:cNvCxnSpPr/>
          <p:nvPr/>
        </p:nvCxnSpPr>
        <p:spPr>
          <a:xfrm flipV="1">
            <a:off x="1694533" y="4131784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 flipH="1" flipV="1">
            <a:off x="2352992" y="4131784"/>
            <a:ext cx="356008" cy="37878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2214760" y="3238217"/>
            <a:ext cx="2402817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7800" algn="l"/>
              </a:tabLst>
            </a:pPr>
            <a:r>
              <a:rPr lang="en-US" sz="2000" dirty="0" err="1" smtClean="0"/>
              <a:t>χ</a:t>
            </a:r>
            <a:r>
              <a:rPr lang="cs-CZ" sz="1600" baseline="-25000" dirty="0" smtClean="0"/>
              <a:t>l1</a:t>
            </a:r>
            <a:r>
              <a:rPr lang="cs-CZ" sz="1600" baseline="-25000" dirty="0"/>
              <a:t>.l_partkey, l2.l_partkey, p1.p_type, </a:t>
            </a:r>
            <a:r>
              <a:rPr lang="cs-CZ" sz="1600" baseline="-25000" dirty="0" smtClean="0"/>
              <a:t/>
            </a:r>
            <a:br>
              <a:rPr lang="cs-CZ" sz="1600" baseline="-25000" dirty="0" smtClean="0"/>
            </a:br>
            <a:r>
              <a:rPr lang="cs-CZ" sz="1600" baseline="-25000" dirty="0" smtClean="0"/>
              <a:t>	p2</a:t>
            </a:r>
            <a:r>
              <a:rPr lang="cs-CZ" sz="1600" baseline="-25000" dirty="0"/>
              <a:t>.</a:t>
            </a:r>
            <a:r>
              <a:rPr lang="cs-CZ" sz="1600" baseline="-25000" dirty="0" smtClean="0"/>
              <a:t>p_type, COUNT(*) as </a:t>
            </a:r>
            <a:r>
              <a:rPr lang="cs-CZ" sz="1600" baseline="-25000" dirty="0" err="1" smtClean="0"/>
              <a:t>frequency</a:t>
            </a:r>
            <a:endParaRPr lang="de-DE" sz="1600" baseline="-25000" dirty="0"/>
          </a:p>
        </p:txBody>
      </p:sp>
      <p:cxnSp>
        <p:nvCxnSpPr>
          <p:cNvPr id="82" name="Gerade Verbindung 81"/>
          <p:cNvCxnSpPr/>
          <p:nvPr/>
        </p:nvCxnSpPr>
        <p:spPr>
          <a:xfrm flipV="1">
            <a:off x="2387679" y="3640712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2215995" y="2586284"/>
            <a:ext cx="1500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σ</a:t>
            </a:r>
            <a:r>
              <a:rPr lang="de-DE" sz="1600" baseline="-25000" dirty="0" err="1" smtClean="0"/>
              <a:t>frequency</a:t>
            </a:r>
            <a:r>
              <a:rPr lang="de-DE" sz="1600" baseline="-25000" dirty="0" smtClean="0"/>
              <a:t>&gt;=2</a:t>
            </a:r>
            <a:endParaRPr lang="de-DE" sz="1600" baseline="-25000" dirty="0"/>
          </a:p>
        </p:txBody>
      </p:sp>
      <p:cxnSp>
        <p:nvCxnSpPr>
          <p:cNvPr id="84" name="Gerade Verbindung 83"/>
          <p:cNvCxnSpPr/>
          <p:nvPr/>
        </p:nvCxnSpPr>
        <p:spPr>
          <a:xfrm flipV="1">
            <a:off x="2388914" y="2988779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hteck 84"/>
          <p:cNvSpPr/>
          <p:nvPr/>
        </p:nvSpPr>
        <p:spPr>
          <a:xfrm>
            <a:off x="1048163" y="5357528"/>
            <a:ext cx="382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t</a:t>
            </a:r>
            <a:r>
              <a:rPr lang="de-DE" sz="1600" baseline="-25000" dirty="0" smtClean="0"/>
              <a:t>1</a:t>
            </a:r>
            <a:endParaRPr lang="de-DE" sz="1200" baseline="-25000" dirty="0"/>
          </a:p>
        </p:txBody>
      </p:sp>
      <p:sp>
        <p:nvSpPr>
          <p:cNvPr id="86" name="Rechteck 85"/>
          <p:cNvSpPr/>
          <p:nvPr/>
        </p:nvSpPr>
        <p:spPr>
          <a:xfrm>
            <a:off x="952499" y="2150533"/>
            <a:ext cx="3543285" cy="36321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/>
          <p:cNvSpPr/>
          <p:nvPr/>
        </p:nvSpPr>
        <p:spPr>
          <a:xfrm>
            <a:off x="971358" y="2157235"/>
            <a:ext cx="9526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</a:rPr>
              <a:t>Compute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Server 1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191714" y="4650465"/>
            <a:ext cx="1828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l1.l_partkey=p1.p</a:t>
            </a:r>
            <a:r>
              <a:rPr lang="cs-CZ" sz="1600" baseline="-25000" dirty="0" smtClean="0"/>
              <a:t>_</a:t>
            </a:r>
            <a:r>
              <a:rPr lang="cs-CZ" sz="1600" baseline="-25000" dirty="0" err="1" smtClean="0"/>
              <a:t>partkey</a:t>
            </a:r>
            <a:endParaRPr lang="de-DE" sz="1600" baseline="-25000" dirty="0"/>
          </a:p>
        </p:txBody>
      </p:sp>
      <p:sp>
        <p:nvSpPr>
          <p:cNvPr id="89" name="Rechteck 88"/>
          <p:cNvSpPr/>
          <p:nvPr/>
        </p:nvSpPr>
        <p:spPr>
          <a:xfrm>
            <a:off x="5270415" y="5380454"/>
            <a:ext cx="1410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/>
              <a:t>part</a:t>
            </a:r>
            <a:r>
              <a:rPr lang="de-DE" sz="1600" dirty="0" smtClean="0"/>
              <a:t> p1 (</a:t>
            </a:r>
            <a:r>
              <a:rPr lang="de-DE" sz="1600" dirty="0"/>
              <a:t>part</a:t>
            </a:r>
            <a:r>
              <a:rPr lang="de-DE" sz="1600" dirty="0" smtClean="0"/>
              <a:t>2)</a:t>
            </a:r>
            <a:endParaRPr lang="de-DE" sz="1600" dirty="0"/>
          </a:p>
        </p:txBody>
      </p:sp>
      <p:cxnSp>
        <p:nvCxnSpPr>
          <p:cNvPr id="90" name="Gerade Verbindung 89"/>
          <p:cNvCxnSpPr/>
          <p:nvPr/>
        </p:nvCxnSpPr>
        <p:spPr>
          <a:xfrm flipV="1">
            <a:off x="4979561" y="5036106"/>
            <a:ext cx="351620" cy="344348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 flipH="1" flipV="1">
            <a:off x="5331181" y="5036106"/>
            <a:ext cx="356008" cy="37878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5979109" y="3751199"/>
            <a:ext cx="1828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 smtClean="0"/>
              <a:t>⋈</a:t>
            </a:r>
            <a:r>
              <a:rPr lang="de-DE" sz="1600" baseline="-25000" dirty="0" smtClean="0"/>
              <a:t>l1.l_partkey=p1.p</a:t>
            </a:r>
            <a:r>
              <a:rPr lang="cs-CZ" sz="1600" baseline="-25000" dirty="0" smtClean="0"/>
              <a:t>_</a:t>
            </a:r>
            <a:r>
              <a:rPr lang="cs-CZ" sz="1600" baseline="-25000" dirty="0" err="1" smtClean="0"/>
              <a:t>partkey</a:t>
            </a:r>
            <a:endParaRPr lang="de-DE" sz="1600" baseline="-25000" dirty="0"/>
          </a:p>
        </p:txBody>
      </p:sp>
      <p:sp>
        <p:nvSpPr>
          <p:cNvPr id="93" name="Rechteck 92"/>
          <p:cNvSpPr/>
          <p:nvPr/>
        </p:nvSpPr>
        <p:spPr>
          <a:xfrm>
            <a:off x="6057810" y="4481188"/>
            <a:ext cx="1410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/>
              <a:t>part</a:t>
            </a:r>
            <a:r>
              <a:rPr lang="de-DE" sz="1600" dirty="0" smtClean="0"/>
              <a:t> p2 (part2)</a:t>
            </a:r>
            <a:endParaRPr lang="de-DE" sz="1600" dirty="0"/>
          </a:p>
        </p:txBody>
      </p:sp>
      <p:cxnSp>
        <p:nvCxnSpPr>
          <p:cNvPr id="94" name="Gerade Verbindung 93"/>
          <p:cNvCxnSpPr/>
          <p:nvPr/>
        </p:nvCxnSpPr>
        <p:spPr>
          <a:xfrm flipV="1">
            <a:off x="5460117" y="4136840"/>
            <a:ext cx="658459" cy="662000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94"/>
          <p:cNvCxnSpPr/>
          <p:nvPr/>
        </p:nvCxnSpPr>
        <p:spPr>
          <a:xfrm flipH="1" flipV="1">
            <a:off x="6118576" y="4136840"/>
            <a:ext cx="356008" cy="37878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980344" y="3243273"/>
            <a:ext cx="2402817" cy="564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7800" algn="l"/>
              </a:tabLst>
            </a:pPr>
            <a:r>
              <a:rPr lang="en-US" sz="2000" dirty="0" err="1" smtClean="0"/>
              <a:t>χ</a:t>
            </a:r>
            <a:r>
              <a:rPr lang="cs-CZ" sz="1600" baseline="-25000" dirty="0" smtClean="0"/>
              <a:t>l1</a:t>
            </a:r>
            <a:r>
              <a:rPr lang="cs-CZ" sz="1600" baseline="-25000" dirty="0"/>
              <a:t>.l_partkey, l2.l_partkey, p1.p_type, </a:t>
            </a:r>
            <a:r>
              <a:rPr lang="cs-CZ" sz="1600" baseline="-25000" dirty="0" smtClean="0"/>
              <a:t/>
            </a:r>
            <a:br>
              <a:rPr lang="cs-CZ" sz="1600" baseline="-25000" dirty="0" smtClean="0"/>
            </a:br>
            <a:r>
              <a:rPr lang="cs-CZ" sz="1600" baseline="-25000" dirty="0" smtClean="0"/>
              <a:t>	p2</a:t>
            </a:r>
            <a:r>
              <a:rPr lang="cs-CZ" sz="1600" baseline="-25000" dirty="0"/>
              <a:t>.</a:t>
            </a:r>
            <a:r>
              <a:rPr lang="cs-CZ" sz="1600" baseline="-25000" dirty="0" smtClean="0"/>
              <a:t>p_type, COUNT(*) as </a:t>
            </a:r>
            <a:r>
              <a:rPr lang="cs-CZ" sz="1600" baseline="-25000" dirty="0" err="1" smtClean="0"/>
              <a:t>frequency</a:t>
            </a:r>
            <a:endParaRPr lang="de-DE" sz="1600" baseline="-25000" dirty="0"/>
          </a:p>
        </p:txBody>
      </p:sp>
      <p:cxnSp>
        <p:nvCxnSpPr>
          <p:cNvPr id="97" name="Gerade Verbindung 96"/>
          <p:cNvCxnSpPr/>
          <p:nvPr/>
        </p:nvCxnSpPr>
        <p:spPr>
          <a:xfrm flipV="1">
            <a:off x="6153263" y="3645768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5981579" y="2591340"/>
            <a:ext cx="15008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σ</a:t>
            </a:r>
            <a:r>
              <a:rPr lang="de-DE" sz="1600" baseline="-25000" dirty="0" err="1" smtClean="0"/>
              <a:t>frequency</a:t>
            </a:r>
            <a:r>
              <a:rPr lang="de-DE" sz="1600" baseline="-25000" dirty="0" smtClean="0"/>
              <a:t>&gt;=2</a:t>
            </a:r>
            <a:endParaRPr lang="de-DE" sz="1600" baseline="-25000" dirty="0"/>
          </a:p>
        </p:txBody>
      </p:sp>
      <p:cxnSp>
        <p:nvCxnSpPr>
          <p:cNvPr id="99" name="Gerade Verbindung 98"/>
          <p:cNvCxnSpPr/>
          <p:nvPr/>
        </p:nvCxnSpPr>
        <p:spPr>
          <a:xfrm flipV="1">
            <a:off x="6154498" y="2993835"/>
            <a:ext cx="0" cy="31749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4813747" y="5362584"/>
            <a:ext cx="382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t</a:t>
            </a:r>
            <a:r>
              <a:rPr lang="de-DE" sz="1600" baseline="-25000" dirty="0" smtClean="0"/>
              <a:t>2</a:t>
            </a:r>
            <a:endParaRPr lang="de-DE" sz="1200" baseline="-25000" dirty="0"/>
          </a:p>
        </p:txBody>
      </p:sp>
      <p:sp>
        <p:nvSpPr>
          <p:cNvPr id="101" name="Rechteck 100"/>
          <p:cNvSpPr/>
          <p:nvPr/>
        </p:nvSpPr>
        <p:spPr>
          <a:xfrm>
            <a:off x="4571843" y="2155589"/>
            <a:ext cx="3689526" cy="36321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4571842" y="2162291"/>
            <a:ext cx="9526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</a:rPr>
              <a:t>Compute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Server 2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4197378" y="705236"/>
            <a:ext cx="2635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/>
              <a:t>UDF</a:t>
            </a:r>
            <a:r>
              <a:rPr lang="de-DE" sz="1600" baseline="-25000" dirty="0" err="1" smtClean="0"/>
              <a:t>similarity</a:t>
            </a:r>
            <a:r>
              <a:rPr lang="de-DE" sz="1600" baseline="-25000" dirty="0"/>
              <a:t>(</a:t>
            </a:r>
            <a:r>
              <a:rPr lang="de-DE" sz="1600" baseline="-25000" dirty="0" smtClean="0"/>
              <a:t>p1.p_type,</a:t>
            </a:r>
            <a:r>
              <a:rPr lang="de-DE" sz="1600" baseline="-25000" dirty="0"/>
              <a:t> p1.</a:t>
            </a:r>
            <a:r>
              <a:rPr lang="de-DE" sz="1600" baseline="-25000" dirty="0" smtClean="0"/>
              <a:t>p_type)&gt;=0.3</a:t>
            </a:r>
            <a:endParaRPr lang="de-DE" sz="1600" baseline="-25000" dirty="0"/>
          </a:p>
        </p:txBody>
      </p:sp>
      <p:sp>
        <p:nvSpPr>
          <p:cNvPr id="105" name="Rechteck 104"/>
          <p:cNvSpPr/>
          <p:nvPr/>
        </p:nvSpPr>
        <p:spPr>
          <a:xfrm>
            <a:off x="947364" y="739104"/>
            <a:ext cx="7314006" cy="13361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996420" y="739104"/>
            <a:ext cx="95260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dirty="0" err="1" smtClean="0">
                <a:solidFill>
                  <a:schemeClr val="bg1">
                    <a:lumMod val="50000"/>
                  </a:schemeClr>
                </a:solidFill>
              </a:rPr>
              <a:t>Compute</a:t>
            </a:r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de-DE" sz="1600" dirty="0" smtClean="0">
                <a:solidFill>
                  <a:schemeClr val="bg1">
                    <a:lumMod val="50000"/>
                  </a:schemeClr>
                </a:solidFill>
              </a:rPr>
              <a:t>Server 1</a:t>
            </a:r>
            <a:endParaRPr lang="de-D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227000" y="1154603"/>
            <a:ext cx="4190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∪</a:t>
            </a:r>
            <a:endParaRPr lang="de-DE" sz="1600" baseline="-25000" dirty="0"/>
          </a:p>
        </p:txBody>
      </p:sp>
      <p:cxnSp>
        <p:nvCxnSpPr>
          <p:cNvPr id="110" name="Gerade Verbindung 109"/>
          <p:cNvCxnSpPr/>
          <p:nvPr/>
        </p:nvCxnSpPr>
        <p:spPr>
          <a:xfrm flipV="1">
            <a:off x="4427280" y="1033414"/>
            <a:ext cx="0" cy="160386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2213525" y="2189221"/>
            <a:ext cx="1470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/>
              <a:t>materialize</a:t>
            </a:r>
            <a:r>
              <a:rPr lang="de-DE" sz="1600" dirty="0" smtClean="0"/>
              <a:t> t</a:t>
            </a:r>
            <a:r>
              <a:rPr lang="de-DE" sz="1600" baseline="-25000" dirty="0" smtClean="0"/>
              <a:t>3</a:t>
            </a:r>
            <a:endParaRPr lang="de-DE" sz="1200" baseline="-25000" dirty="0"/>
          </a:p>
        </p:txBody>
      </p:sp>
      <p:cxnSp>
        <p:nvCxnSpPr>
          <p:cNvPr id="112" name="Gerade Verbindung 111"/>
          <p:cNvCxnSpPr/>
          <p:nvPr/>
        </p:nvCxnSpPr>
        <p:spPr>
          <a:xfrm flipV="1">
            <a:off x="2386444" y="2541549"/>
            <a:ext cx="0" cy="172101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5981579" y="2194042"/>
            <a:ext cx="1470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 smtClean="0"/>
              <a:t>materialize</a:t>
            </a:r>
            <a:r>
              <a:rPr lang="de-DE" sz="1600" dirty="0" smtClean="0"/>
              <a:t> t</a:t>
            </a:r>
            <a:r>
              <a:rPr lang="de-DE" sz="1600" baseline="-25000" dirty="0" smtClean="0"/>
              <a:t>4</a:t>
            </a:r>
            <a:endParaRPr lang="de-DE" sz="1200" baseline="-25000" dirty="0"/>
          </a:p>
        </p:txBody>
      </p:sp>
      <p:cxnSp>
        <p:nvCxnSpPr>
          <p:cNvPr id="114" name="Gerade Verbindung 113"/>
          <p:cNvCxnSpPr/>
          <p:nvPr/>
        </p:nvCxnSpPr>
        <p:spPr>
          <a:xfrm flipV="1">
            <a:off x="6154498" y="2546370"/>
            <a:ext cx="0" cy="172101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 flipV="1">
            <a:off x="4123267" y="1461558"/>
            <a:ext cx="304013" cy="316442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115"/>
          <p:cNvCxnSpPr/>
          <p:nvPr/>
        </p:nvCxnSpPr>
        <p:spPr>
          <a:xfrm flipH="1" flipV="1">
            <a:off x="4427281" y="1472141"/>
            <a:ext cx="288652" cy="305859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3965920" y="1702877"/>
            <a:ext cx="382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t</a:t>
            </a:r>
            <a:r>
              <a:rPr lang="de-DE" sz="1600" baseline="-25000" dirty="0" smtClean="0"/>
              <a:t>3</a:t>
            </a:r>
            <a:endParaRPr lang="de-DE" sz="1200" baseline="-25000" dirty="0"/>
          </a:p>
        </p:txBody>
      </p:sp>
      <p:sp>
        <p:nvSpPr>
          <p:cNvPr id="118" name="Rechteck 117"/>
          <p:cNvSpPr/>
          <p:nvPr/>
        </p:nvSpPr>
        <p:spPr>
          <a:xfrm>
            <a:off x="4600921" y="1702877"/>
            <a:ext cx="11385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/>
              <a:t>t</a:t>
            </a:r>
            <a:r>
              <a:rPr lang="de-DE" sz="1600" baseline="-25000" dirty="0" smtClean="0"/>
              <a:t>4</a:t>
            </a:r>
            <a:r>
              <a:rPr lang="de-DE" sz="1600" dirty="0" smtClean="0"/>
              <a:t> (remote)</a:t>
            </a:r>
            <a:endParaRPr lang="de-D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332613816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Standarddesign.thmx</Template>
  <TotalTime>0</TotalTime>
  <Words>339</Words>
  <Application>Microsoft Macintosh PowerPoint</Application>
  <PresentationFormat>Benutzerdefiniert</PresentationFormat>
  <Paragraphs>69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Standarddesign</vt:lpstr>
      <vt:lpstr>PowerPoint-Präsentation</vt:lpstr>
      <vt:lpstr>PowerPoint-Präsentation</vt:lpstr>
      <vt:lpstr>PowerPoint-Präsentation</vt:lpstr>
    </vt:vector>
  </TitlesOfParts>
  <Company>DHBW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Carsten Binnig</dc:creator>
  <cp:lastModifiedBy>Carsten Binnig</cp:lastModifiedBy>
  <cp:revision>181</cp:revision>
  <cp:lastPrinted>2013-03-29T10:55:45Z</cp:lastPrinted>
  <dcterms:created xsi:type="dcterms:W3CDTF">2012-07-15T13:30:34Z</dcterms:created>
  <dcterms:modified xsi:type="dcterms:W3CDTF">2013-03-29T10:56:20Z</dcterms:modified>
</cp:coreProperties>
</file>