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2195c7d8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2195c7d8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2195c7d8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2195c7d8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c67f0960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c67f096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c67f0960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c67f0960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c67f096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c67f096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c67f0960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c67f0960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c67f0960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c67f096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c67f096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c67f096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c67f0960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c67f096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c67f0960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c67f0960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195c7d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195c7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c67f0960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c67f0960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195c7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195c7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2195c7d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2195c7d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2195c7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2195c7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195c7d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195c7d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195c7d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195c7d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195c7d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195c7d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195c7d8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195c7d8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00875" y="542875"/>
            <a:ext cx="7672500" cy="11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Нагрузочное тестирование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Выполнили: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Каримов Фаррух,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Стадницкий Дмитрий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Чем тестировать ???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Бесплатные инструменты:</a:t>
            </a:r>
            <a:r>
              <a:rPr lang="ru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800"/>
              <a:t>Jmeter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Grinder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Gatling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39650"/>
            <a:ext cx="4458776" cy="10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825" y="1592551"/>
            <a:ext cx="4067175" cy="223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829511"/>
            <a:ext cx="4572001" cy="1313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Gatling?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Jmeter популярен пока не нужны веб-сокеты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Тестирование вебсокетов : 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JMeter : 100 открытых соединений начинаются сбои.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Gatling : 5000 открытых соединений без сбоев.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Автоматическое создание отчётов от тестировании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60850"/>
            <a:ext cx="4462925" cy="12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950" y="3671675"/>
            <a:ext cx="2676049" cy="14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413" y="30003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14400"/>
            <a:ext cx="645795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-299100" y="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автоматического отчёта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0" y="-64675"/>
            <a:ext cx="85865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-299100" y="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автоматического отчёта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9"/>
            <a:ext cx="9143999" cy="3779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-299100" y="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автоматического отчёта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28" y="152400"/>
            <a:ext cx="71693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-299100" y="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автоматического отчёта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1433"/>
            <a:ext cx="9143999" cy="356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-299100" y="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автоматического отчёта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7796"/>
            <a:ext cx="9143999" cy="36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-299100" y="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автоматического отчёта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9651"/>
            <a:ext cx="9144000" cy="363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-299100" y="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автоматического отчёта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7703"/>
            <a:ext cx="9143999" cy="3536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нагрузочное тестирование 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6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Нагрузочное тестирование (Load testing) - это автоматизированное тестирование, имитирующее работу определенного количества пользователей на каком-либо общем для них ресурсе.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213" y="1152475"/>
            <a:ext cx="17430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-299100" y="10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автоматического отчёта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4557"/>
            <a:ext cx="9143999" cy="4602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нагрузочного тестирования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Тестирование производительности (Performance testing)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Стрессовое тестирование (Stress Testing)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Объемное тестирование (Volume Testing)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Тестирование стабильности или надежности (Stability / Reliability Testing)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Тест на масштабируемость (Scalability Test)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375" y="2807500"/>
            <a:ext cx="4331625" cy="23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69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Терминология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184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• Виртуальный пользователь (Virtual User) программный процесс, циклически выполняющий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моделируемые операции.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• Итерация (Итерация) - это один повтор выполняемой в цикле операции.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• Интенсивность выполнения операции (Операция Интенсивность) - частота выполнения операции в единицу времени, в тестовом скрипте задается интервалом времени между итерациями.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• Нагрузка (Погрузка) - совокупное выполнение операций на общем ресурсе.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• Производительность (Performance) – количество выполняемых операций за период времени (N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операций за M часов)</a:t>
            </a:r>
            <a:endParaRPr sz="677">
              <a:solidFill>
                <a:srgbClr val="333333"/>
              </a:solidFill>
              <a:highlight>
                <a:srgbClr val="D7D7D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77">
              <a:solidFill>
                <a:srgbClr val="333333"/>
              </a:solidFill>
              <a:highlight>
                <a:srgbClr val="D7D7D7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677">
              <a:solidFill>
                <a:srgbClr val="333333"/>
              </a:solidFill>
              <a:highlight>
                <a:srgbClr val="D7D7D7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69675" y="1026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Масштабируемость приложения (Application Scalability) - пропорциональный рост производительности при увеличении нагрузки.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Профиль нагрузки (Performance Profile) - это набор операций с заданными интенсивностями, полученный на основе сбора статистических данных либо определенный путем анализа требований к тестируемой системе.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Нагрузочной точкой называется рассчитанное (либо заданное Заказчиком) количество виртуальных пользователей в группах, выполняющих операции с определенными интенсивностями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Принципы нагрузочного тестирования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</a:t>
            </a:r>
            <a:r>
              <a:rPr lang="ru"/>
              <a:t>никальность запросов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зависимость времени отклика системы от степени распределённости этой системы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время отклика системы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точность воспроизведения профилей нагрузки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разброс времени отклика системы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нагрузочного тестирования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Оценка производительности и работоспособности приложения на этапе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выпуска новых релизов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разработки и передачи в эксплуатацию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Оптимизация производительности приложения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настройки серверов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оптимизация кода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Подбор соответствующего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конфигурации сервера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аппаратной (программной платформы)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025" y="2449575"/>
            <a:ext cx="3318975" cy="26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Чем тестировать ???</a:t>
            </a:r>
            <a:endParaRPr b="1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b="1" lang="ru">
                <a:solidFill>
                  <a:srgbClr val="00FFFF"/>
                </a:solidFill>
              </a:rPr>
              <a:t>Коммерческие инструменты: </a:t>
            </a:r>
            <a:endParaRPr b="1">
              <a:solidFill>
                <a:srgbClr val="00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Char char="-"/>
            </a:pPr>
            <a:r>
              <a:rPr b="1" lang="ru" sz="1800">
                <a:solidFill>
                  <a:srgbClr val="00FFFF"/>
                </a:solidFill>
              </a:rPr>
              <a:t>IBM Rational</a:t>
            </a:r>
            <a:endParaRPr b="1"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b="1" lang="ru" sz="1800">
                <a:solidFill>
                  <a:srgbClr val="00FFFF"/>
                </a:solidFill>
              </a:rPr>
              <a:t>Hewlett-Packard (Mercury Interactive)</a:t>
            </a:r>
            <a:endParaRPr b="1"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b="1" lang="ru" sz="1800">
                <a:solidFill>
                  <a:srgbClr val="00FFFF"/>
                </a:solidFill>
              </a:rPr>
              <a:t>Borland (Segue)</a:t>
            </a:r>
            <a:endParaRPr b="1"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b="1" lang="ru" sz="1800">
                <a:solidFill>
                  <a:srgbClr val="00FFFF"/>
                </a:solidFill>
              </a:rPr>
              <a:t>SmartBear</a:t>
            </a:r>
            <a:endParaRPr b="1"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b="1" lang="ru" sz="1800">
                <a:solidFill>
                  <a:srgbClr val="00FFFF"/>
                </a:solidFill>
              </a:rPr>
              <a:t>Neotys</a:t>
            </a:r>
            <a:endParaRPr b="1"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b="1" lang="ru" sz="1800">
                <a:solidFill>
                  <a:srgbClr val="00FFFF"/>
                </a:solidFill>
              </a:rPr>
              <a:t>HP Performance Center (включает HP LoadRunner)</a:t>
            </a:r>
            <a:endParaRPr b="1"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b="1" lang="ru" sz="1800">
                <a:solidFill>
                  <a:srgbClr val="00FFFF"/>
                </a:solidFill>
              </a:rPr>
              <a:t>Rational Performance Tester</a:t>
            </a:r>
            <a:endParaRPr b="1"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b="1" lang="ru" sz="1800">
                <a:solidFill>
                  <a:srgbClr val="00FFFF"/>
                </a:solidFill>
              </a:rPr>
              <a:t>Silk Performer</a:t>
            </a:r>
            <a:endParaRPr b="1"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b="1" lang="ru" sz="1800">
                <a:solidFill>
                  <a:srgbClr val="00FFFF"/>
                </a:solidFill>
              </a:rPr>
              <a:t>LoadComplete</a:t>
            </a:r>
            <a:endParaRPr b="1"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b="1" lang="ru" sz="1800">
                <a:solidFill>
                  <a:srgbClr val="00FFFF"/>
                </a:solidFill>
              </a:rPr>
              <a:t>Web Load Testing</a:t>
            </a:r>
            <a:endParaRPr b="1" sz="1800">
              <a:solidFill>
                <a:srgbClr val="00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-"/>
            </a:pPr>
            <a:r>
              <a:rPr b="1" lang="ru" sz="1800">
                <a:solidFill>
                  <a:srgbClr val="00FFFF"/>
                </a:solidFill>
              </a:rPr>
              <a:t>NeoLoad</a:t>
            </a:r>
            <a:endParaRPr b="1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