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  <p:embeddedFont>
      <p:font typeface="Roboto Mon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22" Type="http://schemas.openxmlformats.org/officeDocument/2006/relationships/font" Target="fonts/RobotoMono-regular.fntdata"/><Relationship Id="rId21" Type="http://schemas.openxmlformats.org/officeDocument/2006/relationships/font" Target="fonts/Roboto-boldItalic.fntdata"/><Relationship Id="rId24" Type="http://schemas.openxmlformats.org/officeDocument/2006/relationships/font" Target="fonts/RobotoMono-italic.fntdata"/><Relationship Id="rId23" Type="http://schemas.openxmlformats.org/officeDocument/2006/relationships/font" Target="fonts/RobotoMon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RobotoMon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oboto-bold.fntdata"/><Relationship Id="rId1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3d4f9d6ac6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3d4f9d6ac6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3d4f9d6ac6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3d4f9d6ac6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3d4f9d6ac6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3d4f9d6ac6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3d4f9d6ac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3d4f9d6ac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3d4f9d6ac6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3d4f9d6ac6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3d4f9d6ac6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3d4f9d6ac6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3d4f9d6ac6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3d4f9d6ac6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3d4f9d6ac6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3d4f9d6ac6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3d4f9d6ac6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3d4f9d6ac6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3d4f9d6ac6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3d4f9d6ac6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3d4f9d6ac6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3d4f9d6ac6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873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4319036"/>
            <a:ext cx="9144000" cy="824426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87350" lvl="0" marL="457200">
              <a:spcBef>
                <a:spcPts val="0"/>
              </a:spcBef>
              <a:spcAft>
                <a:spcPts val="0"/>
              </a:spcAft>
              <a:buSzPts val="2500"/>
              <a:buChar char="●"/>
              <a:defRPr sz="25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873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873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Roboto"/>
              <a:buChar char="●"/>
              <a:defRPr sz="2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Fast and Customized Data Loaders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Speed Problem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                           Your Data Loader</a:t>
            </a:r>
            <a:endParaRPr/>
          </a:p>
        </p:txBody>
      </p:sp>
      <p:pic>
        <p:nvPicPr>
          <p:cNvPr id="148" name="Google Shape;14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2975" y="1829600"/>
            <a:ext cx="4868225" cy="273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It Comes … </a:t>
            </a:r>
            <a:endParaRPr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274320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3000">
                <a:latin typeface="Roboto Mono"/>
                <a:ea typeface="Roboto Mono"/>
                <a:cs typeface="Roboto Mono"/>
                <a:sym typeface="Roboto Mono"/>
              </a:rPr>
              <a:t>tf.data</a:t>
            </a:r>
            <a:endParaRPr sz="30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55" name="Google Shape;155;p23"/>
          <p:cNvSpPr/>
          <p:nvPr/>
        </p:nvSpPr>
        <p:spPr>
          <a:xfrm>
            <a:off x="1228975" y="2473450"/>
            <a:ext cx="5224932" cy="1490616"/>
          </a:xfrm>
          <a:prstGeom prst="cloud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tf.data</a:t>
            </a:r>
            <a:r>
              <a:rPr lang="en"/>
              <a:t> is a powerful API to build fast and flexible data pipelines.</a:t>
            </a:r>
            <a:endParaRPr/>
          </a:p>
          <a:p>
            <a:pPr indent="-387350" lvl="0" marL="457200" rtl="0" algn="l">
              <a:spcBef>
                <a:spcPts val="1200"/>
              </a:spcBef>
              <a:spcAft>
                <a:spcPts val="0"/>
              </a:spcAft>
              <a:buSzPts val="2500"/>
              <a:buChar char="●"/>
            </a:pPr>
            <a:r>
              <a:rPr lang="en"/>
              <a:t>It supports different kinds of data: image files, CSV, TF Records, Text, etc.</a:t>
            </a:r>
            <a:endParaRPr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/>
              <a:t>It is Fast because of Parallel computation.</a:t>
            </a:r>
            <a:endParaRPr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/>
              <a:t>It is </a:t>
            </a:r>
            <a:r>
              <a:rPr lang="en"/>
              <a:t>Intuitive</a:t>
            </a:r>
            <a:r>
              <a:rPr lang="en"/>
              <a:t> and Simple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Training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0245" y="1229877"/>
            <a:ext cx="4294758" cy="352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In this section we will </a:t>
            </a:r>
            <a:r>
              <a:rPr lang="en"/>
              <a:t>investigate</a:t>
            </a:r>
            <a:r>
              <a:rPr lang="en"/>
              <a:t> loading and processing different kinds of data in TensorFlow.</a:t>
            </a:r>
            <a:endParaRPr/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6050" y="2213800"/>
            <a:ext cx="3326800" cy="277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311700" y="-1234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			ETL</a:t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7" name="Google Shape;10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9400" y="218650"/>
            <a:ext cx="6045400" cy="454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Images as an Example</a:t>
            </a:r>
            <a:endParaRPr/>
          </a:p>
        </p:txBody>
      </p:sp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4" name="Google Shape;11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1725" y="1403950"/>
            <a:ext cx="7477125" cy="299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 1 (Using Common Data Structures)</a:t>
            </a:r>
            <a:endParaRPr/>
          </a:p>
        </p:txBody>
      </p:sp>
      <p:sp>
        <p:nvSpPr>
          <p:cNvPr id="120" name="Google Shape;120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en"/>
              <a:t>Extract All Images with PIL or OpenCV into Numpy Arrays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7350" lvl="0" marL="457200" rtl="0" algn="l">
              <a:spcBef>
                <a:spcPts val="1200"/>
              </a:spcBef>
              <a:spcAft>
                <a:spcPts val="0"/>
              </a:spcAft>
              <a:buSzPts val="2500"/>
              <a:buAutoNum type="arabicPeriod"/>
            </a:pPr>
            <a:r>
              <a:rPr lang="en"/>
              <a:t>Apply Transformation with Numpy Operations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7350" lvl="0" marL="457200" rtl="0" algn="l">
              <a:spcBef>
                <a:spcPts val="1200"/>
              </a:spcBef>
              <a:spcAft>
                <a:spcPts val="0"/>
              </a:spcAft>
              <a:buSzPts val="2500"/>
              <a:buAutoNum type="arabicPeriod"/>
            </a:pPr>
            <a:r>
              <a:rPr lang="en"/>
              <a:t>Load Processed data into GPU with TensorFlow Tensors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Problems with This Approach</a:t>
            </a:r>
            <a:endParaRPr/>
          </a:p>
        </p:txBody>
      </p:sp>
      <p:sp>
        <p:nvSpPr>
          <p:cNvPr id="126" name="Google Shape;126;p1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en"/>
              <a:t>RAM Capacity Shortage</a:t>
            </a:r>
            <a:endParaRPr/>
          </a:p>
        </p:txBody>
      </p:sp>
      <p:sp>
        <p:nvSpPr>
          <p:cNvPr id="127" name="Google Shape;127;p19"/>
          <p:cNvSpPr/>
          <p:nvPr/>
        </p:nvSpPr>
        <p:spPr>
          <a:xfrm>
            <a:off x="491400" y="1932925"/>
            <a:ext cx="3734700" cy="2833800"/>
          </a:xfrm>
          <a:prstGeom prst="ellipse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Data</a:t>
            </a:r>
            <a:endParaRPr sz="3900"/>
          </a:p>
        </p:txBody>
      </p:sp>
      <p:sp>
        <p:nvSpPr>
          <p:cNvPr id="128" name="Google Shape;128;p19"/>
          <p:cNvSpPr/>
          <p:nvPr/>
        </p:nvSpPr>
        <p:spPr>
          <a:xfrm>
            <a:off x="5110750" y="2899375"/>
            <a:ext cx="1097400" cy="9009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RAM</a:t>
            </a:r>
            <a:endParaRPr sz="19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Problems with This Approach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Speed of data processing compare to Machine Learning Accelerators (GPU, TPU)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Speed Problem</a:t>
            </a:r>
            <a:endParaRPr/>
          </a:p>
        </p:txBody>
      </p:sp>
      <p:sp>
        <p:nvSpPr>
          <p:cNvPr id="140" name="Google Shape;140;p2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22860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Your GPU</a:t>
            </a:r>
            <a:endParaRPr/>
          </a:p>
        </p:txBody>
      </p:sp>
      <p:pic>
        <p:nvPicPr>
          <p:cNvPr id="141" name="Google Shape;14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5950" y="1981925"/>
            <a:ext cx="4287876" cy="283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