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Roboto"/>
      <p:regular r:id="rId17"/>
      <p:bold r:id="rId18"/>
      <p:italic r:id="rId19"/>
      <p:boldItalic r:id="rId20"/>
    </p:embeddedFont>
    <p:embeddedFont>
      <p:font typeface="Roboto Mon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Italic.fntdata"/><Relationship Id="rId11" Type="http://schemas.openxmlformats.org/officeDocument/2006/relationships/slide" Target="slides/slide6.xml"/><Relationship Id="rId22" Type="http://schemas.openxmlformats.org/officeDocument/2006/relationships/font" Target="fonts/RobotoMono-bold.fntdata"/><Relationship Id="rId10" Type="http://schemas.openxmlformats.org/officeDocument/2006/relationships/slide" Target="slides/slide5.xml"/><Relationship Id="rId21" Type="http://schemas.openxmlformats.org/officeDocument/2006/relationships/font" Target="fonts/RobotoMono-regular.fntdata"/><Relationship Id="rId13" Type="http://schemas.openxmlformats.org/officeDocument/2006/relationships/slide" Target="slides/slide8.xml"/><Relationship Id="rId24" Type="http://schemas.openxmlformats.org/officeDocument/2006/relationships/font" Target="fonts/RobotoMono-boldItalic.fntdata"/><Relationship Id="rId12" Type="http://schemas.openxmlformats.org/officeDocument/2006/relationships/slide" Target="slides/slide7.xml"/><Relationship Id="rId23" Type="http://schemas.openxmlformats.org/officeDocument/2006/relationships/font" Target="fonts/RobotoMon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italic.fntdata"/><Relationship Id="rId6" Type="http://schemas.openxmlformats.org/officeDocument/2006/relationships/slide" Target="slides/slide1.xml"/><Relationship Id="rId18" Type="http://schemas.openxmlformats.org/officeDocument/2006/relationships/font" Target="fonts/Robo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4914d5c6bf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4914d5c6bf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4914d5c6bf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14914d5c6bf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4914d5c6b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4914d5c6b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4914d5c6b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4914d5c6b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4914d5c6bf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14914d5c6bf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4914d5c6bf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14914d5c6bf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14914d5c6bf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14914d5c6bf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4914d5c6bf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14914d5c6bf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4914d5c6bf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14914d5c6bf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4914d5c6bf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14914d5c6bf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87350" lvl="0" marL="457200" algn="ctr">
              <a:spcBef>
                <a:spcPts val="0"/>
              </a:spcBef>
              <a:spcAft>
                <a:spcPts val="0"/>
              </a:spcAft>
              <a:buClr>
                <a:schemeClr val="lt1"/>
              </a:buClr>
              <a:buSzPts val="25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4319036"/>
            <a:ext cx="9144000" cy="824426"/>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87350" lvl="0" marL="457200">
              <a:spcBef>
                <a:spcPts val="0"/>
              </a:spcBef>
              <a:spcAft>
                <a:spcPts val="0"/>
              </a:spcAft>
              <a:buSzPts val="2500"/>
              <a:buChar char="●"/>
              <a:defRPr sz="2500"/>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87350" lvl="0" marL="457200">
              <a:spcBef>
                <a:spcPts val="0"/>
              </a:spcBef>
              <a:spcAft>
                <a:spcPts val="0"/>
              </a:spcAft>
              <a:buClr>
                <a:schemeClr val="lt1"/>
              </a:buClr>
              <a:buSzPts val="25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5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87350" lvl="0" marL="457200">
              <a:lnSpc>
                <a:spcPct val="115000"/>
              </a:lnSpc>
              <a:spcBef>
                <a:spcPts val="0"/>
              </a:spcBef>
              <a:spcAft>
                <a:spcPts val="0"/>
              </a:spcAft>
              <a:buClr>
                <a:schemeClr val="dk2"/>
              </a:buClr>
              <a:buSzPts val="2500"/>
              <a:buFont typeface="Roboto"/>
              <a:buChar char="●"/>
              <a:defRPr sz="25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en.wikipedia.org/wiki/Automatic_differentiation"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Custom Training</a:t>
            </a:r>
            <a:endParaRPr/>
          </a:p>
        </p:txBody>
      </p:sp>
      <p:sp>
        <p:nvSpPr>
          <p:cNvPr id="86" name="Google Shape;86;p13"/>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42" name="Google Shape;142;p2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43" name="Google Shape;143;p22"/>
          <p:cNvPicPr preferRelativeResize="0"/>
          <p:nvPr/>
        </p:nvPicPr>
        <p:blipFill rotWithShape="1">
          <a:blip r:embed="rId3">
            <a:alphaModFix/>
          </a:blip>
          <a:srcRect b="4749" l="7885" r="12937" t="18143"/>
          <a:stretch/>
        </p:blipFill>
        <p:spPr>
          <a:xfrm>
            <a:off x="951900" y="589700"/>
            <a:ext cx="7240200" cy="396409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49" name="Google Shape;149;p2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50" name="Google Shape;150;p23"/>
          <p:cNvPicPr preferRelativeResize="0"/>
          <p:nvPr/>
        </p:nvPicPr>
        <p:blipFill>
          <a:blip r:embed="rId3">
            <a:alphaModFix/>
          </a:blip>
          <a:stretch>
            <a:fillRect/>
          </a:stretch>
        </p:blipFill>
        <p:spPr>
          <a:xfrm>
            <a:off x="647725" y="750641"/>
            <a:ext cx="7848550" cy="36422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 This Section</a:t>
            </a:r>
            <a:endParaRPr/>
          </a:p>
        </p:txBody>
      </p:sp>
      <p:sp>
        <p:nvSpPr>
          <p:cNvPr id="92" name="Google Shape;92;p1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87350" lvl="0" marL="457200" rtl="0" algn="l">
              <a:spcBef>
                <a:spcPts val="0"/>
              </a:spcBef>
              <a:spcAft>
                <a:spcPts val="0"/>
              </a:spcAft>
              <a:buSzPts val="2500"/>
              <a:buChar char="●"/>
            </a:pPr>
            <a:r>
              <a:rPr lang="en"/>
              <a:t>We will checkout how TensorFlow compute gradient and perform Automatic Differentiation.</a:t>
            </a:r>
            <a:endParaRPr/>
          </a:p>
          <a:p>
            <a:pPr indent="0" lvl="0" marL="457200" rtl="0" algn="l">
              <a:spcBef>
                <a:spcPts val="1200"/>
              </a:spcBef>
              <a:spcAft>
                <a:spcPts val="0"/>
              </a:spcAft>
              <a:buNone/>
            </a:pPr>
            <a:r>
              <a:t/>
            </a:r>
            <a:endParaRPr/>
          </a:p>
          <a:p>
            <a:pPr indent="-387350" lvl="0" marL="457200" rtl="0" algn="l">
              <a:spcBef>
                <a:spcPts val="1200"/>
              </a:spcBef>
              <a:spcAft>
                <a:spcPts val="0"/>
              </a:spcAft>
              <a:buSzPts val="2500"/>
              <a:buChar char="●"/>
            </a:pPr>
            <a:r>
              <a:rPr lang="en"/>
              <a:t>We will go through the customized training loops in TensorFlow.</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After this section you should be able to … </a:t>
            </a:r>
            <a:endParaRPr/>
          </a:p>
        </p:txBody>
      </p:sp>
      <p:sp>
        <p:nvSpPr>
          <p:cNvPr id="98" name="Google Shape;98;p1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lnSpcReduction="10000"/>
          </a:bodyPr>
          <a:lstStyle/>
          <a:p>
            <a:pPr indent="-387350" lvl="0" marL="457200" rtl="0" algn="l">
              <a:spcBef>
                <a:spcPts val="0"/>
              </a:spcBef>
              <a:spcAft>
                <a:spcPts val="0"/>
              </a:spcAft>
              <a:buSzPts val="2500"/>
              <a:buAutoNum type="arabicPeriod"/>
            </a:pPr>
            <a:r>
              <a:rPr lang="en"/>
              <a:t>Compute gradient of any expression with respect to any of the variables.</a:t>
            </a:r>
            <a:endParaRPr/>
          </a:p>
          <a:p>
            <a:pPr indent="0" lvl="0" marL="457200" rtl="0" algn="l">
              <a:spcBef>
                <a:spcPts val="1200"/>
              </a:spcBef>
              <a:spcAft>
                <a:spcPts val="0"/>
              </a:spcAft>
              <a:buNone/>
            </a:pPr>
            <a:r>
              <a:t/>
            </a:r>
            <a:endParaRPr/>
          </a:p>
          <a:p>
            <a:pPr indent="-387350" lvl="0" marL="457200" rtl="0" algn="l">
              <a:spcBef>
                <a:spcPts val="1200"/>
              </a:spcBef>
              <a:spcAft>
                <a:spcPts val="0"/>
              </a:spcAft>
              <a:buSzPts val="2500"/>
              <a:buAutoNum type="arabicPeriod"/>
            </a:pPr>
            <a:r>
              <a:rPr lang="en"/>
              <a:t>Writing custom training loops for your application</a:t>
            </a:r>
            <a:endParaRPr/>
          </a:p>
          <a:p>
            <a:pPr indent="0" lvl="0" marL="457200" rtl="0" algn="l">
              <a:spcBef>
                <a:spcPts val="1200"/>
              </a:spcBef>
              <a:spcAft>
                <a:spcPts val="0"/>
              </a:spcAft>
              <a:buNone/>
            </a:pPr>
            <a:r>
              <a:t/>
            </a:r>
            <a:endParaRPr/>
          </a:p>
          <a:p>
            <a:pPr indent="-387350" lvl="0" marL="457200" rtl="0" algn="l">
              <a:spcBef>
                <a:spcPts val="1200"/>
              </a:spcBef>
              <a:spcAft>
                <a:spcPts val="0"/>
              </a:spcAft>
              <a:buSzPts val="2500"/>
              <a:buAutoNum type="arabicPeriod"/>
            </a:pPr>
            <a:r>
              <a:rPr lang="en"/>
              <a:t>Extend </a:t>
            </a:r>
            <a:r>
              <a:rPr lang="en">
                <a:highlight>
                  <a:srgbClr val="D9D9D9"/>
                </a:highlight>
                <a:latin typeface="Roboto Mono"/>
                <a:ea typeface="Roboto Mono"/>
                <a:cs typeface="Roboto Mono"/>
                <a:sym typeface="Roboto Mono"/>
              </a:rPr>
              <a:t>.fit</a:t>
            </a:r>
            <a:r>
              <a:rPr lang="en"/>
              <a:t> method of Keras models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04" name="Google Shape;104;p1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105" name="Google Shape;105;p16"/>
          <p:cNvSpPr/>
          <p:nvPr/>
        </p:nvSpPr>
        <p:spPr>
          <a:xfrm>
            <a:off x="4193426" y="2047575"/>
            <a:ext cx="2686392" cy="2614788"/>
          </a:xfrm>
          <a:prstGeom prst="cloud">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06" name="Google Shape;106;p16"/>
          <p:cNvPicPr preferRelativeResize="0"/>
          <p:nvPr/>
        </p:nvPicPr>
        <p:blipFill>
          <a:blip r:embed="rId3">
            <a:alphaModFix/>
          </a:blip>
          <a:stretch>
            <a:fillRect/>
          </a:stretch>
        </p:blipFill>
        <p:spPr>
          <a:xfrm>
            <a:off x="1997545" y="1136427"/>
            <a:ext cx="4294758" cy="35258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12" name="Google Shape;112;p1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87350" lvl="0" marL="457200" rtl="0" algn="l">
              <a:spcBef>
                <a:spcPts val="0"/>
              </a:spcBef>
              <a:spcAft>
                <a:spcPts val="0"/>
              </a:spcAft>
              <a:buSzPts val="2500"/>
              <a:buChar char="●"/>
            </a:pPr>
            <a:r>
              <a:rPr lang="en"/>
              <a:t>One of the crucial parts of any deep neural network training is computing gradients of weights (backpropagation).</a:t>
            </a:r>
            <a:endParaRPr/>
          </a:p>
          <a:p>
            <a:pPr indent="-387350" lvl="0" marL="457200" rtl="0" algn="l">
              <a:spcBef>
                <a:spcPts val="0"/>
              </a:spcBef>
              <a:spcAft>
                <a:spcPts val="0"/>
              </a:spcAft>
              <a:buSzPts val="2500"/>
              <a:buChar char="●"/>
            </a:pPr>
            <a:r>
              <a:rPr lang="en"/>
              <a:t>TensorFlow uses a method called </a:t>
            </a:r>
            <a:r>
              <a:rPr lang="en" u="sng">
                <a:solidFill>
                  <a:schemeClr val="hlink"/>
                </a:solidFill>
                <a:hlinkClick r:id="rId3"/>
              </a:rPr>
              <a:t>Automatic Differentiation</a:t>
            </a:r>
            <a:r>
              <a:rPr lang="en"/>
              <a:t> (Auto Diff) to compute gradient of any expression.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18" name="Google Shape;118;p1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87350" lvl="0" marL="457200" rtl="0" algn="l">
              <a:spcBef>
                <a:spcPts val="0"/>
              </a:spcBef>
              <a:spcAft>
                <a:spcPts val="0"/>
              </a:spcAft>
              <a:buSzPts val="2500"/>
              <a:buChar char="●"/>
            </a:pPr>
            <a:r>
              <a:rPr lang="en"/>
              <a:t>To differentiate automatically, TensorFlow needs to remember what operations happen in what order during the forward pass. Then, during the backward pass, TensorFlow traverses this list of operations in reverse order to compute gradients.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24" name="Google Shape;124;p1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TensorFlow has a context manager named </a:t>
            </a:r>
            <a:r>
              <a:rPr lang="en">
                <a:highlight>
                  <a:srgbClr val="D9D9D9"/>
                </a:highlight>
                <a:latin typeface="Roboto Mono"/>
                <a:ea typeface="Roboto Mono"/>
                <a:cs typeface="Roboto Mono"/>
                <a:sym typeface="Roboto Mono"/>
              </a:rPr>
              <a:t>tf.GradientTape</a:t>
            </a:r>
            <a:r>
              <a:rPr lang="en"/>
              <a:t> to remember the operations so later it can compute the gradients.</a:t>
            </a:r>
            <a:endParaRPr/>
          </a:p>
          <a:p>
            <a:pPr indent="0" lvl="0" marL="228600" marR="228600" rtl="0" algn="l">
              <a:spcBef>
                <a:spcPts val="1200"/>
              </a:spcBef>
              <a:spcAft>
                <a:spcPts val="0"/>
              </a:spcAft>
              <a:buNone/>
            </a:pPr>
            <a:r>
              <a:rPr lang="en">
                <a:highlight>
                  <a:srgbClr val="D9D9D9"/>
                </a:highlight>
                <a:latin typeface="Roboto Mono"/>
                <a:ea typeface="Roboto Mono"/>
                <a:cs typeface="Roboto Mono"/>
                <a:sym typeface="Roboto Mono"/>
              </a:rPr>
              <a:t>with tf.GradientTape() as tape:</a:t>
            </a:r>
            <a:endParaRPr>
              <a:highlight>
                <a:srgbClr val="D9D9D9"/>
              </a:highlight>
              <a:latin typeface="Roboto Mono"/>
              <a:ea typeface="Roboto Mono"/>
              <a:cs typeface="Roboto Mono"/>
              <a:sym typeface="Roboto Mono"/>
            </a:endParaRPr>
          </a:p>
          <a:p>
            <a:pPr indent="0" lvl="0" marL="228600" marR="228600" rtl="0" algn="l">
              <a:spcBef>
                <a:spcPts val="0"/>
              </a:spcBef>
              <a:spcAft>
                <a:spcPts val="0"/>
              </a:spcAft>
              <a:buNone/>
            </a:pPr>
            <a:r>
              <a:rPr lang="en">
                <a:highlight>
                  <a:srgbClr val="D9D9D9"/>
                </a:highlight>
                <a:latin typeface="Roboto Mono"/>
                <a:ea typeface="Roboto Mono"/>
                <a:cs typeface="Roboto Mono"/>
                <a:sym typeface="Roboto Mono"/>
              </a:rPr>
              <a:t>  …</a:t>
            </a:r>
            <a:endParaRPr>
              <a:highlight>
                <a:srgbClr val="D9D9D9"/>
              </a:highlight>
              <a:latin typeface="Roboto Mono"/>
              <a:ea typeface="Roboto Mono"/>
              <a:cs typeface="Roboto Mono"/>
              <a:sym typeface="Roboto Mono"/>
            </a:endParaRPr>
          </a:p>
          <a:p>
            <a:pPr indent="0" lvl="0" marL="228600" marR="228600" rtl="0" algn="l">
              <a:spcBef>
                <a:spcPts val="0"/>
              </a:spcBef>
              <a:spcAft>
                <a:spcPts val="0"/>
              </a:spcAft>
              <a:buNone/>
            </a:pPr>
            <a:r>
              <a:rPr lang="en">
                <a:highlight>
                  <a:srgbClr val="D9D9D9"/>
                </a:highlight>
                <a:latin typeface="Roboto Mono"/>
                <a:ea typeface="Roboto Mono"/>
                <a:cs typeface="Roboto Mono"/>
                <a:sym typeface="Roboto Mono"/>
              </a:rPr>
              <a:t>  …</a:t>
            </a:r>
            <a:endParaRPr>
              <a:highlight>
                <a:srgbClr val="D9D9D9"/>
              </a:highlight>
              <a:latin typeface="Roboto Mono"/>
              <a:ea typeface="Roboto Mono"/>
              <a:cs typeface="Roboto Mono"/>
              <a:sym typeface="Roboto Mono"/>
            </a:endParaRPr>
          </a:p>
          <a:p>
            <a:pPr indent="0" lvl="0" marL="0" rtl="0" algn="l">
              <a:spcBef>
                <a:spcPts val="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Training Loops</a:t>
            </a:r>
            <a:endParaRPr/>
          </a:p>
        </p:txBody>
      </p:sp>
      <p:sp>
        <p:nvSpPr>
          <p:cNvPr id="130" name="Google Shape;130;p2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87350" lvl="0" marL="457200" rtl="0" algn="l">
              <a:spcBef>
                <a:spcPts val="0"/>
              </a:spcBef>
              <a:spcAft>
                <a:spcPts val="0"/>
              </a:spcAft>
              <a:buSzPts val="2500"/>
              <a:buChar char="●"/>
            </a:pPr>
            <a:r>
              <a:rPr lang="en"/>
              <a:t>Keras provides built-in methods to train and evaluate neural networks: </a:t>
            </a:r>
            <a:r>
              <a:rPr lang="en">
                <a:highlight>
                  <a:srgbClr val="D9D9D9"/>
                </a:highlight>
                <a:latin typeface="Roboto Mono"/>
                <a:ea typeface="Roboto Mono"/>
                <a:cs typeface="Roboto Mono"/>
                <a:sym typeface="Roboto Mono"/>
              </a:rPr>
              <a:t>model.compile()</a:t>
            </a:r>
            <a:r>
              <a:rPr lang="en"/>
              <a:t>, </a:t>
            </a:r>
            <a:r>
              <a:rPr lang="en">
                <a:highlight>
                  <a:srgbClr val="D9D9D9"/>
                </a:highlight>
                <a:latin typeface="Roboto Mono"/>
                <a:ea typeface="Roboto Mono"/>
                <a:cs typeface="Roboto Mono"/>
                <a:sym typeface="Roboto Mono"/>
              </a:rPr>
              <a:t>model.fit()</a:t>
            </a:r>
            <a:r>
              <a:rPr lang="en"/>
              <a:t>, </a:t>
            </a:r>
            <a:r>
              <a:rPr lang="en">
                <a:highlight>
                  <a:srgbClr val="D9D9D9"/>
                </a:highlight>
                <a:latin typeface="Roboto Mono"/>
                <a:ea typeface="Roboto Mono"/>
                <a:cs typeface="Roboto Mono"/>
                <a:sym typeface="Roboto Mono"/>
              </a:rPr>
              <a:t>model.evaluate()</a:t>
            </a:r>
            <a:endParaRPr>
              <a:highlight>
                <a:srgbClr val="D9D9D9"/>
              </a:highlight>
              <a:latin typeface="Roboto Mono"/>
              <a:ea typeface="Roboto Mono"/>
              <a:cs typeface="Roboto Mono"/>
              <a:sym typeface="Roboto Mono"/>
            </a:endParaRPr>
          </a:p>
          <a:p>
            <a:pPr indent="0" lvl="0" marL="0" rtl="0" algn="l">
              <a:spcBef>
                <a:spcPts val="1200"/>
              </a:spcBef>
              <a:spcAft>
                <a:spcPts val="0"/>
              </a:spcAft>
              <a:buNone/>
            </a:pPr>
            <a:r>
              <a:t/>
            </a:r>
            <a:endParaRPr>
              <a:highlight>
                <a:srgbClr val="D9D9D9"/>
              </a:highlight>
              <a:latin typeface="Roboto Mono"/>
              <a:ea typeface="Roboto Mono"/>
              <a:cs typeface="Roboto Mono"/>
              <a:sym typeface="Roboto Mono"/>
            </a:endParaRPr>
          </a:p>
          <a:p>
            <a:pPr indent="-387350" lvl="0" marL="457200" rtl="0" algn="l">
              <a:spcBef>
                <a:spcPts val="1200"/>
              </a:spcBef>
              <a:spcAft>
                <a:spcPts val="0"/>
              </a:spcAft>
              <a:buSzPts val="2500"/>
              <a:buChar char="●"/>
            </a:pPr>
            <a:r>
              <a:rPr lang="en"/>
              <a:t>Most of the times these methods are sufficient for our applications.</a:t>
            </a:r>
            <a:endParaRPr>
              <a:highlight>
                <a:srgbClr val="D9D9D9"/>
              </a:highlight>
              <a:latin typeface="Roboto Mono"/>
              <a:ea typeface="Roboto Mono"/>
              <a:cs typeface="Roboto Mono"/>
              <a:sym typeface="Roboto Mon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36" name="Google Shape;136;p2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However in special cases we need to create our own training loops, like in GAN models.</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