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00" r:id="rId3"/>
    <p:sldId id="357" r:id="rId4"/>
    <p:sldId id="402" r:id="rId5"/>
    <p:sldId id="361" r:id="rId6"/>
    <p:sldId id="403" r:id="rId7"/>
    <p:sldId id="401" r:id="rId8"/>
    <p:sldId id="404" r:id="rId9"/>
    <p:sldId id="426" r:id="rId10"/>
    <p:sldId id="405" r:id="rId11"/>
    <p:sldId id="407" r:id="rId12"/>
    <p:sldId id="408" r:id="rId13"/>
    <p:sldId id="409" r:id="rId14"/>
    <p:sldId id="410" r:id="rId15"/>
    <p:sldId id="412" r:id="rId16"/>
    <p:sldId id="413" r:id="rId17"/>
    <p:sldId id="428" r:id="rId18"/>
    <p:sldId id="414" r:id="rId19"/>
    <p:sldId id="415" r:id="rId20"/>
    <p:sldId id="427" r:id="rId21"/>
    <p:sldId id="429" r:id="rId22"/>
    <p:sldId id="398" r:id="rId23"/>
    <p:sldId id="392" r:id="rId24"/>
  </p:sldIdLst>
  <p:sldSz cx="7556500" cy="5334000"/>
  <p:notesSz cx="7556500" cy="533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F70800-6CE4-43AF-815F-67C9B662CDAD}">
          <p14:sldIdLst>
            <p14:sldId id="256"/>
            <p14:sldId id="400"/>
            <p14:sldId id="357"/>
            <p14:sldId id="402"/>
            <p14:sldId id="361"/>
            <p14:sldId id="403"/>
            <p14:sldId id="401"/>
            <p14:sldId id="404"/>
            <p14:sldId id="426"/>
            <p14:sldId id="405"/>
            <p14:sldId id="407"/>
            <p14:sldId id="408"/>
            <p14:sldId id="409"/>
            <p14:sldId id="410"/>
            <p14:sldId id="412"/>
            <p14:sldId id="413"/>
            <p14:sldId id="428"/>
            <p14:sldId id="414"/>
            <p14:sldId id="415"/>
            <p14:sldId id="427"/>
            <p14:sldId id="429"/>
            <p14:sldId id="398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i Srivastava" initials="RS" lastIdx="1" clrIdx="0">
    <p:extLst>
      <p:ext uri="{19B8F6BF-5375-455C-9EA6-DF929625EA0E}">
        <p15:presenceInfo xmlns:p15="http://schemas.microsoft.com/office/powerpoint/2012/main" userId="Roli Srivastava" providerId="None"/>
      </p:ext>
    </p:extLst>
  </p:cmAuthor>
  <p:cmAuthor id="2" name="Vijay Dhaka" initials="VD" lastIdx="1" clrIdx="1">
    <p:extLst>
      <p:ext uri="{19B8F6BF-5375-455C-9EA6-DF929625EA0E}">
        <p15:presenceInfo xmlns:p15="http://schemas.microsoft.com/office/powerpoint/2012/main" userId="68965f5b179d42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D2FCD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0221" autoAdjust="0"/>
  </p:normalViewPr>
  <p:slideViewPr>
    <p:cSldViewPr>
      <p:cViewPr varScale="1">
        <p:scale>
          <a:sx n="93" d="100"/>
          <a:sy n="93" d="100"/>
        </p:scale>
        <p:origin x="118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05T17:41:57.11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9B5BA-3EBB-45EB-B3C3-56A7CAA1D6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9AE881-2DE2-47FD-BAA8-5C8E2A172B08}">
      <dgm:prSet/>
      <dgm:spPr/>
      <dgm:t>
        <a:bodyPr/>
        <a:lstStyle/>
        <a:p>
          <a:r>
            <a:rPr lang="en-IN" b="1"/>
            <a:t>Overview/Purpose of the study</a:t>
          </a:r>
          <a:endParaRPr lang="en-US"/>
        </a:p>
      </dgm:t>
    </dgm:pt>
    <dgm:pt modelId="{FBD2201C-5EAA-414A-B6E5-8EED8B1EF076}" type="parTrans" cxnId="{42A1488C-E76C-4988-A422-1E843C428369}">
      <dgm:prSet/>
      <dgm:spPr/>
      <dgm:t>
        <a:bodyPr/>
        <a:lstStyle/>
        <a:p>
          <a:endParaRPr lang="en-US"/>
        </a:p>
      </dgm:t>
    </dgm:pt>
    <dgm:pt modelId="{80F4EC99-26F8-4026-80D6-EF355CF0596D}" type="sibTrans" cxnId="{42A1488C-E76C-4988-A422-1E843C428369}">
      <dgm:prSet/>
      <dgm:spPr/>
      <dgm:t>
        <a:bodyPr/>
        <a:lstStyle/>
        <a:p>
          <a:endParaRPr lang="en-US"/>
        </a:p>
      </dgm:t>
    </dgm:pt>
    <dgm:pt modelId="{D4984358-C613-4CE5-B5D0-086A97DF9B03}">
      <dgm:prSet/>
      <dgm:spPr/>
      <dgm:t>
        <a:bodyPr/>
        <a:lstStyle/>
        <a:p>
          <a:r>
            <a:rPr lang="en-IN" b="1"/>
            <a:t>Methodologies used</a:t>
          </a:r>
          <a:endParaRPr lang="en-US"/>
        </a:p>
      </dgm:t>
    </dgm:pt>
    <dgm:pt modelId="{E1597C14-14CE-4139-B83F-566D9E3F1B5E}" type="parTrans" cxnId="{7161EC06-C7BE-4C65-AAD1-5E7A9DCA114F}">
      <dgm:prSet/>
      <dgm:spPr/>
      <dgm:t>
        <a:bodyPr/>
        <a:lstStyle/>
        <a:p>
          <a:endParaRPr lang="en-US"/>
        </a:p>
      </dgm:t>
    </dgm:pt>
    <dgm:pt modelId="{6CE67921-DAF8-4386-B872-C6C2C609E748}" type="sibTrans" cxnId="{7161EC06-C7BE-4C65-AAD1-5E7A9DCA114F}">
      <dgm:prSet/>
      <dgm:spPr/>
      <dgm:t>
        <a:bodyPr/>
        <a:lstStyle/>
        <a:p>
          <a:endParaRPr lang="en-US"/>
        </a:p>
      </dgm:t>
    </dgm:pt>
    <dgm:pt modelId="{FF75ED96-7C57-4A36-87F4-4F791741C193}">
      <dgm:prSet/>
      <dgm:spPr/>
      <dgm:t>
        <a:bodyPr/>
        <a:lstStyle/>
        <a:p>
          <a:r>
            <a:rPr lang="en-IN" b="1"/>
            <a:t>Data Description</a:t>
          </a:r>
          <a:endParaRPr lang="en-US"/>
        </a:p>
      </dgm:t>
    </dgm:pt>
    <dgm:pt modelId="{64732B0D-7831-41BE-AFB2-B75CF537FA65}" type="parTrans" cxnId="{616EDA9A-29C3-45C1-AFD5-A9695BED484A}">
      <dgm:prSet/>
      <dgm:spPr/>
      <dgm:t>
        <a:bodyPr/>
        <a:lstStyle/>
        <a:p>
          <a:endParaRPr lang="en-US"/>
        </a:p>
      </dgm:t>
    </dgm:pt>
    <dgm:pt modelId="{A7C1EE7C-C61A-4871-97F0-2C431A81ADB6}" type="sibTrans" cxnId="{616EDA9A-29C3-45C1-AFD5-A9695BED484A}">
      <dgm:prSet/>
      <dgm:spPr/>
      <dgm:t>
        <a:bodyPr/>
        <a:lstStyle/>
        <a:p>
          <a:endParaRPr lang="en-US"/>
        </a:p>
      </dgm:t>
    </dgm:pt>
    <dgm:pt modelId="{D6EBE9A3-5A74-4C53-8782-1D912216FE1E}">
      <dgm:prSet/>
      <dgm:spPr/>
      <dgm:t>
        <a:bodyPr/>
        <a:lstStyle/>
        <a:p>
          <a:r>
            <a:rPr lang="en-IN" b="1"/>
            <a:t>Insights</a:t>
          </a:r>
          <a:endParaRPr lang="en-US"/>
        </a:p>
      </dgm:t>
    </dgm:pt>
    <dgm:pt modelId="{A0D1C690-1A55-4823-B357-1BB2FF8B4022}" type="parTrans" cxnId="{59BA1D2E-D80B-486B-BC37-BA7409582548}">
      <dgm:prSet/>
      <dgm:spPr/>
      <dgm:t>
        <a:bodyPr/>
        <a:lstStyle/>
        <a:p>
          <a:endParaRPr lang="en-US"/>
        </a:p>
      </dgm:t>
    </dgm:pt>
    <dgm:pt modelId="{F9E98AEC-38B8-46A8-B113-1C26BBA2D6A6}" type="sibTrans" cxnId="{59BA1D2E-D80B-486B-BC37-BA7409582548}">
      <dgm:prSet/>
      <dgm:spPr/>
      <dgm:t>
        <a:bodyPr/>
        <a:lstStyle/>
        <a:p>
          <a:endParaRPr lang="en-US"/>
        </a:p>
      </dgm:t>
    </dgm:pt>
    <dgm:pt modelId="{183E5725-ADC6-457D-A41A-227D9E4721A5}">
      <dgm:prSet/>
      <dgm:spPr/>
      <dgm:t>
        <a:bodyPr/>
        <a:lstStyle/>
        <a:p>
          <a:r>
            <a:rPr lang="en-IN" b="1"/>
            <a:t>References   </a:t>
          </a:r>
          <a:endParaRPr lang="en-US"/>
        </a:p>
      </dgm:t>
    </dgm:pt>
    <dgm:pt modelId="{C00B9779-CDBF-47F3-B2AB-517923D31D4E}" type="parTrans" cxnId="{E91D8042-9073-4E10-826F-2D67C91F11CB}">
      <dgm:prSet/>
      <dgm:spPr/>
      <dgm:t>
        <a:bodyPr/>
        <a:lstStyle/>
        <a:p>
          <a:endParaRPr lang="en-US"/>
        </a:p>
      </dgm:t>
    </dgm:pt>
    <dgm:pt modelId="{7C6541CA-B4E2-4CE0-8C83-B6F66BB23F58}" type="sibTrans" cxnId="{E91D8042-9073-4E10-826F-2D67C91F11CB}">
      <dgm:prSet/>
      <dgm:spPr/>
      <dgm:t>
        <a:bodyPr/>
        <a:lstStyle/>
        <a:p>
          <a:endParaRPr lang="en-US"/>
        </a:p>
      </dgm:t>
    </dgm:pt>
    <dgm:pt modelId="{EE99DEC1-0C3B-4B31-A574-8ECA00CB06EA}" type="pres">
      <dgm:prSet presAssocID="{7979B5BA-3EBB-45EB-B3C3-56A7CAA1D6A0}" presName="vert0" presStyleCnt="0">
        <dgm:presLayoutVars>
          <dgm:dir/>
          <dgm:animOne val="branch"/>
          <dgm:animLvl val="lvl"/>
        </dgm:presLayoutVars>
      </dgm:prSet>
      <dgm:spPr/>
    </dgm:pt>
    <dgm:pt modelId="{1CA3DEFE-37E3-48AC-A14E-06EC8D0CF363}" type="pres">
      <dgm:prSet presAssocID="{099AE881-2DE2-47FD-BAA8-5C8E2A172B08}" presName="thickLine" presStyleLbl="alignNode1" presStyleIdx="0" presStyleCnt="5"/>
      <dgm:spPr/>
    </dgm:pt>
    <dgm:pt modelId="{8E78B32D-7DDF-4D6D-B413-A9B5EB19F973}" type="pres">
      <dgm:prSet presAssocID="{099AE881-2DE2-47FD-BAA8-5C8E2A172B08}" presName="horz1" presStyleCnt="0"/>
      <dgm:spPr/>
    </dgm:pt>
    <dgm:pt modelId="{9C3960E0-C59B-4BEA-8623-B7E6B9910ED5}" type="pres">
      <dgm:prSet presAssocID="{099AE881-2DE2-47FD-BAA8-5C8E2A172B08}" presName="tx1" presStyleLbl="revTx" presStyleIdx="0" presStyleCnt="5"/>
      <dgm:spPr/>
    </dgm:pt>
    <dgm:pt modelId="{23C26CCC-92E8-46B9-A079-0140E907B83B}" type="pres">
      <dgm:prSet presAssocID="{099AE881-2DE2-47FD-BAA8-5C8E2A172B08}" presName="vert1" presStyleCnt="0"/>
      <dgm:spPr/>
    </dgm:pt>
    <dgm:pt modelId="{509DE5F7-F0A3-43D8-AF81-AE8F86D1BA29}" type="pres">
      <dgm:prSet presAssocID="{D4984358-C613-4CE5-B5D0-086A97DF9B03}" presName="thickLine" presStyleLbl="alignNode1" presStyleIdx="1" presStyleCnt="5"/>
      <dgm:spPr/>
    </dgm:pt>
    <dgm:pt modelId="{938D49B2-C503-47AF-95E3-D9A907B7FF1A}" type="pres">
      <dgm:prSet presAssocID="{D4984358-C613-4CE5-B5D0-086A97DF9B03}" presName="horz1" presStyleCnt="0"/>
      <dgm:spPr/>
    </dgm:pt>
    <dgm:pt modelId="{60666CEE-D37A-4247-BBF8-72A62BE9F989}" type="pres">
      <dgm:prSet presAssocID="{D4984358-C613-4CE5-B5D0-086A97DF9B03}" presName="tx1" presStyleLbl="revTx" presStyleIdx="1" presStyleCnt="5"/>
      <dgm:spPr/>
    </dgm:pt>
    <dgm:pt modelId="{7F8535EE-23F9-407B-BF11-9BD91656DA61}" type="pres">
      <dgm:prSet presAssocID="{D4984358-C613-4CE5-B5D0-086A97DF9B03}" presName="vert1" presStyleCnt="0"/>
      <dgm:spPr/>
    </dgm:pt>
    <dgm:pt modelId="{0CF83A95-7581-4E7A-9D61-74FB69882388}" type="pres">
      <dgm:prSet presAssocID="{FF75ED96-7C57-4A36-87F4-4F791741C193}" presName="thickLine" presStyleLbl="alignNode1" presStyleIdx="2" presStyleCnt="5"/>
      <dgm:spPr/>
    </dgm:pt>
    <dgm:pt modelId="{B065FD96-B134-4CF6-82DD-733CD20F8CEA}" type="pres">
      <dgm:prSet presAssocID="{FF75ED96-7C57-4A36-87F4-4F791741C193}" presName="horz1" presStyleCnt="0"/>
      <dgm:spPr/>
    </dgm:pt>
    <dgm:pt modelId="{9660398B-5FD4-49C6-B1A9-EE7098ABE03E}" type="pres">
      <dgm:prSet presAssocID="{FF75ED96-7C57-4A36-87F4-4F791741C193}" presName="tx1" presStyleLbl="revTx" presStyleIdx="2" presStyleCnt="5"/>
      <dgm:spPr/>
    </dgm:pt>
    <dgm:pt modelId="{E0587E7E-8384-4A0D-8E00-B1617A8E9590}" type="pres">
      <dgm:prSet presAssocID="{FF75ED96-7C57-4A36-87F4-4F791741C193}" presName="vert1" presStyleCnt="0"/>
      <dgm:spPr/>
    </dgm:pt>
    <dgm:pt modelId="{98EE64DE-E65C-482E-9446-2592815A6B5A}" type="pres">
      <dgm:prSet presAssocID="{D6EBE9A3-5A74-4C53-8782-1D912216FE1E}" presName="thickLine" presStyleLbl="alignNode1" presStyleIdx="3" presStyleCnt="5"/>
      <dgm:spPr/>
    </dgm:pt>
    <dgm:pt modelId="{89D6C14E-D7CD-4563-B162-F512CE583416}" type="pres">
      <dgm:prSet presAssocID="{D6EBE9A3-5A74-4C53-8782-1D912216FE1E}" presName="horz1" presStyleCnt="0"/>
      <dgm:spPr/>
    </dgm:pt>
    <dgm:pt modelId="{92D0A4AE-87EA-4E36-85DA-FA0798C51FA9}" type="pres">
      <dgm:prSet presAssocID="{D6EBE9A3-5A74-4C53-8782-1D912216FE1E}" presName="tx1" presStyleLbl="revTx" presStyleIdx="3" presStyleCnt="5"/>
      <dgm:spPr/>
    </dgm:pt>
    <dgm:pt modelId="{2FD0C214-E369-4462-8E3F-434981BFD81F}" type="pres">
      <dgm:prSet presAssocID="{D6EBE9A3-5A74-4C53-8782-1D912216FE1E}" presName="vert1" presStyleCnt="0"/>
      <dgm:spPr/>
    </dgm:pt>
    <dgm:pt modelId="{9BBF5193-B8C5-4CBA-A5A2-60CB33332D5D}" type="pres">
      <dgm:prSet presAssocID="{183E5725-ADC6-457D-A41A-227D9E4721A5}" presName="thickLine" presStyleLbl="alignNode1" presStyleIdx="4" presStyleCnt="5"/>
      <dgm:spPr/>
    </dgm:pt>
    <dgm:pt modelId="{5F2208DB-4337-4B8A-A25A-3609792D40D7}" type="pres">
      <dgm:prSet presAssocID="{183E5725-ADC6-457D-A41A-227D9E4721A5}" presName="horz1" presStyleCnt="0"/>
      <dgm:spPr/>
    </dgm:pt>
    <dgm:pt modelId="{C40239AF-3C24-4851-9ECE-457103268E0B}" type="pres">
      <dgm:prSet presAssocID="{183E5725-ADC6-457D-A41A-227D9E4721A5}" presName="tx1" presStyleLbl="revTx" presStyleIdx="4" presStyleCnt="5"/>
      <dgm:spPr/>
    </dgm:pt>
    <dgm:pt modelId="{C4DB5CF0-54A6-49CB-B717-A4F4C6B726E5}" type="pres">
      <dgm:prSet presAssocID="{183E5725-ADC6-457D-A41A-227D9E4721A5}" presName="vert1" presStyleCnt="0"/>
      <dgm:spPr/>
    </dgm:pt>
  </dgm:ptLst>
  <dgm:cxnLst>
    <dgm:cxn modelId="{5061D903-2A6C-447C-AA56-9D942F133481}" type="presOf" srcId="{FF75ED96-7C57-4A36-87F4-4F791741C193}" destId="{9660398B-5FD4-49C6-B1A9-EE7098ABE03E}" srcOrd="0" destOrd="0" presId="urn:microsoft.com/office/officeart/2008/layout/LinedList"/>
    <dgm:cxn modelId="{7161EC06-C7BE-4C65-AAD1-5E7A9DCA114F}" srcId="{7979B5BA-3EBB-45EB-B3C3-56A7CAA1D6A0}" destId="{D4984358-C613-4CE5-B5D0-086A97DF9B03}" srcOrd="1" destOrd="0" parTransId="{E1597C14-14CE-4139-B83F-566D9E3F1B5E}" sibTransId="{6CE67921-DAF8-4386-B872-C6C2C609E748}"/>
    <dgm:cxn modelId="{FA0D4716-5DBA-43A6-A960-E886688BE0B7}" type="presOf" srcId="{D4984358-C613-4CE5-B5D0-086A97DF9B03}" destId="{60666CEE-D37A-4247-BBF8-72A62BE9F989}" srcOrd="0" destOrd="0" presId="urn:microsoft.com/office/officeart/2008/layout/LinedList"/>
    <dgm:cxn modelId="{59BA1D2E-D80B-486B-BC37-BA7409582548}" srcId="{7979B5BA-3EBB-45EB-B3C3-56A7CAA1D6A0}" destId="{D6EBE9A3-5A74-4C53-8782-1D912216FE1E}" srcOrd="3" destOrd="0" parTransId="{A0D1C690-1A55-4823-B357-1BB2FF8B4022}" sibTransId="{F9E98AEC-38B8-46A8-B113-1C26BBA2D6A6}"/>
    <dgm:cxn modelId="{885C4931-95A9-4DB3-8160-37DE9E81E1FE}" type="presOf" srcId="{183E5725-ADC6-457D-A41A-227D9E4721A5}" destId="{C40239AF-3C24-4851-9ECE-457103268E0B}" srcOrd="0" destOrd="0" presId="urn:microsoft.com/office/officeart/2008/layout/LinedList"/>
    <dgm:cxn modelId="{A630D637-FE13-4B67-B90E-E06C4BAF7465}" type="presOf" srcId="{099AE881-2DE2-47FD-BAA8-5C8E2A172B08}" destId="{9C3960E0-C59B-4BEA-8623-B7E6B9910ED5}" srcOrd="0" destOrd="0" presId="urn:microsoft.com/office/officeart/2008/layout/LinedList"/>
    <dgm:cxn modelId="{E91D8042-9073-4E10-826F-2D67C91F11CB}" srcId="{7979B5BA-3EBB-45EB-B3C3-56A7CAA1D6A0}" destId="{183E5725-ADC6-457D-A41A-227D9E4721A5}" srcOrd="4" destOrd="0" parTransId="{C00B9779-CDBF-47F3-B2AB-517923D31D4E}" sibTransId="{7C6541CA-B4E2-4CE0-8C83-B6F66BB23F58}"/>
    <dgm:cxn modelId="{A8285345-7A66-41DD-B3FC-DAE034944E13}" type="presOf" srcId="{D6EBE9A3-5A74-4C53-8782-1D912216FE1E}" destId="{92D0A4AE-87EA-4E36-85DA-FA0798C51FA9}" srcOrd="0" destOrd="0" presId="urn:microsoft.com/office/officeart/2008/layout/LinedList"/>
    <dgm:cxn modelId="{42A1488C-E76C-4988-A422-1E843C428369}" srcId="{7979B5BA-3EBB-45EB-B3C3-56A7CAA1D6A0}" destId="{099AE881-2DE2-47FD-BAA8-5C8E2A172B08}" srcOrd="0" destOrd="0" parTransId="{FBD2201C-5EAA-414A-B6E5-8EED8B1EF076}" sibTransId="{80F4EC99-26F8-4026-80D6-EF355CF0596D}"/>
    <dgm:cxn modelId="{616EDA9A-29C3-45C1-AFD5-A9695BED484A}" srcId="{7979B5BA-3EBB-45EB-B3C3-56A7CAA1D6A0}" destId="{FF75ED96-7C57-4A36-87F4-4F791741C193}" srcOrd="2" destOrd="0" parTransId="{64732B0D-7831-41BE-AFB2-B75CF537FA65}" sibTransId="{A7C1EE7C-C61A-4871-97F0-2C431A81ADB6}"/>
    <dgm:cxn modelId="{198936D9-32BA-4AED-AA8E-2E2B92E4B5F7}" type="presOf" srcId="{7979B5BA-3EBB-45EB-B3C3-56A7CAA1D6A0}" destId="{EE99DEC1-0C3B-4B31-A574-8ECA00CB06EA}" srcOrd="0" destOrd="0" presId="urn:microsoft.com/office/officeart/2008/layout/LinedList"/>
    <dgm:cxn modelId="{048223D1-8470-4EFC-852E-966A57DBAD6E}" type="presParOf" srcId="{EE99DEC1-0C3B-4B31-A574-8ECA00CB06EA}" destId="{1CA3DEFE-37E3-48AC-A14E-06EC8D0CF363}" srcOrd="0" destOrd="0" presId="urn:microsoft.com/office/officeart/2008/layout/LinedList"/>
    <dgm:cxn modelId="{B01670D7-F77C-49DA-AF93-18B94C6DBB02}" type="presParOf" srcId="{EE99DEC1-0C3B-4B31-A574-8ECA00CB06EA}" destId="{8E78B32D-7DDF-4D6D-B413-A9B5EB19F973}" srcOrd="1" destOrd="0" presId="urn:microsoft.com/office/officeart/2008/layout/LinedList"/>
    <dgm:cxn modelId="{2BCB1E5D-F81F-478D-9577-DF3BA259C98D}" type="presParOf" srcId="{8E78B32D-7DDF-4D6D-B413-A9B5EB19F973}" destId="{9C3960E0-C59B-4BEA-8623-B7E6B9910ED5}" srcOrd="0" destOrd="0" presId="urn:microsoft.com/office/officeart/2008/layout/LinedList"/>
    <dgm:cxn modelId="{34D1668E-EE39-4D0F-BBAC-960068051F7D}" type="presParOf" srcId="{8E78B32D-7DDF-4D6D-B413-A9B5EB19F973}" destId="{23C26CCC-92E8-46B9-A079-0140E907B83B}" srcOrd="1" destOrd="0" presId="urn:microsoft.com/office/officeart/2008/layout/LinedList"/>
    <dgm:cxn modelId="{34C80470-09D9-4AB1-8EB1-790EA48B924A}" type="presParOf" srcId="{EE99DEC1-0C3B-4B31-A574-8ECA00CB06EA}" destId="{509DE5F7-F0A3-43D8-AF81-AE8F86D1BA29}" srcOrd="2" destOrd="0" presId="urn:microsoft.com/office/officeart/2008/layout/LinedList"/>
    <dgm:cxn modelId="{5BBCFDB0-DB15-4037-9B1F-00099D90235A}" type="presParOf" srcId="{EE99DEC1-0C3B-4B31-A574-8ECA00CB06EA}" destId="{938D49B2-C503-47AF-95E3-D9A907B7FF1A}" srcOrd="3" destOrd="0" presId="urn:microsoft.com/office/officeart/2008/layout/LinedList"/>
    <dgm:cxn modelId="{29A8B536-E00C-4A9C-8E60-6E5D74A34110}" type="presParOf" srcId="{938D49B2-C503-47AF-95E3-D9A907B7FF1A}" destId="{60666CEE-D37A-4247-BBF8-72A62BE9F989}" srcOrd="0" destOrd="0" presId="urn:microsoft.com/office/officeart/2008/layout/LinedList"/>
    <dgm:cxn modelId="{86BF9F14-42AD-4497-9429-1ECDF6E5C842}" type="presParOf" srcId="{938D49B2-C503-47AF-95E3-D9A907B7FF1A}" destId="{7F8535EE-23F9-407B-BF11-9BD91656DA61}" srcOrd="1" destOrd="0" presId="urn:microsoft.com/office/officeart/2008/layout/LinedList"/>
    <dgm:cxn modelId="{8509E398-3A3D-4AB7-AEBB-FD3BE3795495}" type="presParOf" srcId="{EE99DEC1-0C3B-4B31-A574-8ECA00CB06EA}" destId="{0CF83A95-7581-4E7A-9D61-74FB69882388}" srcOrd="4" destOrd="0" presId="urn:microsoft.com/office/officeart/2008/layout/LinedList"/>
    <dgm:cxn modelId="{C3AF2602-A0AD-4EB4-9870-6A0E09DD5B69}" type="presParOf" srcId="{EE99DEC1-0C3B-4B31-A574-8ECA00CB06EA}" destId="{B065FD96-B134-4CF6-82DD-733CD20F8CEA}" srcOrd="5" destOrd="0" presId="urn:microsoft.com/office/officeart/2008/layout/LinedList"/>
    <dgm:cxn modelId="{72247105-6734-4BC8-9419-994EEFA181BF}" type="presParOf" srcId="{B065FD96-B134-4CF6-82DD-733CD20F8CEA}" destId="{9660398B-5FD4-49C6-B1A9-EE7098ABE03E}" srcOrd="0" destOrd="0" presId="urn:microsoft.com/office/officeart/2008/layout/LinedList"/>
    <dgm:cxn modelId="{EC498B7C-F09B-4060-9A30-586C711089DB}" type="presParOf" srcId="{B065FD96-B134-4CF6-82DD-733CD20F8CEA}" destId="{E0587E7E-8384-4A0D-8E00-B1617A8E9590}" srcOrd="1" destOrd="0" presId="urn:microsoft.com/office/officeart/2008/layout/LinedList"/>
    <dgm:cxn modelId="{9F391956-BB32-4483-99E7-7D16ADE52955}" type="presParOf" srcId="{EE99DEC1-0C3B-4B31-A574-8ECA00CB06EA}" destId="{98EE64DE-E65C-482E-9446-2592815A6B5A}" srcOrd="6" destOrd="0" presId="urn:microsoft.com/office/officeart/2008/layout/LinedList"/>
    <dgm:cxn modelId="{3CC4DA43-68AB-4AAC-B7F5-341EE7339D42}" type="presParOf" srcId="{EE99DEC1-0C3B-4B31-A574-8ECA00CB06EA}" destId="{89D6C14E-D7CD-4563-B162-F512CE583416}" srcOrd="7" destOrd="0" presId="urn:microsoft.com/office/officeart/2008/layout/LinedList"/>
    <dgm:cxn modelId="{5EDAE5AB-BD0B-4240-8272-DA7D9775FEBF}" type="presParOf" srcId="{89D6C14E-D7CD-4563-B162-F512CE583416}" destId="{92D0A4AE-87EA-4E36-85DA-FA0798C51FA9}" srcOrd="0" destOrd="0" presId="urn:microsoft.com/office/officeart/2008/layout/LinedList"/>
    <dgm:cxn modelId="{5C3D313C-4915-409B-987F-2A6AF3F4BD31}" type="presParOf" srcId="{89D6C14E-D7CD-4563-B162-F512CE583416}" destId="{2FD0C214-E369-4462-8E3F-434981BFD81F}" srcOrd="1" destOrd="0" presId="urn:microsoft.com/office/officeart/2008/layout/LinedList"/>
    <dgm:cxn modelId="{AAEA0144-51FC-4D65-B016-992DAF5FDC3E}" type="presParOf" srcId="{EE99DEC1-0C3B-4B31-A574-8ECA00CB06EA}" destId="{9BBF5193-B8C5-4CBA-A5A2-60CB33332D5D}" srcOrd="8" destOrd="0" presId="urn:microsoft.com/office/officeart/2008/layout/LinedList"/>
    <dgm:cxn modelId="{452F293E-E858-4240-8FD1-515B553E8DD4}" type="presParOf" srcId="{EE99DEC1-0C3B-4B31-A574-8ECA00CB06EA}" destId="{5F2208DB-4337-4B8A-A25A-3609792D40D7}" srcOrd="9" destOrd="0" presId="urn:microsoft.com/office/officeart/2008/layout/LinedList"/>
    <dgm:cxn modelId="{3353233D-6913-4C44-90BE-3FD8E880B2F8}" type="presParOf" srcId="{5F2208DB-4337-4B8A-A25A-3609792D40D7}" destId="{C40239AF-3C24-4851-9ECE-457103268E0B}" srcOrd="0" destOrd="0" presId="urn:microsoft.com/office/officeart/2008/layout/LinedList"/>
    <dgm:cxn modelId="{BFA394A3-C422-42B0-AF8A-631B23156D8F}" type="presParOf" srcId="{5F2208DB-4337-4B8A-A25A-3609792D40D7}" destId="{C4DB5CF0-54A6-49CB-B717-A4F4C6B726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3DEFE-37E3-48AC-A14E-06EC8D0CF363}">
      <dsp:nvSpPr>
        <dsp:cNvPr id="0" name=""/>
        <dsp:cNvSpPr/>
      </dsp:nvSpPr>
      <dsp:spPr>
        <a:xfrm>
          <a:off x="0" y="180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960E0-C59B-4BEA-8623-B7E6B9910ED5}">
      <dsp:nvSpPr>
        <dsp:cNvPr id="0" name=""/>
        <dsp:cNvSpPr/>
      </dsp:nvSpPr>
      <dsp:spPr>
        <a:xfrm>
          <a:off x="0" y="180"/>
          <a:ext cx="6400800" cy="29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Overview/Purpose of the study</a:t>
          </a:r>
          <a:endParaRPr lang="en-US" sz="1300" kern="1200"/>
        </a:p>
      </dsp:txBody>
      <dsp:txXfrm>
        <a:off x="0" y="180"/>
        <a:ext cx="6400800" cy="295393"/>
      </dsp:txXfrm>
    </dsp:sp>
    <dsp:sp modelId="{509DE5F7-F0A3-43D8-AF81-AE8F86D1BA29}">
      <dsp:nvSpPr>
        <dsp:cNvPr id="0" name=""/>
        <dsp:cNvSpPr/>
      </dsp:nvSpPr>
      <dsp:spPr>
        <a:xfrm>
          <a:off x="0" y="295573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66CEE-D37A-4247-BBF8-72A62BE9F989}">
      <dsp:nvSpPr>
        <dsp:cNvPr id="0" name=""/>
        <dsp:cNvSpPr/>
      </dsp:nvSpPr>
      <dsp:spPr>
        <a:xfrm>
          <a:off x="0" y="295573"/>
          <a:ext cx="6400800" cy="29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Methodologies used</a:t>
          </a:r>
          <a:endParaRPr lang="en-US" sz="1300" kern="1200"/>
        </a:p>
      </dsp:txBody>
      <dsp:txXfrm>
        <a:off x="0" y="295573"/>
        <a:ext cx="6400800" cy="295393"/>
      </dsp:txXfrm>
    </dsp:sp>
    <dsp:sp modelId="{0CF83A95-7581-4E7A-9D61-74FB69882388}">
      <dsp:nvSpPr>
        <dsp:cNvPr id="0" name=""/>
        <dsp:cNvSpPr/>
      </dsp:nvSpPr>
      <dsp:spPr>
        <a:xfrm>
          <a:off x="0" y="590967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0398B-5FD4-49C6-B1A9-EE7098ABE03E}">
      <dsp:nvSpPr>
        <dsp:cNvPr id="0" name=""/>
        <dsp:cNvSpPr/>
      </dsp:nvSpPr>
      <dsp:spPr>
        <a:xfrm>
          <a:off x="0" y="590967"/>
          <a:ext cx="6400800" cy="29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Data Description</a:t>
          </a:r>
          <a:endParaRPr lang="en-US" sz="1300" kern="1200"/>
        </a:p>
      </dsp:txBody>
      <dsp:txXfrm>
        <a:off x="0" y="590967"/>
        <a:ext cx="6400800" cy="295393"/>
      </dsp:txXfrm>
    </dsp:sp>
    <dsp:sp modelId="{98EE64DE-E65C-482E-9446-2592815A6B5A}">
      <dsp:nvSpPr>
        <dsp:cNvPr id="0" name=""/>
        <dsp:cNvSpPr/>
      </dsp:nvSpPr>
      <dsp:spPr>
        <a:xfrm>
          <a:off x="0" y="886360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0A4AE-87EA-4E36-85DA-FA0798C51FA9}">
      <dsp:nvSpPr>
        <dsp:cNvPr id="0" name=""/>
        <dsp:cNvSpPr/>
      </dsp:nvSpPr>
      <dsp:spPr>
        <a:xfrm>
          <a:off x="0" y="886360"/>
          <a:ext cx="6400800" cy="29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Insights</a:t>
          </a:r>
          <a:endParaRPr lang="en-US" sz="1300" kern="1200"/>
        </a:p>
      </dsp:txBody>
      <dsp:txXfrm>
        <a:off x="0" y="886360"/>
        <a:ext cx="6400800" cy="295393"/>
      </dsp:txXfrm>
    </dsp:sp>
    <dsp:sp modelId="{9BBF5193-B8C5-4CBA-A5A2-60CB33332D5D}">
      <dsp:nvSpPr>
        <dsp:cNvPr id="0" name=""/>
        <dsp:cNvSpPr/>
      </dsp:nvSpPr>
      <dsp:spPr>
        <a:xfrm>
          <a:off x="0" y="1181754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239AF-3C24-4851-9ECE-457103268E0B}">
      <dsp:nvSpPr>
        <dsp:cNvPr id="0" name=""/>
        <dsp:cNvSpPr/>
      </dsp:nvSpPr>
      <dsp:spPr>
        <a:xfrm>
          <a:off x="0" y="1181754"/>
          <a:ext cx="6400800" cy="29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References   </a:t>
          </a:r>
          <a:endParaRPr lang="en-US" sz="1300" kern="1200"/>
        </a:p>
      </dsp:txBody>
      <dsp:txXfrm>
        <a:off x="0" y="1181754"/>
        <a:ext cx="6400800" cy="295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38CAC-4E51-47ED-A7FF-1FC21968A87D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666750"/>
            <a:ext cx="2549525" cy="1800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2566988"/>
            <a:ext cx="6045200" cy="21002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06730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5067300"/>
            <a:ext cx="3275013" cy="266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5C826-8AF9-4BB0-B2A5-2FF050BD1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5C826-8AF9-4BB0-B2A5-2FF050BD1D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08" y="107576"/>
            <a:ext cx="7507918" cy="355899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  <p:sp>
        <p:nvSpPr>
          <p:cNvPr id="7" name="Holder 2">
            <a:extLst>
              <a:ext uri="{FF2B5EF4-FFF2-40B4-BE49-F238E27FC236}">
                <a16:creationId xmlns:a16="http://schemas.microsoft.com/office/drawing/2014/main" id="{6036DB5F-F8DD-43A5-AEA8-39BBAB4EF92F}"/>
              </a:ext>
            </a:extLst>
          </p:cNvPr>
          <p:cNvSpPr txBox="1">
            <a:spLocks/>
          </p:cNvSpPr>
          <p:nvPr userDrawn="1"/>
        </p:nvSpPr>
        <p:spPr>
          <a:xfrm>
            <a:off x="152400" y="259080"/>
            <a:ext cx="7501791" cy="355899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endParaRPr lang="en-US" kern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59" y="116582"/>
            <a:ext cx="7440731" cy="353943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59" y="116582"/>
            <a:ext cx="7440731" cy="353943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73672"/>
            <a:ext cx="7561580" cy="59690"/>
          </a:xfrm>
          <a:custGeom>
            <a:avLst/>
            <a:gdLst/>
            <a:ahLst/>
            <a:cxnLst/>
            <a:rect l="l" t="t" r="r" b="b"/>
            <a:pathLst>
              <a:path w="7561580" h="59690">
                <a:moveTo>
                  <a:pt x="0" y="59209"/>
                </a:moveTo>
                <a:lnTo>
                  <a:pt x="7561325" y="59209"/>
                </a:lnTo>
                <a:lnTo>
                  <a:pt x="7561325" y="0"/>
                </a:lnTo>
                <a:lnTo>
                  <a:pt x="0" y="0"/>
                </a:lnTo>
                <a:lnTo>
                  <a:pt x="0" y="5920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874" y="866009"/>
            <a:ext cx="7068820" cy="2404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4960620"/>
            <a:ext cx="2420112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works.umass.edu/cgi/viewcontent.cgi?article=1823&amp;context=theses" TargetMode="External"/><Relationship Id="rId7" Type="http://schemas.openxmlformats.org/officeDocument/2006/relationships/hyperlink" Target="https://stat.utexas.edu/videos/r/statistical-inference" TargetMode="External"/><Relationship Id="rId2" Type="http://schemas.openxmlformats.org/officeDocument/2006/relationships/hyperlink" Target="https://core.ac.uk/download/pdf/15035023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nbc.com/2018/07/18/video-game-industry-is-booming-with-continued-revenue.html" TargetMode="External"/><Relationship Id="rId5" Type="http://schemas.openxmlformats.org/officeDocument/2006/relationships/hyperlink" Target="https://www.kaggle.com/gregorut/videogamesales" TargetMode="External"/><Relationship Id="rId4" Type="http://schemas.openxmlformats.org/officeDocument/2006/relationships/hyperlink" Target="https://www.statmethods.net/graph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24" y="1371600"/>
            <a:ext cx="660730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9480">
              <a:lnSpc>
                <a:spcPct val="100000"/>
              </a:lnSpc>
            </a:pPr>
            <a:r>
              <a:rPr lang="en-IN" sz="3400" spc="-5" dirty="0">
                <a:latin typeface="Calibri"/>
                <a:cs typeface="Calibri"/>
              </a:rPr>
              <a:t>Project – R</a:t>
            </a:r>
            <a:endParaRPr sz="3400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220" y="2062908"/>
            <a:ext cx="5796915" cy="1270"/>
          </a:xfrm>
          <a:custGeom>
            <a:avLst/>
            <a:gdLst/>
            <a:ahLst/>
            <a:cxnLst/>
            <a:rect l="l" t="t" r="r" b="b"/>
            <a:pathLst>
              <a:path w="5796915" h="1269">
                <a:moveTo>
                  <a:pt x="0" y="0"/>
                </a:moveTo>
                <a:lnTo>
                  <a:pt x="5796905" y="1142"/>
                </a:lnTo>
              </a:path>
            </a:pathLst>
          </a:custGeom>
          <a:ln w="761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10FF4-1CD7-4C6F-8320-B13C4EF876B9}"/>
              </a:ext>
            </a:extLst>
          </p:cNvPr>
          <p:cNvSpPr txBox="1"/>
          <p:nvPr/>
        </p:nvSpPr>
        <p:spPr>
          <a:xfrm>
            <a:off x="1568450" y="2057400"/>
            <a:ext cx="4800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spc="-5" dirty="0">
                <a:latin typeface="Calibri"/>
                <a:cs typeface="Calibri"/>
              </a:rPr>
              <a:t>Video Game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EFCE9-2241-4DC7-8630-679F9581DFAC}"/>
              </a:ext>
            </a:extLst>
          </p:cNvPr>
          <p:cNvSpPr txBox="1"/>
          <p:nvPr/>
        </p:nvSpPr>
        <p:spPr>
          <a:xfrm>
            <a:off x="4959350" y="3352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By:</a:t>
            </a:r>
          </a:p>
          <a:p>
            <a:r>
              <a:rPr lang="en-IN" b="1" dirty="0"/>
              <a:t>Roli Srivastava</a:t>
            </a:r>
          </a:p>
          <a:p>
            <a:r>
              <a:rPr lang="en-IN" b="1" dirty="0"/>
              <a:t>Oct 6,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A2923-AE92-4617-904A-1BD7319C8DF0}"/>
              </a:ext>
            </a:extLst>
          </p:cNvPr>
          <p:cNvSpPr/>
          <p:nvPr/>
        </p:nvSpPr>
        <p:spPr>
          <a:xfrm>
            <a:off x="196850" y="762001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8F590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The most popular Genre are Action, Sports, Role-Playing, Shooter, Adventure, Racing (Variety, Consumer perspective!)</a:t>
            </a:r>
            <a:endParaRPr lang="en-US" dirty="0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E1D098DB-FB0D-4436-BC24-5842644237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35050" y="1419218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234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8A21BE-A5A2-43A3-AE66-EA9D95CBA2F5}"/>
              </a:ext>
            </a:extLst>
          </p:cNvPr>
          <p:cNvSpPr/>
          <p:nvPr/>
        </p:nvSpPr>
        <p:spPr>
          <a:xfrm>
            <a:off x="0" y="685801"/>
            <a:ext cx="7283450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solidFill>
                  <a:srgbClr val="8F590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The revenue sale Genre wise is most for Action, Sports, Shooter, Role-Playing, Platform, Racing. (Publisher perspective!)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099A6CE0-0014-4571-A457-B3FD822E8A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35050" y="152400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675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085801-BC66-4742-BAB0-590CA6E85EEE}"/>
              </a:ext>
            </a:extLst>
          </p:cNvPr>
          <p:cNvSpPr/>
          <p:nvPr/>
        </p:nvSpPr>
        <p:spPr>
          <a:xfrm>
            <a:off x="120650" y="685801"/>
            <a:ext cx="7239000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solidFill>
                  <a:srgbClr val="8F590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The revenue sale per game Genre wise is most for Platform, Shooter, Role-Playing, Racing, Sports (Game Count / Sales Revenue)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E6F291D0-94BD-4334-B3BF-BB21DBA482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87450" y="1378012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10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8A49D8-2D23-4FE7-B8AD-98F50D41CD76}"/>
              </a:ext>
            </a:extLst>
          </p:cNvPr>
          <p:cNvSpPr/>
          <p:nvPr/>
        </p:nvSpPr>
        <p:spPr>
          <a:xfrm>
            <a:off x="196850" y="685801"/>
            <a:ext cx="7239000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solidFill>
                  <a:srgbClr val="8F590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The most popular publisher’s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ABC128A2-F8C6-46A9-99B9-95DD13D3F8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35050" y="144780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860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7C027B-4BC5-4FBC-9C5C-056ADB7E31AA}"/>
              </a:ext>
            </a:extLst>
          </p:cNvPr>
          <p:cNvSpPr/>
          <p:nvPr/>
        </p:nvSpPr>
        <p:spPr>
          <a:xfrm>
            <a:off x="273050" y="762001"/>
            <a:ext cx="6858000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region wise sale for north America is higher than Europe and Japan for video game sale.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3F29D26D-4F99-4793-A479-EF82F3FA55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35050" y="163830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8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2C12-D2A4-4147-BAD7-9F9F632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Correlational matrix studies: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596B5-69E5-4F94-8ED5-C3D7EB9A0A5B}"/>
              </a:ext>
            </a:extLst>
          </p:cNvPr>
          <p:cNvSpPr/>
          <p:nvPr/>
        </p:nvSpPr>
        <p:spPr>
          <a:xfrm>
            <a:off x="1" y="685800"/>
            <a:ext cx="7440732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8F590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positive correlation between NA, EU, JP sale of games vs global sales of game, when NA, EU, JP sale increases so is global sale of games</a:t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611C438-A743-4ED5-B994-9F354FFDDE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11250" y="1627414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030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7C05-FBC7-463E-8994-5F4764D8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DF083-0E5B-48BF-89D0-AE3F00B6FAE7}"/>
              </a:ext>
            </a:extLst>
          </p:cNvPr>
          <p:cNvSpPr/>
          <p:nvPr/>
        </p:nvSpPr>
        <p:spPr>
          <a:xfrm>
            <a:off x="61058" y="762000"/>
            <a:ext cx="72223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Key takeaway: There is a significant relationship b/w Global Sales and Genre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ANOVA test: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Response variable: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Global_Sale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(numerical)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Explanatory variable: Genre (categorical)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Results (High F value ~ 18.2, Low p-value – 2.2e-16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Outcome: Alternative Hypothesis is Accepted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E337CB-4A25-4E9D-B3BB-18363AAD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97423"/>
              </p:ext>
            </p:extLst>
          </p:nvPr>
        </p:nvGraphicFramePr>
        <p:xfrm>
          <a:off x="577850" y="3429000"/>
          <a:ext cx="5758228" cy="1708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58228">
                  <a:extLst>
                    <a:ext uri="{9D8B030D-6E8A-4147-A177-3AD203B41FA5}">
                      <a16:colId xmlns:a16="http://schemas.microsoft.com/office/drawing/2014/main" val="41464950"/>
                    </a:ext>
                  </a:extLst>
                </a:gridCol>
              </a:tblGrid>
              <a:tr h="1327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## H_0: All means are equal.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## H_A: At least one mean is different.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## Analysis of Variance Table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## 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## Response: y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##              Df Sum </a:t>
                      </a:r>
                      <a:r>
                        <a:rPr lang="en-US" sz="1100" dirty="0" err="1">
                          <a:effectLst/>
                        </a:rPr>
                        <a:t>Sq</a:t>
                      </a:r>
                      <a:r>
                        <a:rPr lang="en-US" sz="1100" dirty="0">
                          <a:effectLst/>
                        </a:rPr>
                        <a:t> Mean </a:t>
                      </a:r>
                      <a:r>
                        <a:rPr lang="en-US" sz="1100" dirty="0" err="1">
                          <a:effectLst/>
                        </a:rPr>
                        <a:t>Sq</a:t>
                      </a:r>
                      <a:r>
                        <a:rPr lang="en-US" sz="1100" dirty="0">
                          <a:effectLst/>
                        </a:rPr>
                        <a:t> F value    </a:t>
                      </a:r>
                      <a:r>
                        <a:rPr lang="en-US" sz="1100" dirty="0" err="1">
                          <a:effectLst/>
                        </a:rPr>
                        <a:t>Pr</a:t>
                      </a:r>
                      <a:r>
                        <a:rPr lang="en-US" sz="1100" dirty="0">
                          <a:effectLst/>
                        </a:rPr>
                        <a:t>(&gt;F)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## x            11    479  43.557  18.218 &lt; 2.2e-16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## Residuals 16586  39654   2.391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55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82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EE30-EC39-48A7-91EF-B9909E07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: Can we model/predict Sales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95AC3-CDD2-42F3-8D5E-BD9F04B4732F}"/>
              </a:ext>
            </a:extLst>
          </p:cNvPr>
          <p:cNvSpPr/>
          <p:nvPr/>
        </p:nvSpPr>
        <p:spPr>
          <a:xfrm>
            <a:off x="61059" y="762001"/>
            <a:ext cx="74407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i="1" dirty="0">
                <a:solidFill>
                  <a:srgbClr val="F79646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 publisher predict sales for a given platform in a given geography based on our previous knowledge regarding relationship b/w Genre and Sales?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i="1" dirty="0">
              <a:solidFill>
                <a:srgbClr val="F79646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i="1" dirty="0">
                <a:solidFill>
                  <a:srgbClr val="F79646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Choice: Multiple Linear Regression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i="1" dirty="0">
              <a:solidFill>
                <a:srgbClr val="F79646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i="1" dirty="0">
                <a:solidFill>
                  <a:srgbClr val="F79646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Outcome: Not really a reliable model!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51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EE30-EC39-48A7-91EF-B9909E07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95AC3-CDD2-42F3-8D5E-BD9F04B4732F}"/>
              </a:ext>
            </a:extLst>
          </p:cNvPr>
          <p:cNvSpPr/>
          <p:nvPr/>
        </p:nvSpPr>
        <p:spPr>
          <a:xfrm>
            <a:off x="61059" y="762001"/>
            <a:ext cx="7440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assuming the POV of a game’s publisher, who would want to release a game in NA, but does not know which platform and genre to pick.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DC6367-9587-4815-B095-7A6CEB1BD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79939"/>
              </p:ext>
            </p:extLst>
          </p:nvPr>
        </p:nvGraphicFramePr>
        <p:xfrm>
          <a:off x="767556" y="1611312"/>
          <a:ext cx="5937250" cy="2046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4269140086"/>
                    </a:ext>
                  </a:extLst>
                </a:gridCol>
              </a:tblGrid>
              <a:tr h="12277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naSalesNoOutlier</a:t>
                      </a:r>
                      <a:r>
                        <a:rPr lang="en-US" sz="1200" dirty="0">
                          <a:effectLst/>
                        </a:rPr>
                        <a:t> &lt;- filter(</a:t>
                      </a:r>
                      <a:r>
                        <a:rPr lang="en-US" sz="1200" dirty="0" err="1">
                          <a:effectLst/>
                        </a:rPr>
                        <a:t>naSales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NA_Sales</a:t>
                      </a:r>
                      <a:r>
                        <a:rPr lang="en-US" sz="1200" dirty="0">
                          <a:effectLst/>
                        </a:rPr>
                        <a:t> &lt;= (quantile(naSales$NA_Sales, 0.75) + (1.5 * IQR(naSales$NA_Sales))), </a:t>
                      </a:r>
                      <a:r>
                        <a:rPr lang="en-US" sz="1200" dirty="0" err="1">
                          <a:effectLst/>
                        </a:rPr>
                        <a:t>NA_Sales</a:t>
                      </a:r>
                      <a:r>
                        <a:rPr lang="en-US" sz="1200" dirty="0">
                          <a:effectLst/>
                        </a:rPr>
                        <a:t> &gt;= (quantile(naSales$NA_Sales, 0.25) - (1.5 * IQR(naSales$NA_Sales))))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4453408"/>
                  </a:ext>
                </a:extLst>
              </a:tr>
              <a:tr h="4092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modelNA &lt;- lm(NA_Sales ~ Platform + Genre, data = naSalesNoOutlier)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387287"/>
                  </a:ext>
                </a:extLst>
              </a:tr>
              <a:tr h="4092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summary(</a:t>
                      </a:r>
                      <a:r>
                        <a:rPr lang="en-US" sz="1200" dirty="0" err="1">
                          <a:effectLst/>
                        </a:rPr>
                        <a:t>modelNA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28634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4E8F081-4FB9-4281-A4B8-2CD2E62B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562914"/>
            <a:ext cx="2359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2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DC3D-E5F6-42A2-8813-2D12BB69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  <a:r>
              <a:rPr lang="en-US" i="1" dirty="0"/>
              <a:t>cont</a:t>
            </a:r>
            <a:r>
              <a:rPr lang="en-US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717977-9A82-49B4-A2CF-9C704ECA3CCC}"/>
              </a:ext>
            </a:extLst>
          </p:cNvPr>
          <p:cNvSpPr/>
          <p:nvPr/>
        </p:nvSpPr>
        <p:spPr>
          <a:xfrm>
            <a:off x="196850" y="914400"/>
            <a:ext cx="7086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lm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(formula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NA_Sales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 ~ Platform + Genre, data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naSalesNoOutlier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) 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## Residual standard error: 0.1298 on 14622 degrees of freedom 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## Multiple R-squared: 0.131, Adjusted R-squared: 0.1285 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## F-statistic: 53.75 on 41 and 14622 DF, p-value: &lt; 2.2e-16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Note also, removing outliers with the 1.5 * IQR rule. 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As you can see from the above output that the R-squared values are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very low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, it means there are other criteria in the world out there which influence and net sales figure in NA. But, there the factor levels and their low p-values, indicate that they legitimately influence the sales. 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here’s how we predict a sales value (in million units) for a particular platform and genre (we can add at this point that this is probably not reliable and point to r-squared value): 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65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5340" y="531536"/>
            <a:ext cx="6545819" cy="4203192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AD4F4E-449D-4219-94E8-934D81D05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5" r="3" b="3"/>
          <a:stretch/>
        </p:blipFill>
        <p:spPr>
          <a:xfrm rot="21480000">
            <a:off x="705221" y="780311"/>
            <a:ext cx="6146057" cy="37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01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754"/>
            <a:ext cx="7556500" cy="534275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E44DE-85F0-47C5-B0DB-DB8830FF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9" y="283986"/>
            <a:ext cx="6517481" cy="10309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Prediction Model (STATS)</a:t>
            </a: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509" y="1422400"/>
            <a:ext cx="6517481" cy="33930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1A59C-B1CB-43BB-8D2C-9B7E6F880034}"/>
              </a:ext>
            </a:extLst>
          </p:cNvPr>
          <p:cNvSpPr txBox="1"/>
          <p:nvPr/>
        </p:nvSpPr>
        <p:spPr>
          <a:xfrm>
            <a:off x="2101850" y="4495800"/>
            <a:ext cx="328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F-critical = 41, p-value = 2.20E-16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020526-ECD7-481A-87DC-00B5F70F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47127"/>
              </p:ext>
            </p:extLst>
          </p:nvPr>
        </p:nvGraphicFramePr>
        <p:xfrm>
          <a:off x="806451" y="1668462"/>
          <a:ext cx="5943600" cy="198914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578907">
                  <a:extLst>
                    <a:ext uri="{9D8B030D-6E8A-4147-A177-3AD203B41FA5}">
                      <a16:colId xmlns:a16="http://schemas.microsoft.com/office/drawing/2014/main" val="1821142356"/>
                    </a:ext>
                  </a:extLst>
                </a:gridCol>
                <a:gridCol w="1350386">
                  <a:extLst>
                    <a:ext uri="{9D8B030D-6E8A-4147-A177-3AD203B41FA5}">
                      <a16:colId xmlns:a16="http://schemas.microsoft.com/office/drawing/2014/main" val="731231814"/>
                    </a:ext>
                  </a:extLst>
                </a:gridCol>
                <a:gridCol w="858256">
                  <a:extLst>
                    <a:ext uri="{9D8B030D-6E8A-4147-A177-3AD203B41FA5}">
                      <a16:colId xmlns:a16="http://schemas.microsoft.com/office/drawing/2014/main" val="1257436265"/>
                    </a:ext>
                  </a:extLst>
                </a:gridCol>
                <a:gridCol w="1363461">
                  <a:extLst>
                    <a:ext uri="{9D8B030D-6E8A-4147-A177-3AD203B41FA5}">
                      <a16:colId xmlns:a16="http://schemas.microsoft.com/office/drawing/2014/main" val="304906557"/>
                    </a:ext>
                  </a:extLst>
                </a:gridCol>
                <a:gridCol w="1041319">
                  <a:extLst>
                    <a:ext uri="{9D8B030D-6E8A-4147-A177-3AD203B41FA5}">
                      <a16:colId xmlns:a16="http://schemas.microsoft.com/office/drawing/2014/main" val="4277829059"/>
                    </a:ext>
                  </a:extLst>
                </a:gridCol>
                <a:gridCol w="751271">
                  <a:extLst>
                    <a:ext uri="{9D8B030D-6E8A-4147-A177-3AD203B41FA5}">
                      <a16:colId xmlns:a16="http://schemas.microsoft.com/office/drawing/2014/main" val="2797830794"/>
                    </a:ext>
                  </a:extLst>
                </a:gridCol>
              </a:tblGrid>
              <a:tr h="397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Degree of Freedom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Residual 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Multiple R-Squared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Adj R-Squared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F-statistic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883388"/>
                  </a:ext>
                </a:extLst>
              </a:tr>
              <a:tr h="397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14475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975054"/>
                  </a:ext>
                </a:extLst>
              </a:tr>
              <a:tr h="397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14875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451819"/>
                  </a:ext>
                </a:extLst>
              </a:tr>
              <a:tr h="397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Japan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14131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86.24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405853"/>
                  </a:ext>
                </a:extLst>
              </a:tr>
              <a:tr h="397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Global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14663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36.14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345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5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DC3D-E5F6-42A2-8813-2D12BB69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717977-9A82-49B4-A2CF-9C704ECA3CCC}"/>
              </a:ext>
            </a:extLst>
          </p:cNvPr>
          <p:cNvSpPr/>
          <p:nvPr/>
        </p:nvSpPr>
        <p:spPr>
          <a:xfrm>
            <a:off x="196850" y="914400"/>
            <a:ext cx="708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To make meaningful prediction regarding sales, we should probably try to collect additional data points like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Number of users on each platform in each market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Yearly sales (not just cumulative sales data)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More 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16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C9D32-D45B-44E4-B3CD-348CAC7B9E78}"/>
              </a:ext>
            </a:extLst>
          </p:cNvPr>
          <p:cNvSpPr txBox="1"/>
          <p:nvPr/>
        </p:nvSpPr>
        <p:spPr>
          <a:xfrm>
            <a:off x="116609" y="24063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-5" dirty="0">
                <a:latin typeface="Calibri"/>
                <a:cs typeface="Calibri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41C66-41B0-44CE-9FA2-3D758111120E}"/>
              </a:ext>
            </a:extLst>
          </p:cNvPr>
          <p:cNvSpPr txBox="1"/>
          <p:nvPr/>
        </p:nvSpPr>
        <p:spPr>
          <a:xfrm>
            <a:off x="0" y="547283"/>
            <a:ext cx="743585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sz="1600" b="1" spc="-5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https://core.ac.uk/download/pdf/15035023.pdf</a:t>
            </a: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1"/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sz="1600" b="1" spc="-5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https://scholarworks.umass.edu/cgi/viewcontent.cgi?article=1823&amp;context=theses</a:t>
            </a: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sz="1600" b="1" spc="-5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https://www.statmethods.net/graphs</a:t>
            </a: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1"/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sz="1600" b="1" spc="-5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https://www.kaggle.com/gregorut/videogamesales</a:t>
            </a: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sz="1600" b="1" spc="-5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https://www.cnbc.com/2018/07/18/video-game-industry-is-booming-with-continued-revenue.html</a:t>
            </a: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sz="1600" b="1" spc="-5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https://stat.utexas.edu/videos/r/statistical-inference</a:t>
            </a: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6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1"/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endParaRPr lang="en-IN" sz="1400" b="1" spc="-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69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E8A09-8505-4C16-8C09-49536F88A512}"/>
              </a:ext>
            </a:extLst>
          </p:cNvPr>
          <p:cNvSpPr txBox="1"/>
          <p:nvPr/>
        </p:nvSpPr>
        <p:spPr>
          <a:xfrm>
            <a:off x="1469319" y="1701577"/>
            <a:ext cx="3280836" cy="1930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miling Face with Solid Fill">
            <a:extLst>
              <a:ext uri="{FF2B5EF4-FFF2-40B4-BE49-F238E27FC236}">
                <a16:creationId xmlns:a16="http://schemas.microsoft.com/office/drawing/2014/main" id="{222ABFCC-798E-4549-95F1-D89C696B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09" y="2241946"/>
            <a:ext cx="850107" cy="85010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8AD7364-EED0-4AEA-A0C8-E688BAB38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303" y="1047693"/>
            <a:ext cx="3238614" cy="32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8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FF0D77-400E-4B19-BD0A-4A497CE7DD1E}"/>
              </a:ext>
            </a:extLst>
          </p:cNvPr>
          <p:cNvSpPr txBox="1"/>
          <p:nvPr/>
        </p:nvSpPr>
        <p:spPr>
          <a:xfrm>
            <a:off x="196850" y="-76200"/>
            <a:ext cx="3276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spc="-5" dirty="0">
                <a:latin typeface="Calibri"/>
                <a:cs typeface="Calibri"/>
              </a:rPr>
              <a:t>Contents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9A71FF6-F4F7-411E-93B8-209239AF9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369373"/>
              </p:ext>
            </p:extLst>
          </p:nvPr>
        </p:nvGraphicFramePr>
        <p:xfrm>
          <a:off x="196850" y="762000"/>
          <a:ext cx="6400800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94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D67C-2488-471B-A99E-79520BE7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Overview/Purpose of the study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92BE3-48BF-40FE-8CAA-60A83BBD5DFB}"/>
              </a:ext>
            </a:extLst>
          </p:cNvPr>
          <p:cNvSpPr/>
          <p:nvPr/>
        </p:nvSpPr>
        <p:spPr>
          <a:xfrm>
            <a:off x="61058" y="762001"/>
            <a:ext cx="729859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As a gaming enthusiast, and a newbie data analyst (do you wonder?)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Why a given publisher(Developer) does/does not release games on the platform you own (Xbox, PS3/4, Wii, DS)?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Which geographic region the latest and the greatest games release first, and 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Who is making the most money? Publisher ? Platform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If you were to buy a new gaming console today, what’s the best choice to get the best games, variety/genre?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What type of games people play the most? most famous genre?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Curiosity? I don’t play games? </a:t>
            </a:r>
          </a:p>
          <a:p>
            <a:pPr lvl="1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just play games on android/iPhone now? Experience!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2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535" y="0"/>
            <a:ext cx="2013099" cy="2644775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C9D32-D45B-44E4-B3CD-348CAC7B9E78}"/>
              </a:ext>
            </a:extLst>
          </p:cNvPr>
          <p:cNvSpPr txBox="1"/>
          <p:nvPr/>
        </p:nvSpPr>
        <p:spPr>
          <a:xfrm>
            <a:off x="519509" y="133126"/>
            <a:ext cx="1760321" cy="184422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kern="1200" spc="-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2200" b="1" kern="1200" spc="-5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Descripton</a:t>
            </a:r>
            <a:endParaRPr lang="en-US" sz="2200" b="1" kern="1200" spc="-5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E11E88-0B25-46C2-B92E-AFCAC593B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920670"/>
              </p:ext>
            </p:extLst>
          </p:nvPr>
        </p:nvGraphicFramePr>
        <p:xfrm>
          <a:off x="2608041" y="875245"/>
          <a:ext cx="4553945" cy="3584277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508842">
                  <a:extLst>
                    <a:ext uri="{9D8B030D-6E8A-4147-A177-3AD203B41FA5}">
                      <a16:colId xmlns:a16="http://schemas.microsoft.com/office/drawing/2014/main" val="3580797312"/>
                    </a:ext>
                  </a:extLst>
                </a:gridCol>
                <a:gridCol w="916588">
                  <a:extLst>
                    <a:ext uri="{9D8B030D-6E8A-4147-A177-3AD203B41FA5}">
                      <a16:colId xmlns:a16="http://schemas.microsoft.com/office/drawing/2014/main" val="2173032156"/>
                    </a:ext>
                  </a:extLst>
                </a:gridCol>
                <a:gridCol w="2128515">
                  <a:extLst>
                    <a:ext uri="{9D8B030D-6E8A-4147-A177-3AD203B41FA5}">
                      <a16:colId xmlns:a16="http://schemas.microsoft.com/office/drawing/2014/main" val="3742930626"/>
                    </a:ext>
                  </a:extLst>
                </a:gridCol>
              </a:tblGrid>
              <a:tr h="2126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 Name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extLst>
                  <a:ext uri="{0D108BD9-81ED-4DB2-BD59-A6C34878D82A}">
                    <a16:rowId xmlns:a16="http://schemas.microsoft.com/office/drawing/2014/main" val="716293425"/>
                  </a:ext>
                </a:extLst>
              </a:tr>
              <a:tr h="2126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extLst>
                  <a:ext uri="{0D108BD9-81ED-4DB2-BD59-A6C34878D82A}">
                    <a16:rowId xmlns:a16="http://schemas.microsoft.com/office/drawing/2014/main" val="2402153113"/>
                  </a:ext>
                </a:extLst>
              </a:tr>
              <a:tr h="3938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Rank – primary key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Sales rank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extLst>
                  <a:ext uri="{0D108BD9-81ED-4DB2-BD59-A6C34878D82A}">
                    <a16:rowId xmlns:a16="http://schemas.microsoft.com/office/drawing/2014/main" val="1011350451"/>
                  </a:ext>
                </a:extLst>
              </a:tr>
              <a:tr h="222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String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Name of game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extLst>
                  <a:ext uri="{0D108BD9-81ED-4DB2-BD59-A6C34878D82A}">
                    <a16:rowId xmlns:a16="http://schemas.microsoft.com/office/drawing/2014/main" val="4134893969"/>
                  </a:ext>
                </a:extLst>
              </a:tr>
              <a:tr h="3938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Platform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String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Release platform for the game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extLst>
                  <a:ext uri="{0D108BD9-81ED-4DB2-BD59-A6C34878D82A}">
                    <a16:rowId xmlns:a16="http://schemas.microsoft.com/office/drawing/2014/main" val="4245401797"/>
                  </a:ext>
                </a:extLst>
              </a:tr>
              <a:tr h="3938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Year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String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Year of release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extLst>
                  <a:ext uri="{0D108BD9-81ED-4DB2-BD59-A6C34878D82A}">
                    <a16:rowId xmlns:a16="http://schemas.microsoft.com/office/drawing/2014/main" val="2669344785"/>
                  </a:ext>
                </a:extLst>
              </a:tr>
              <a:tr h="222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Genre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String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Game genre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extLst>
                  <a:ext uri="{0D108BD9-81ED-4DB2-BD59-A6C34878D82A}">
                    <a16:rowId xmlns:a16="http://schemas.microsoft.com/office/drawing/2014/main" val="3822278568"/>
                  </a:ext>
                </a:extLst>
              </a:tr>
              <a:tr h="417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Publisher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String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Company which released the game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extLst>
                  <a:ext uri="{0D108BD9-81ED-4DB2-BD59-A6C34878D82A}">
                    <a16:rowId xmlns:a16="http://schemas.microsoft.com/office/drawing/2014/main" val="1144363113"/>
                  </a:ext>
                </a:extLst>
              </a:tr>
              <a:tr h="222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NA_Sales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North American sales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extLst>
                  <a:ext uri="{0D108BD9-81ED-4DB2-BD59-A6C34878D82A}">
                    <a16:rowId xmlns:a16="http://schemas.microsoft.com/office/drawing/2014/main" val="3676958731"/>
                  </a:ext>
                </a:extLst>
              </a:tr>
              <a:tr h="222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EU_Sales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European sales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extLst>
                  <a:ext uri="{0D108BD9-81ED-4DB2-BD59-A6C34878D82A}">
                    <a16:rowId xmlns:a16="http://schemas.microsoft.com/office/drawing/2014/main" val="2350616615"/>
                  </a:ext>
                </a:extLst>
              </a:tr>
              <a:tr h="222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JP_Sales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Japan sales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extLst>
                  <a:ext uri="{0D108BD9-81ED-4DB2-BD59-A6C34878D82A}">
                    <a16:rowId xmlns:a16="http://schemas.microsoft.com/office/drawing/2014/main" val="1305719206"/>
                  </a:ext>
                </a:extLst>
              </a:tr>
              <a:tr h="222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Other_Sales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Sales in other countries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extLst>
                  <a:ext uri="{0D108BD9-81ED-4DB2-BD59-A6C34878D82A}">
                    <a16:rowId xmlns:a16="http://schemas.microsoft.com/office/drawing/2014/main" val="2037083327"/>
                  </a:ext>
                </a:extLst>
              </a:tr>
              <a:tr h="2228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Global_Sales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Numeric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</a:rPr>
                        <a:t>Sales around the worlds</a:t>
                      </a:r>
                      <a:endParaRPr lang="en-US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30" marR="66930" marT="0" marB="0"/>
                </a:tc>
                <a:extLst>
                  <a:ext uri="{0D108BD9-81ED-4DB2-BD59-A6C34878D82A}">
                    <a16:rowId xmlns:a16="http://schemas.microsoft.com/office/drawing/2014/main" val="42044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99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5D6F-9B8C-446F-8592-D55844C7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84FAD0-51EB-459E-841B-BAFB59638B95}"/>
              </a:ext>
            </a:extLst>
          </p:cNvPr>
          <p:cNvSpPr/>
          <p:nvPr/>
        </p:nvSpPr>
        <p:spPr>
          <a:xfrm>
            <a:off x="120650" y="685800"/>
            <a:ext cx="6858000" cy="236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statistics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Correlational matrix studies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0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703" y="0"/>
            <a:ext cx="6762108" cy="5334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EC307-F069-4B32-B7D2-138646DC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493" y="1589515"/>
            <a:ext cx="3783949" cy="15797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6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9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E65A-D1BC-4D84-BBAF-E0C28F4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6582"/>
            <a:ext cx="7501790" cy="353943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94524A-2FD2-40C2-B980-2F7A19CEF9F7}"/>
              </a:ext>
            </a:extLst>
          </p:cNvPr>
          <p:cNvSpPr/>
          <p:nvPr/>
        </p:nvSpPr>
        <p:spPr>
          <a:xfrm>
            <a:off x="273050" y="762000"/>
            <a:ext cx="6934200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solidFill>
                  <a:srgbClr val="8F590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The most popular platform are DS, PS2, PS3, Wii, X360, PSP, PS, PC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B13750BD-0568-400A-A2D7-5D727A5DE5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39850" y="1447041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134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9AC745-EC5D-4268-B7C6-4E4544D89427}"/>
              </a:ext>
            </a:extLst>
          </p:cNvPr>
          <p:cNvSpPr/>
          <p:nvPr/>
        </p:nvSpPr>
        <p:spPr>
          <a:xfrm>
            <a:off x="273050" y="762000"/>
            <a:ext cx="6934200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solidFill>
                  <a:srgbClr val="8F590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Another perspective on the previous slide!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623FA-BCD5-4702-9529-E30A150D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066798"/>
            <a:ext cx="6172200" cy="41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9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843</Words>
  <Application>Microsoft Office PowerPoint</Application>
  <PresentationFormat>Custom</PresentationFormat>
  <Paragraphs>184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Impact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Overview/Purpose of the study</vt:lpstr>
      <vt:lpstr>PowerPoint Presentation</vt:lpstr>
      <vt:lpstr>Methodologies used</vt:lpstr>
      <vt:lpstr>Insights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Correlational matrix studies: </vt:lpstr>
      <vt:lpstr>Hypothesis analysis</vt:lpstr>
      <vt:lpstr>Objective : Can we model/predict Sales </vt:lpstr>
      <vt:lpstr>Regression analysis</vt:lpstr>
      <vt:lpstr>Regression cont.</vt:lpstr>
      <vt:lpstr>Sales Prediction Model (STATS)</vt:lpstr>
      <vt:lpstr>Take away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Dhaka</dc:creator>
  <cp:lastModifiedBy>Roli Srivastava</cp:lastModifiedBy>
  <cp:revision>10</cp:revision>
  <dcterms:created xsi:type="dcterms:W3CDTF">2018-10-05T21:39:45Z</dcterms:created>
  <dcterms:modified xsi:type="dcterms:W3CDTF">2019-04-23T15:17:20Z</dcterms:modified>
</cp:coreProperties>
</file>