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2"/>
  </p:notesMasterIdLst>
  <p:sldIdLst>
    <p:sldId id="256" r:id="rId2"/>
    <p:sldId id="267" r:id="rId3"/>
    <p:sldId id="257" r:id="rId4"/>
    <p:sldId id="268" r:id="rId5"/>
    <p:sldId id="259" r:id="rId6"/>
    <p:sldId id="258" r:id="rId7"/>
    <p:sldId id="260" r:id="rId8"/>
    <p:sldId id="270" r:id="rId9"/>
    <p:sldId id="261" r:id="rId10"/>
    <p:sldId id="262" r:id="rId11"/>
    <p:sldId id="263" r:id="rId12"/>
    <p:sldId id="265" r:id="rId13"/>
    <p:sldId id="264" r:id="rId14"/>
    <p:sldId id="271" r:id="rId15"/>
    <p:sldId id="273" r:id="rId16"/>
    <p:sldId id="274" r:id="rId17"/>
    <p:sldId id="291" r:id="rId18"/>
    <p:sldId id="293" r:id="rId19"/>
    <p:sldId id="275" r:id="rId20"/>
    <p:sldId id="276" r:id="rId21"/>
    <p:sldId id="292" r:id="rId22"/>
    <p:sldId id="294" r:id="rId23"/>
    <p:sldId id="277" r:id="rId24"/>
    <p:sldId id="284" r:id="rId25"/>
    <p:sldId id="285" r:id="rId26"/>
    <p:sldId id="286" r:id="rId27"/>
    <p:sldId id="287" r:id="rId28"/>
    <p:sldId id="266" r:id="rId29"/>
    <p:sldId id="289" r:id="rId30"/>
    <p:sldId id="29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li Srivastava" initials="RS" lastIdx="1" clrIdx="0">
    <p:extLst>
      <p:ext uri="{19B8F6BF-5375-455C-9EA6-DF929625EA0E}">
        <p15:presenceInfo xmlns:p15="http://schemas.microsoft.com/office/powerpoint/2012/main" userId="Roli Srivasta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94660"/>
  </p:normalViewPr>
  <p:slideViewPr>
    <p:cSldViewPr snapToGrid="0">
      <p:cViewPr varScale="1">
        <p:scale>
          <a:sx n="77" d="100"/>
          <a:sy n="77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95DA5C-FA98-4D06-A738-F51930DF5180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0E1928-F29E-42D5-ABB4-1CDD0884F2A5}">
      <dgm:prSet/>
      <dgm:spPr/>
      <dgm:t>
        <a:bodyPr/>
        <a:lstStyle/>
        <a:p>
          <a:r>
            <a:rPr lang="en-US"/>
            <a:t>This data was not sufficiently able to infer internet usage based on just on spending , may be there are other factors which impacts the internet usage.</a:t>
          </a:r>
        </a:p>
      </dgm:t>
    </dgm:pt>
    <dgm:pt modelId="{03A8DF1F-F0FA-4226-975D-F7BBA667396D}" type="parTrans" cxnId="{462179D0-6464-4716-B246-F943E12119C5}">
      <dgm:prSet/>
      <dgm:spPr/>
      <dgm:t>
        <a:bodyPr/>
        <a:lstStyle/>
        <a:p>
          <a:endParaRPr lang="en-US"/>
        </a:p>
      </dgm:t>
    </dgm:pt>
    <dgm:pt modelId="{2CE4A406-B9EB-4C65-9AEF-D935772A55BD}" type="sibTrans" cxnId="{462179D0-6464-4716-B246-F943E12119C5}">
      <dgm:prSet/>
      <dgm:spPr/>
      <dgm:t>
        <a:bodyPr/>
        <a:lstStyle/>
        <a:p>
          <a:endParaRPr lang="en-US"/>
        </a:p>
      </dgm:t>
    </dgm:pt>
    <dgm:pt modelId="{A83415AF-28CC-4B33-96A5-C875A664053E}">
      <dgm:prSet/>
      <dgm:spPr/>
      <dgm:t>
        <a:bodyPr/>
        <a:lstStyle/>
        <a:p>
          <a:r>
            <a:rPr lang="en-US"/>
            <a:t>Like many people spend time on gaming and that impacts internet usage so need such of more data to get to the root cause.</a:t>
          </a:r>
        </a:p>
      </dgm:t>
    </dgm:pt>
    <dgm:pt modelId="{6DC69914-2FE9-4285-9A90-6CC26396B757}" type="parTrans" cxnId="{4DBB9EF2-A196-4D31-9121-368A435B22F1}">
      <dgm:prSet/>
      <dgm:spPr/>
      <dgm:t>
        <a:bodyPr/>
        <a:lstStyle/>
        <a:p>
          <a:endParaRPr lang="en-US"/>
        </a:p>
      </dgm:t>
    </dgm:pt>
    <dgm:pt modelId="{3942FE00-B13F-4903-BCC9-D55F1CC3B039}" type="sibTrans" cxnId="{4DBB9EF2-A196-4D31-9121-368A435B22F1}">
      <dgm:prSet/>
      <dgm:spPr/>
      <dgm:t>
        <a:bodyPr/>
        <a:lstStyle/>
        <a:p>
          <a:endParaRPr lang="en-US"/>
        </a:p>
      </dgm:t>
    </dgm:pt>
    <dgm:pt modelId="{406E561F-71FE-4779-8B3F-7988EBFD8618}">
      <dgm:prSet/>
      <dgm:spPr/>
      <dgm:t>
        <a:bodyPr/>
        <a:lstStyle/>
        <a:p>
          <a:r>
            <a:rPr lang="en-US"/>
            <a:t>If internet usage -  was collected in continuous variable in time that could have given better picture.</a:t>
          </a:r>
        </a:p>
      </dgm:t>
    </dgm:pt>
    <dgm:pt modelId="{B0AD956F-CF25-44EA-B0CD-0D0F6C9B9E3E}" type="parTrans" cxnId="{5D58805B-88E8-4A45-8F72-D3FCCD917119}">
      <dgm:prSet/>
      <dgm:spPr/>
      <dgm:t>
        <a:bodyPr/>
        <a:lstStyle/>
        <a:p>
          <a:endParaRPr lang="en-US"/>
        </a:p>
      </dgm:t>
    </dgm:pt>
    <dgm:pt modelId="{3DAF9D34-B0E0-40BA-A869-2D54AEA3AD6D}" type="sibTrans" cxnId="{5D58805B-88E8-4A45-8F72-D3FCCD917119}">
      <dgm:prSet/>
      <dgm:spPr/>
      <dgm:t>
        <a:bodyPr/>
        <a:lstStyle/>
        <a:p>
          <a:endParaRPr lang="en-US"/>
        </a:p>
      </dgm:t>
    </dgm:pt>
    <dgm:pt modelId="{1ED23E25-BACC-48E2-8DD8-73D11D6C8712}" type="pres">
      <dgm:prSet presAssocID="{E695DA5C-FA98-4D06-A738-F51930DF518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7F15CA3-C8F2-4220-AD19-1B577763600E}" type="pres">
      <dgm:prSet presAssocID="{7E0E1928-F29E-42D5-ABB4-1CDD0884F2A5}" presName="hierRoot1" presStyleCnt="0">
        <dgm:presLayoutVars>
          <dgm:hierBranch val="init"/>
        </dgm:presLayoutVars>
      </dgm:prSet>
      <dgm:spPr/>
    </dgm:pt>
    <dgm:pt modelId="{CDA1CF88-E94F-49E6-86BF-FE56C332D6FC}" type="pres">
      <dgm:prSet presAssocID="{7E0E1928-F29E-42D5-ABB4-1CDD0884F2A5}" presName="rootComposite1" presStyleCnt="0"/>
      <dgm:spPr/>
    </dgm:pt>
    <dgm:pt modelId="{83C29012-A1D5-4E0A-B689-7E6CD35BE863}" type="pres">
      <dgm:prSet presAssocID="{7E0E1928-F29E-42D5-ABB4-1CDD0884F2A5}" presName="rootText1" presStyleLbl="node0" presStyleIdx="0" presStyleCnt="3">
        <dgm:presLayoutVars>
          <dgm:chPref val="3"/>
        </dgm:presLayoutVars>
      </dgm:prSet>
      <dgm:spPr/>
    </dgm:pt>
    <dgm:pt modelId="{DC7C3D6F-950F-4981-9492-6CD1A45B821A}" type="pres">
      <dgm:prSet presAssocID="{7E0E1928-F29E-42D5-ABB4-1CDD0884F2A5}" presName="rootConnector1" presStyleLbl="node1" presStyleIdx="0" presStyleCnt="0"/>
      <dgm:spPr/>
    </dgm:pt>
    <dgm:pt modelId="{F532E1F2-747D-43E6-AA50-91C898803238}" type="pres">
      <dgm:prSet presAssocID="{7E0E1928-F29E-42D5-ABB4-1CDD0884F2A5}" presName="hierChild2" presStyleCnt="0"/>
      <dgm:spPr/>
    </dgm:pt>
    <dgm:pt modelId="{2E2BF87D-AB09-4E39-B113-6080B1FA2259}" type="pres">
      <dgm:prSet presAssocID="{7E0E1928-F29E-42D5-ABB4-1CDD0884F2A5}" presName="hierChild3" presStyleCnt="0"/>
      <dgm:spPr/>
    </dgm:pt>
    <dgm:pt modelId="{8ADCA6D8-6E37-484C-9172-B1753D648DD9}" type="pres">
      <dgm:prSet presAssocID="{A83415AF-28CC-4B33-96A5-C875A664053E}" presName="hierRoot1" presStyleCnt="0">
        <dgm:presLayoutVars>
          <dgm:hierBranch val="init"/>
        </dgm:presLayoutVars>
      </dgm:prSet>
      <dgm:spPr/>
    </dgm:pt>
    <dgm:pt modelId="{B3DE17FA-8EFA-4D5B-90B4-AF5C7FD878C0}" type="pres">
      <dgm:prSet presAssocID="{A83415AF-28CC-4B33-96A5-C875A664053E}" presName="rootComposite1" presStyleCnt="0"/>
      <dgm:spPr/>
    </dgm:pt>
    <dgm:pt modelId="{0D2B4EB3-F469-468E-85A4-1454F9E4AFAC}" type="pres">
      <dgm:prSet presAssocID="{A83415AF-28CC-4B33-96A5-C875A664053E}" presName="rootText1" presStyleLbl="node0" presStyleIdx="1" presStyleCnt="3">
        <dgm:presLayoutVars>
          <dgm:chPref val="3"/>
        </dgm:presLayoutVars>
      </dgm:prSet>
      <dgm:spPr/>
    </dgm:pt>
    <dgm:pt modelId="{3B5E7C98-6E2E-4288-9E35-84DCFAAD5448}" type="pres">
      <dgm:prSet presAssocID="{A83415AF-28CC-4B33-96A5-C875A664053E}" presName="rootConnector1" presStyleLbl="node1" presStyleIdx="0" presStyleCnt="0"/>
      <dgm:spPr/>
    </dgm:pt>
    <dgm:pt modelId="{5F1E2383-ECCC-4A86-8324-442F4C1248D5}" type="pres">
      <dgm:prSet presAssocID="{A83415AF-28CC-4B33-96A5-C875A664053E}" presName="hierChild2" presStyleCnt="0"/>
      <dgm:spPr/>
    </dgm:pt>
    <dgm:pt modelId="{E7464BD3-B03E-4F79-99B7-6F94A550C437}" type="pres">
      <dgm:prSet presAssocID="{A83415AF-28CC-4B33-96A5-C875A664053E}" presName="hierChild3" presStyleCnt="0"/>
      <dgm:spPr/>
    </dgm:pt>
    <dgm:pt modelId="{5B6C2265-1FFA-4090-A393-DEE56EFEB9A4}" type="pres">
      <dgm:prSet presAssocID="{406E561F-71FE-4779-8B3F-7988EBFD8618}" presName="hierRoot1" presStyleCnt="0">
        <dgm:presLayoutVars>
          <dgm:hierBranch val="init"/>
        </dgm:presLayoutVars>
      </dgm:prSet>
      <dgm:spPr/>
    </dgm:pt>
    <dgm:pt modelId="{985AF35B-103E-4D1B-9AEB-5D187E817EB9}" type="pres">
      <dgm:prSet presAssocID="{406E561F-71FE-4779-8B3F-7988EBFD8618}" presName="rootComposite1" presStyleCnt="0"/>
      <dgm:spPr/>
    </dgm:pt>
    <dgm:pt modelId="{54CB7BB5-0338-4DE6-AC90-61D6064D724E}" type="pres">
      <dgm:prSet presAssocID="{406E561F-71FE-4779-8B3F-7988EBFD8618}" presName="rootText1" presStyleLbl="node0" presStyleIdx="2" presStyleCnt="3">
        <dgm:presLayoutVars>
          <dgm:chPref val="3"/>
        </dgm:presLayoutVars>
      </dgm:prSet>
      <dgm:spPr/>
    </dgm:pt>
    <dgm:pt modelId="{128E857E-2D3F-49AE-B021-C9E72BEB98BC}" type="pres">
      <dgm:prSet presAssocID="{406E561F-71FE-4779-8B3F-7988EBFD8618}" presName="rootConnector1" presStyleLbl="node1" presStyleIdx="0" presStyleCnt="0"/>
      <dgm:spPr/>
    </dgm:pt>
    <dgm:pt modelId="{C418A5D4-F113-45D8-A82B-7D90CA2576E7}" type="pres">
      <dgm:prSet presAssocID="{406E561F-71FE-4779-8B3F-7988EBFD8618}" presName="hierChild2" presStyleCnt="0"/>
      <dgm:spPr/>
    </dgm:pt>
    <dgm:pt modelId="{57E90E15-01AE-4ED4-99A9-AC8214721B76}" type="pres">
      <dgm:prSet presAssocID="{406E561F-71FE-4779-8B3F-7988EBFD8618}" presName="hierChild3" presStyleCnt="0"/>
      <dgm:spPr/>
    </dgm:pt>
  </dgm:ptLst>
  <dgm:cxnLst>
    <dgm:cxn modelId="{35571723-0CF0-49FE-A552-92F724436BCF}" type="presOf" srcId="{A83415AF-28CC-4B33-96A5-C875A664053E}" destId="{3B5E7C98-6E2E-4288-9E35-84DCFAAD5448}" srcOrd="1" destOrd="0" presId="urn:microsoft.com/office/officeart/2009/3/layout/HorizontalOrganizationChart"/>
    <dgm:cxn modelId="{1FB15623-FBDE-411D-8818-1FDDC298F575}" type="presOf" srcId="{A83415AF-28CC-4B33-96A5-C875A664053E}" destId="{0D2B4EB3-F469-468E-85A4-1454F9E4AFAC}" srcOrd="0" destOrd="0" presId="urn:microsoft.com/office/officeart/2009/3/layout/HorizontalOrganizationChart"/>
    <dgm:cxn modelId="{5D58805B-88E8-4A45-8F72-D3FCCD917119}" srcId="{E695DA5C-FA98-4D06-A738-F51930DF5180}" destId="{406E561F-71FE-4779-8B3F-7988EBFD8618}" srcOrd="2" destOrd="0" parTransId="{B0AD956F-CF25-44EA-B0CD-0D0F6C9B9E3E}" sibTransId="{3DAF9D34-B0E0-40BA-A869-2D54AEA3AD6D}"/>
    <dgm:cxn modelId="{00B6C464-8DB0-4725-A56B-157D74ACA526}" type="presOf" srcId="{406E561F-71FE-4779-8B3F-7988EBFD8618}" destId="{128E857E-2D3F-49AE-B021-C9E72BEB98BC}" srcOrd="1" destOrd="0" presId="urn:microsoft.com/office/officeart/2009/3/layout/HorizontalOrganizationChart"/>
    <dgm:cxn modelId="{33634D7A-4400-4BE0-A102-EF5B59DA844C}" type="presOf" srcId="{406E561F-71FE-4779-8B3F-7988EBFD8618}" destId="{54CB7BB5-0338-4DE6-AC90-61D6064D724E}" srcOrd="0" destOrd="0" presId="urn:microsoft.com/office/officeart/2009/3/layout/HorizontalOrganizationChart"/>
    <dgm:cxn modelId="{8832EB85-0508-48C5-86A7-165677EA4467}" type="presOf" srcId="{7E0E1928-F29E-42D5-ABB4-1CDD0884F2A5}" destId="{83C29012-A1D5-4E0A-B689-7E6CD35BE863}" srcOrd="0" destOrd="0" presId="urn:microsoft.com/office/officeart/2009/3/layout/HorizontalOrganizationChart"/>
    <dgm:cxn modelId="{112727BF-0628-4AE6-9139-364818BCEE45}" type="presOf" srcId="{E695DA5C-FA98-4D06-A738-F51930DF5180}" destId="{1ED23E25-BACC-48E2-8DD8-73D11D6C8712}" srcOrd="0" destOrd="0" presId="urn:microsoft.com/office/officeart/2009/3/layout/HorizontalOrganizationChart"/>
    <dgm:cxn modelId="{462179D0-6464-4716-B246-F943E12119C5}" srcId="{E695DA5C-FA98-4D06-A738-F51930DF5180}" destId="{7E0E1928-F29E-42D5-ABB4-1CDD0884F2A5}" srcOrd="0" destOrd="0" parTransId="{03A8DF1F-F0FA-4226-975D-F7BBA667396D}" sibTransId="{2CE4A406-B9EB-4C65-9AEF-D935772A55BD}"/>
    <dgm:cxn modelId="{4DBB9EF2-A196-4D31-9121-368A435B22F1}" srcId="{E695DA5C-FA98-4D06-A738-F51930DF5180}" destId="{A83415AF-28CC-4B33-96A5-C875A664053E}" srcOrd="1" destOrd="0" parTransId="{6DC69914-2FE9-4285-9A90-6CC26396B757}" sibTransId="{3942FE00-B13F-4903-BCC9-D55F1CC3B039}"/>
    <dgm:cxn modelId="{2148FAF8-5A65-4DC1-B8C2-C59F069DB5F5}" type="presOf" srcId="{7E0E1928-F29E-42D5-ABB4-1CDD0884F2A5}" destId="{DC7C3D6F-950F-4981-9492-6CD1A45B821A}" srcOrd="1" destOrd="0" presId="urn:microsoft.com/office/officeart/2009/3/layout/HorizontalOrganizationChart"/>
    <dgm:cxn modelId="{77713823-B9D6-462D-AC27-28285AF85202}" type="presParOf" srcId="{1ED23E25-BACC-48E2-8DD8-73D11D6C8712}" destId="{67F15CA3-C8F2-4220-AD19-1B577763600E}" srcOrd="0" destOrd="0" presId="urn:microsoft.com/office/officeart/2009/3/layout/HorizontalOrganizationChart"/>
    <dgm:cxn modelId="{E36DFC31-7D2D-4FD9-808D-9131660946B3}" type="presParOf" srcId="{67F15CA3-C8F2-4220-AD19-1B577763600E}" destId="{CDA1CF88-E94F-49E6-86BF-FE56C332D6FC}" srcOrd="0" destOrd="0" presId="urn:microsoft.com/office/officeart/2009/3/layout/HorizontalOrganizationChart"/>
    <dgm:cxn modelId="{6BD5BDD3-5254-4C1E-B98F-DB43E460ED8A}" type="presParOf" srcId="{CDA1CF88-E94F-49E6-86BF-FE56C332D6FC}" destId="{83C29012-A1D5-4E0A-B689-7E6CD35BE863}" srcOrd="0" destOrd="0" presId="urn:microsoft.com/office/officeart/2009/3/layout/HorizontalOrganizationChart"/>
    <dgm:cxn modelId="{D9EFB828-4955-4AF8-AF1E-E55E63287A73}" type="presParOf" srcId="{CDA1CF88-E94F-49E6-86BF-FE56C332D6FC}" destId="{DC7C3D6F-950F-4981-9492-6CD1A45B821A}" srcOrd="1" destOrd="0" presId="urn:microsoft.com/office/officeart/2009/3/layout/HorizontalOrganizationChart"/>
    <dgm:cxn modelId="{02B605DC-7124-4F39-913C-896588779E44}" type="presParOf" srcId="{67F15CA3-C8F2-4220-AD19-1B577763600E}" destId="{F532E1F2-747D-43E6-AA50-91C898803238}" srcOrd="1" destOrd="0" presId="urn:microsoft.com/office/officeart/2009/3/layout/HorizontalOrganizationChart"/>
    <dgm:cxn modelId="{AA78C2E3-A005-42F1-9808-C0201F0535E7}" type="presParOf" srcId="{67F15CA3-C8F2-4220-AD19-1B577763600E}" destId="{2E2BF87D-AB09-4E39-B113-6080B1FA2259}" srcOrd="2" destOrd="0" presId="urn:microsoft.com/office/officeart/2009/3/layout/HorizontalOrganizationChart"/>
    <dgm:cxn modelId="{97B1E91F-5196-4BB6-98B4-50D2A212990E}" type="presParOf" srcId="{1ED23E25-BACC-48E2-8DD8-73D11D6C8712}" destId="{8ADCA6D8-6E37-484C-9172-B1753D648DD9}" srcOrd="1" destOrd="0" presId="urn:microsoft.com/office/officeart/2009/3/layout/HorizontalOrganizationChart"/>
    <dgm:cxn modelId="{52A83C0B-7DFB-437B-86AE-78DDA5D91D54}" type="presParOf" srcId="{8ADCA6D8-6E37-484C-9172-B1753D648DD9}" destId="{B3DE17FA-8EFA-4D5B-90B4-AF5C7FD878C0}" srcOrd="0" destOrd="0" presId="urn:microsoft.com/office/officeart/2009/3/layout/HorizontalOrganizationChart"/>
    <dgm:cxn modelId="{94AFC03F-60BC-435F-840E-52D19E9EA7E9}" type="presParOf" srcId="{B3DE17FA-8EFA-4D5B-90B4-AF5C7FD878C0}" destId="{0D2B4EB3-F469-468E-85A4-1454F9E4AFAC}" srcOrd="0" destOrd="0" presId="urn:microsoft.com/office/officeart/2009/3/layout/HorizontalOrganizationChart"/>
    <dgm:cxn modelId="{93C033DD-C94D-49D6-8F58-ED487FE289BB}" type="presParOf" srcId="{B3DE17FA-8EFA-4D5B-90B4-AF5C7FD878C0}" destId="{3B5E7C98-6E2E-4288-9E35-84DCFAAD5448}" srcOrd="1" destOrd="0" presId="urn:microsoft.com/office/officeart/2009/3/layout/HorizontalOrganizationChart"/>
    <dgm:cxn modelId="{50D47BA1-ED28-49F8-BE8C-955AB517B8BC}" type="presParOf" srcId="{8ADCA6D8-6E37-484C-9172-B1753D648DD9}" destId="{5F1E2383-ECCC-4A86-8324-442F4C1248D5}" srcOrd="1" destOrd="0" presId="urn:microsoft.com/office/officeart/2009/3/layout/HorizontalOrganizationChart"/>
    <dgm:cxn modelId="{986537E5-9162-409C-912B-99DBC506764A}" type="presParOf" srcId="{8ADCA6D8-6E37-484C-9172-B1753D648DD9}" destId="{E7464BD3-B03E-4F79-99B7-6F94A550C437}" srcOrd="2" destOrd="0" presId="urn:microsoft.com/office/officeart/2009/3/layout/HorizontalOrganizationChart"/>
    <dgm:cxn modelId="{8151A0EA-4D48-471D-A55C-CDDC05019EE7}" type="presParOf" srcId="{1ED23E25-BACC-48E2-8DD8-73D11D6C8712}" destId="{5B6C2265-1FFA-4090-A393-DEE56EFEB9A4}" srcOrd="2" destOrd="0" presId="urn:microsoft.com/office/officeart/2009/3/layout/HorizontalOrganizationChart"/>
    <dgm:cxn modelId="{7DEB751D-3785-48B3-8F7F-B92BA774970E}" type="presParOf" srcId="{5B6C2265-1FFA-4090-A393-DEE56EFEB9A4}" destId="{985AF35B-103E-4D1B-9AEB-5D187E817EB9}" srcOrd="0" destOrd="0" presId="urn:microsoft.com/office/officeart/2009/3/layout/HorizontalOrganizationChart"/>
    <dgm:cxn modelId="{A09C47F3-CE8E-4969-BBF8-99103C1F79EF}" type="presParOf" srcId="{985AF35B-103E-4D1B-9AEB-5D187E817EB9}" destId="{54CB7BB5-0338-4DE6-AC90-61D6064D724E}" srcOrd="0" destOrd="0" presId="urn:microsoft.com/office/officeart/2009/3/layout/HorizontalOrganizationChart"/>
    <dgm:cxn modelId="{C0FD3BCB-8CBA-402B-9656-BBE307FE01A1}" type="presParOf" srcId="{985AF35B-103E-4D1B-9AEB-5D187E817EB9}" destId="{128E857E-2D3F-49AE-B021-C9E72BEB98BC}" srcOrd="1" destOrd="0" presId="urn:microsoft.com/office/officeart/2009/3/layout/HorizontalOrganizationChart"/>
    <dgm:cxn modelId="{4EC430D4-DB55-4860-9C83-0A3F8B0A62FA}" type="presParOf" srcId="{5B6C2265-1FFA-4090-A393-DEE56EFEB9A4}" destId="{C418A5D4-F113-45D8-A82B-7D90CA2576E7}" srcOrd="1" destOrd="0" presId="urn:microsoft.com/office/officeart/2009/3/layout/HorizontalOrganizationChart"/>
    <dgm:cxn modelId="{3893EAC2-584E-4299-AA14-C1E4FC4BD393}" type="presParOf" srcId="{5B6C2265-1FFA-4090-A393-DEE56EFEB9A4}" destId="{57E90E15-01AE-4ED4-99A9-AC8214721B7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29012-A1D5-4E0A-B689-7E6CD35BE863}">
      <dsp:nvSpPr>
        <dsp:cNvPr id="0" name=""/>
        <dsp:cNvSpPr/>
      </dsp:nvSpPr>
      <dsp:spPr>
        <a:xfrm>
          <a:off x="1178166" y="1075"/>
          <a:ext cx="4272471" cy="130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This data was not sufficiently able to infer internet usage based on just on spending , may be there are other factors which impacts the internet usage.</a:t>
          </a:r>
        </a:p>
      </dsp:txBody>
      <dsp:txXfrm>
        <a:off x="1178166" y="1075"/>
        <a:ext cx="4272471" cy="1303103"/>
      </dsp:txXfrm>
    </dsp:sp>
    <dsp:sp modelId="{0D2B4EB3-F469-468E-85A4-1454F9E4AFAC}">
      <dsp:nvSpPr>
        <dsp:cNvPr id="0" name=""/>
        <dsp:cNvSpPr/>
      </dsp:nvSpPr>
      <dsp:spPr>
        <a:xfrm>
          <a:off x="1178166" y="1838238"/>
          <a:ext cx="4272471" cy="130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Like many people spend time on gaming and that impacts internet usage so need such of more data to get to the root cause.</a:t>
          </a:r>
        </a:p>
      </dsp:txBody>
      <dsp:txXfrm>
        <a:off x="1178166" y="1838238"/>
        <a:ext cx="4272471" cy="1303103"/>
      </dsp:txXfrm>
    </dsp:sp>
    <dsp:sp modelId="{54CB7BB5-0338-4DE6-AC90-61D6064D724E}">
      <dsp:nvSpPr>
        <dsp:cNvPr id="0" name=""/>
        <dsp:cNvSpPr/>
      </dsp:nvSpPr>
      <dsp:spPr>
        <a:xfrm>
          <a:off x="1178166" y="3675401"/>
          <a:ext cx="4272471" cy="13031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If internet usage -  was collected in continuous variable in time that could have given better picture.</a:t>
          </a:r>
        </a:p>
      </dsp:txBody>
      <dsp:txXfrm>
        <a:off x="1178166" y="3675401"/>
        <a:ext cx="4272471" cy="1303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1DC70-FEAA-455F-8AAB-07C4B0B54F4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875A8-4018-4278-B08F-CB4BEECD9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6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looks like fits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poisson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better than binomial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875A8-4018-4278-B08F-CB4BEECD9C5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33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Significant for both entertainment and gadgets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875A8-4018-4278-B08F-CB4BEECD9C5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84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very high R values . It shows that for every unit increase in spending on gadgets internet usage increase by 0.05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shows that for every unit increase in spending on looks internet usage decreases by 0.04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875A8-4018-4278-B08F-CB4BEECD9C5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18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Multicollinearity found none of the square of each are higher than the 10. So it looks fine. Residual plot does not look good  and </a:t>
            </a:r>
            <a:r>
              <a:rPr lang="en-US" dirty="0" err="1"/>
              <a:t>shapiro</a:t>
            </a:r>
            <a:r>
              <a:rPr lang="en-US" dirty="0"/>
              <a:t> is also significant.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875A8-4018-4278-B08F-CB4BEECD9C5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49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1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7966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5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8684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8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8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4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1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36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7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6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6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7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8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7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4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.utexas.edu/videos/r/statistical-inference" TargetMode="External"/><Relationship Id="rId2" Type="http://schemas.openxmlformats.org/officeDocument/2006/relationships/hyperlink" Target="https://www.statmethods.net/graphs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 err="1"/>
              <a:t>Roli</a:t>
            </a:r>
            <a:r>
              <a:rPr lang="en-US" dirty="0"/>
              <a:t> Srivastava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18F1CD5-A3A8-45A2-9BF4-1B8978F5F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27" y="2404534"/>
            <a:ext cx="8635176" cy="1646302"/>
          </a:xfrm>
        </p:spPr>
        <p:txBody>
          <a:bodyPr/>
          <a:lstStyle/>
          <a:p>
            <a:r>
              <a:rPr lang="en-US" dirty="0"/>
              <a:t>Spending habit survey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FB102-EB08-40D3-BA3A-6423A49C6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Goodness of fit for binomial &amp; Poisson for internet usage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EC851-6109-4742-AB64-F8D3F73BD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summary(</a:t>
            </a:r>
            <a:r>
              <a:rPr lang="en-US" dirty="0" err="1"/>
              <a:t>goodfit</a:t>
            </a:r>
            <a:r>
              <a:rPr lang="en-US" dirty="0"/>
              <a:t>(</a:t>
            </a:r>
            <a:r>
              <a:rPr lang="en-US" dirty="0" err="1"/>
              <a:t>SurveyData$Internet.usage</a:t>
            </a:r>
            <a:r>
              <a:rPr lang="en-US" dirty="0"/>
              <a:t>, type="binomial"))</a:t>
            </a:r>
          </a:p>
          <a:p>
            <a:pPr marL="0" indent="0">
              <a:buNone/>
            </a:pPr>
            <a:r>
              <a:rPr lang="en-US" dirty="0"/>
              <a:t>                               X^2         df       P(&gt; X^2)</a:t>
            </a:r>
            <a:br>
              <a:rPr lang="en-US" dirty="0"/>
            </a:br>
            <a:r>
              <a:rPr lang="en-US" dirty="0"/>
              <a:t>## Likelihood Ratio 755.4354  2     9.105325e-165</a:t>
            </a:r>
          </a:p>
          <a:p>
            <a:pPr marL="0" indent="0">
              <a:buNone/>
            </a:pPr>
            <a:r>
              <a:rPr lang="en-US" dirty="0"/>
              <a:t>Shows lack of fit.</a:t>
            </a:r>
          </a:p>
          <a:p>
            <a:endParaRPr lang="en-US" dirty="0"/>
          </a:p>
          <a:p>
            <a:r>
              <a:rPr lang="en-US" dirty="0"/>
              <a:t>summary(</a:t>
            </a:r>
            <a:r>
              <a:rPr lang="en-US" dirty="0" err="1"/>
              <a:t>goodfit</a:t>
            </a:r>
            <a:r>
              <a:rPr lang="en-US" dirty="0"/>
              <a:t>(</a:t>
            </a:r>
            <a:r>
              <a:rPr lang="en-US" dirty="0" err="1"/>
              <a:t>SurveyData$Internet.usage</a:t>
            </a:r>
            <a:r>
              <a:rPr lang="en-US" dirty="0"/>
              <a:t>, type="</a:t>
            </a:r>
            <a:r>
              <a:rPr lang="en-US" dirty="0" err="1"/>
              <a:t>poisson</a:t>
            </a:r>
            <a:r>
              <a:rPr lang="en-US" dirty="0"/>
              <a:t>"))</a:t>
            </a:r>
          </a:p>
          <a:p>
            <a:pPr marL="0" indent="0">
              <a:buNone/>
            </a:pPr>
            <a:r>
              <a:rPr lang="en-US" dirty="0"/>
              <a:t>##                       X^2             df        P(&gt; X^2)</a:t>
            </a:r>
            <a:br>
              <a:rPr lang="en-US" dirty="0"/>
            </a:br>
            <a:r>
              <a:rPr lang="en-US" dirty="0"/>
              <a:t>## Likelihood Ratio 976.6713  2    8.289401e-213</a:t>
            </a:r>
          </a:p>
          <a:p>
            <a:endParaRPr lang="en-US" dirty="0"/>
          </a:p>
          <a:p>
            <a:r>
              <a:rPr lang="en-US" dirty="0"/>
              <a:t>Conclusion: Lack of fit.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195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0E04D7-94B3-4C8D-81DB-DCB772FF9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plots – Poisson seems to fit better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05E082C1-5B4D-44C1-91F5-9D26309376C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27134" y="2217107"/>
            <a:ext cx="3920647" cy="344904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9" name="Picture">
            <a:extLst>
              <a:ext uri="{FF2B5EF4-FFF2-40B4-BE49-F238E27FC236}">
                <a16:creationId xmlns:a16="http://schemas.microsoft.com/office/drawing/2014/main" id="{9861684B-DFEA-4AF1-9FCA-3B2A8944AD1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788777" y="2217107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4918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35DC0-7A8B-4091-8326-8D682E3AC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 err="1"/>
              <a:t>OrdPlot</a:t>
            </a:r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2B10B8E1-CD9A-417E-A11B-DC334B11571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333502" y="1930401"/>
            <a:ext cx="6584473" cy="399996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63743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424FD-876D-439F-A577-4899CBCC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 err="1"/>
              <a:t>Dist</a:t>
            </a:r>
            <a:r>
              <a:rPr lang="en-US" dirty="0"/>
              <a:t> Plot 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83C65702-BABD-4B80-95A5-4BB14E1F390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421298" y="1879501"/>
            <a:ext cx="4572638" cy="365811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9" name="Picture">
            <a:extLst>
              <a:ext uri="{FF2B5EF4-FFF2-40B4-BE49-F238E27FC236}">
                <a16:creationId xmlns:a16="http://schemas.microsoft.com/office/drawing/2014/main" id="{934BD26F-5D83-4662-8C25-59E57334960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5152241" y="1970454"/>
            <a:ext cx="4572638" cy="356715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6629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186C6-BE12-4294-BEA5-07595EAA5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769373" cy="1281830"/>
          </a:xfrm>
        </p:spPr>
        <p:txBody>
          <a:bodyPr/>
          <a:lstStyle/>
          <a:p>
            <a:r>
              <a:rPr lang="en-US" dirty="0"/>
              <a:t>Association Analysis – Chi Square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01E12-9106-4444-B1B8-6BD6AFAF3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72074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Between internet usage and entertainment spending</a:t>
            </a:r>
          </a:p>
          <a:p>
            <a:pPr marL="0" indent="0">
              <a:buNone/>
            </a:pPr>
            <a:r>
              <a:rPr lang="en-US" dirty="0" err="1"/>
              <a:t>surveyEnt</a:t>
            </a:r>
            <a:r>
              <a:rPr lang="en-US" dirty="0"/>
              <a:t> &lt;- </a:t>
            </a:r>
            <a:r>
              <a:rPr lang="en-US" b="1" dirty="0" err="1"/>
              <a:t>ftable</a:t>
            </a:r>
            <a:r>
              <a:rPr lang="en-US" dirty="0"/>
              <a:t>(</a:t>
            </a:r>
            <a:r>
              <a:rPr lang="en-US" b="1" dirty="0" err="1"/>
              <a:t>xtabs</a:t>
            </a:r>
            <a:r>
              <a:rPr lang="en-US" dirty="0"/>
              <a:t>(</a:t>
            </a:r>
            <a:r>
              <a:rPr lang="en-US" b="1" dirty="0"/>
              <a:t>~</a:t>
            </a:r>
            <a:r>
              <a:rPr lang="en-US" dirty="0" err="1"/>
              <a:t>Internet.usage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entertainment, data = </a:t>
            </a:r>
            <a:r>
              <a:rPr lang="en-US" dirty="0" err="1"/>
              <a:t>SurveyData</a:t>
            </a:r>
            <a:r>
              <a:rPr lang="en-US" dirty="0"/>
              <a:t> ))</a:t>
            </a:r>
            <a:br>
              <a:rPr lang="en-US" dirty="0"/>
            </a:br>
            <a:br>
              <a:rPr lang="en-US" dirty="0"/>
            </a:br>
            <a:r>
              <a:rPr lang="en-US" b="1" dirty="0" err="1">
                <a:solidFill>
                  <a:srgbClr val="FF0000"/>
                </a:solidFill>
              </a:rPr>
              <a:t>chisq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FF0000"/>
                </a:solidFill>
              </a:rPr>
              <a:t>test</a:t>
            </a:r>
            <a:r>
              <a:rPr lang="en-US" dirty="0"/>
              <a:t>(</a:t>
            </a:r>
            <a:r>
              <a:rPr lang="en-US" dirty="0" err="1"/>
              <a:t>surveyEnt</a:t>
            </a:r>
            <a:r>
              <a:rPr lang="en-US" dirty="0"/>
              <a:t>)</a:t>
            </a:r>
          </a:p>
          <a:p>
            <a:pPr latinLnBrk="1"/>
            <a:r>
              <a:rPr lang="en-US" dirty="0"/>
              <a:t>## </a:t>
            </a:r>
            <a:br>
              <a:rPr lang="en-US" dirty="0"/>
            </a:br>
            <a:r>
              <a:rPr lang="en-US" dirty="0"/>
              <a:t>##  Pearson's Chi-squared test</a:t>
            </a:r>
            <a:br>
              <a:rPr lang="en-US" dirty="0"/>
            </a:br>
            <a:r>
              <a:rPr lang="en-US" dirty="0"/>
              <a:t>## </a:t>
            </a:r>
            <a:br>
              <a:rPr lang="en-US" dirty="0"/>
            </a:br>
            <a:r>
              <a:rPr lang="en-US" dirty="0"/>
              <a:t>## data:  </a:t>
            </a:r>
            <a:r>
              <a:rPr lang="en-US" dirty="0" err="1"/>
              <a:t>surveyEnt</a:t>
            </a:r>
            <a:br>
              <a:rPr lang="en-US" dirty="0"/>
            </a:br>
            <a:r>
              <a:rPr lang="en-US" dirty="0"/>
              <a:t>## X-squared = 29.444, df = 12, p-value = 0.003384</a:t>
            </a:r>
          </a:p>
          <a:p>
            <a:r>
              <a:rPr lang="en-US" i="1" dirty="0"/>
              <a:t># </a:t>
            </a:r>
            <a:r>
              <a:rPr lang="en-US" i="1" dirty="0">
                <a:solidFill>
                  <a:srgbClr val="FF0000"/>
                </a:solidFill>
              </a:rPr>
              <a:t>significant relation</a:t>
            </a:r>
          </a:p>
          <a:p>
            <a:pPr marL="0" indent="0">
              <a:buNone/>
            </a:pPr>
            <a:r>
              <a:rPr lang="en-US" dirty="0"/>
              <a:t>Like wise this test was done for kinds of spending looks, gadgets, healthy eating</a:t>
            </a:r>
          </a:p>
          <a:p>
            <a:pPr marL="0" indent="0">
              <a:buNone/>
            </a:pPr>
            <a:r>
              <a:rPr lang="en-US" dirty="0"/>
              <a:t>It was only found significant for the </a:t>
            </a:r>
            <a:r>
              <a:rPr lang="en-US" dirty="0">
                <a:solidFill>
                  <a:srgbClr val="FF0000"/>
                </a:solidFill>
              </a:rPr>
              <a:t>gadgets</a:t>
            </a:r>
            <a:r>
              <a:rPr lang="en-US" dirty="0"/>
              <a:t> and not for looks and healthy eating</a:t>
            </a:r>
          </a:p>
        </p:txBody>
      </p:sp>
    </p:spTree>
    <p:extLst>
      <p:ext uri="{BB962C8B-B14F-4D97-AF65-F5344CB8AC3E}">
        <p14:creationId xmlns:p14="http://schemas.microsoft.com/office/powerpoint/2010/main" val="1534618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186C6-BE12-4294-BEA5-07595EAA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Analysis – Cochran-Mantel-</a:t>
            </a:r>
            <a:r>
              <a:rPr lang="en-US" dirty="0" err="1"/>
              <a:t>Haenszel</a:t>
            </a:r>
            <a:r>
              <a:rPr lang="en-US" dirty="0"/>
              <a:t>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01E12-9106-4444-B1B8-6BD6AFAF3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b="1" dirty="0" err="1"/>
              <a:t>CMHtest</a:t>
            </a:r>
            <a:r>
              <a:rPr lang="en-US" dirty="0"/>
              <a:t>(</a:t>
            </a:r>
            <a:r>
              <a:rPr lang="en-US" dirty="0" err="1"/>
              <a:t>surveyGadgets</a:t>
            </a:r>
            <a:r>
              <a:rPr lang="en-US" dirty="0"/>
              <a:t>)</a:t>
            </a:r>
          </a:p>
          <a:p>
            <a:pPr latinLnBrk="1"/>
            <a:r>
              <a:rPr lang="en-US" dirty="0"/>
              <a:t>## Cochran-Mantel-</a:t>
            </a:r>
            <a:r>
              <a:rPr lang="en-US" dirty="0" err="1"/>
              <a:t>Haenszel</a:t>
            </a:r>
            <a:r>
              <a:rPr lang="en-US" dirty="0"/>
              <a:t> Statistics </a:t>
            </a:r>
            <a:br>
              <a:rPr lang="en-US" dirty="0"/>
            </a:br>
            <a:r>
              <a:rPr lang="en-US" dirty="0"/>
              <a:t>## </a:t>
            </a:r>
            <a:br>
              <a:rPr lang="en-US" dirty="0"/>
            </a:br>
            <a:r>
              <a:rPr lang="en-US" dirty="0"/>
              <a:t>##                  </a:t>
            </a:r>
            <a:r>
              <a:rPr lang="en-US" dirty="0" err="1"/>
              <a:t>AltHypothesis</a:t>
            </a:r>
            <a:r>
              <a:rPr lang="en-US" dirty="0"/>
              <a:t>  </a:t>
            </a:r>
            <a:r>
              <a:rPr lang="en-US" dirty="0" err="1"/>
              <a:t>Chisq</a:t>
            </a:r>
            <a:r>
              <a:rPr lang="en-US" dirty="0"/>
              <a:t> Df       Prob</a:t>
            </a:r>
            <a:br>
              <a:rPr lang="en-US" dirty="0"/>
            </a:br>
            <a:r>
              <a:rPr lang="en-US" dirty="0"/>
              <a:t>## </a:t>
            </a:r>
            <a:r>
              <a:rPr lang="en-US" dirty="0" err="1"/>
              <a:t>cor</a:t>
            </a:r>
            <a:r>
              <a:rPr lang="en-US" dirty="0"/>
              <a:t>        Nonzero correlation  4.071  1 4.3626e-02</a:t>
            </a:r>
            <a:br>
              <a:rPr lang="en-US" dirty="0"/>
            </a:br>
            <a:r>
              <a:rPr lang="en-US" dirty="0"/>
              <a:t>## </a:t>
            </a:r>
            <a:r>
              <a:rPr lang="en-US" dirty="0" err="1"/>
              <a:t>rmeans</a:t>
            </a:r>
            <a:r>
              <a:rPr lang="en-US" dirty="0"/>
              <a:t>  Row mean scores differ 29.237  3 1.9965e-06</a:t>
            </a:r>
            <a:br>
              <a:rPr lang="en-US" dirty="0"/>
            </a:br>
            <a:r>
              <a:rPr lang="en-US" dirty="0"/>
              <a:t>## </a:t>
            </a:r>
            <a:r>
              <a:rPr lang="en-US" dirty="0" err="1"/>
              <a:t>cmeans</a:t>
            </a:r>
            <a:r>
              <a:rPr lang="en-US" dirty="0"/>
              <a:t>  Col mean scores differ 16.389  4 2.5396e-03</a:t>
            </a:r>
            <a:br>
              <a:rPr lang="en-US" dirty="0"/>
            </a:br>
            <a:r>
              <a:rPr lang="en-US" dirty="0"/>
              <a:t>## general    </a:t>
            </a:r>
            <a:r>
              <a:rPr lang="en-US" dirty="0" err="1"/>
              <a:t>General</a:t>
            </a:r>
            <a:r>
              <a:rPr lang="en-US" dirty="0"/>
              <a:t> association 51.848 12 6.5965e-07</a:t>
            </a:r>
          </a:p>
          <a:p>
            <a:pPr marL="0" indent="0">
              <a:buNone/>
            </a:pPr>
            <a:r>
              <a:rPr lang="en-US" dirty="0"/>
              <a:t>Looks like it is significant for gadgets as shown in chi square test earlier.</a:t>
            </a:r>
          </a:p>
          <a:p>
            <a:pPr marL="0" indent="0">
              <a:buNone/>
            </a:pPr>
            <a:r>
              <a:rPr lang="en-US" dirty="0"/>
              <a:t>It was also found significant for entertainment but not for looks and healthy eating</a:t>
            </a:r>
          </a:p>
        </p:txBody>
      </p:sp>
    </p:spTree>
    <p:extLst>
      <p:ext uri="{BB962C8B-B14F-4D97-AF65-F5344CB8AC3E}">
        <p14:creationId xmlns:p14="http://schemas.microsoft.com/office/powerpoint/2010/main" val="976831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3186C6-BE12-4294-BEA5-07595EAA5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/>
              <a:t>Association Analysis –assoc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01E12-9106-4444-B1B8-6BD6AFAF3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968" y="5569874"/>
            <a:ext cx="8288035" cy="4714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vcd</a:t>
            </a:r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::assoc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(surveylooks, shade=TRUE)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D226587E-1B72-48DF-B5EA-AA834E6DF14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985965" y="981202"/>
            <a:ext cx="4029717" cy="3223774"/>
          </a:xfrm>
          <a:prstGeom prst="rect">
            <a:avLst/>
          </a:prstGeom>
          <a:noFill/>
        </p:spPr>
      </p:pic>
      <p:pic>
        <p:nvPicPr>
          <p:cNvPr id="5" name="Picture">
            <a:extLst>
              <a:ext uri="{FF2B5EF4-FFF2-40B4-BE49-F238E27FC236}">
                <a16:creationId xmlns:a16="http://schemas.microsoft.com/office/drawing/2014/main" id="{FD0BB889-C610-487B-810A-6C52992770A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5244284" y="981202"/>
            <a:ext cx="4029717" cy="32237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5243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F62E-1690-49D2-B70F-B1E1F67D5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88098" y="288100"/>
            <a:ext cx="7252568" cy="726509"/>
          </a:xfrm>
        </p:spPr>
        <p:txBody>
          <a:bodyPr/>
          <a:lstStyle/>
          <a:p>
            <a:r>
              <a:rPr lang="en-US" sz="4400" dirty="0"/>
              <a:t>correspondence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AF53E-85D6-42EE-8CE2-DD72D11F7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984" y="1014610"/>
            <a:ext cx="8480119" cy="1182280"/>
          </a:xfrm>
        </p:spPr>
        <p:txBody>
          <a:bodyPr/>
          <a:lstStyle/>
          <a:p>
            <a:pPr algn="l"/>
            <a:r>
              <a:rPr lang="en-US" dirty="0"/>
              <a:t>For Gadgets it shows that people who strongly agreed spending on gadget and rated as 5 use to spend most time on internet.</a:t>
            </a:r>
          </a:p>
          <a:p>
            <a:endParaRPr lang="en-US" dirty="0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5E341B06-DC8F-43C9-AB75-7175690321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223890" y="2196890"/>
            <a:ext cx="8047451" cy="437301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4831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6132A9-F33F-4A7E-BCBD-E382C60A1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Regression Modeling</a:t>
            </a:r>
          </a:p>
        </p:txBody>
      </p:sp>
      <p:sp>
        <p:nvSpPr>
          <p:cNvPr id="40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Playbook">
            <a:extLst>
              <a:ext uri="{FF2B5EF4-FFF2-40B4-BE49-F238E27FC236}">
                <a16:creationId xmlns:a16="http://schemas.microsoft.com/office/drawing/2014/main" id="{C46739D7-31F4-4248-A0A4-ACD19B780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90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186C6-BE12-4294-BEA5-07595EAA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– linear model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01E12-9106-4444-B1B8-6BD6AFAF3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1970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made a fuller model with all spending but than reduced as it was significant only for gadgets and look.</a:t>
            </a:r>
          </a:p>
          <a:p>
            <a:pPr marL="0" indent="0">
              <a:buNone/>
            </a:pPr>
            <a:r>
              <a:rPr lang="en-US" dirty="0" err="1"/>
              <a:t>lm</a:t>
            </a:r>
            <a:r>
              <a:rPr lang="en-US" dirty="0"/>
              <a:t>(formula = </a:t>
            </a:r>
            <a:r>
              <a:rPr lang="en-US" dirty="0" err="1"/>
              <a:t>Internet.usage</a:t>
            </a:r>
            <a:r>
              <a:rPr lang="en-US" dirty="0"/>
              <a:t> ~ entertainment + eating + gadgets + </a:t>
            </a:r>
            <a:br>
              <a:rPr lang="en-US" dirty="0"/>
            </a:br>
            <a:r>
              <a:rPr lang="en-US" dirty="0"/>
              <a:t>##     looks, data = </a:t>
            </a:r>
            <a:r>
              <a:rPr lang="en-US" dirty="0" err="1"/>
              <a:t>SurveyData</a:t>
            </a:r>
            <a:r>
              <a:rPr lang="en-US" dirty="0"/>
              <a:t>, family = "</a:t>
            </a:r>
            <a:r>
              <a:rPr lang="en-US" dirty="0" err="1"/>
              <a:t>poisson</a:t>
            </a:r>
            <a:r>
              <a:rPr lang="en-US" dirty="0"/>
              <a:t>")</a:t>
            </a:r>
            <a:br>
              <a:rPr lang="en-US" dirty="0"/>
            </a:b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## Coefficients:</a:t>
            </a:r>
            <a:br>
              <a:rPr lang="en-US" dirty="0"/>
            </a:br>
            <a:r>
              <a:rPr lang="en-US" dirty="0"/>
              <a:t>##                     Estimate  Std. Error  t value     </a:t>
            </a:r>
            <a:r>
              <a:rPr lang="en-US" dirty="0" err="1"/>
              <a:t>Pr</a:t>
            </a:r>
            <a:r>
              <a:rPr lang="en-US" dirty="0"/>
              <a:t>(&gt;|t|)    </a:t>
            </a:r>
            <a:br>
              <a:rPr lang="en-US" dirty="0"/>
            </a:br>
            <a:r>
              <a:rPr lang="en-US" dirty="0"/>
              <a:t>## (Intercept)    1.44500     0.09483     15.238   &lt;2e-16 ***</a:t>
            </a:r>
            <a:br>
              <a:rPr lang="en-US" dirty="0"/>
            </a:br>
            <a:r>
              <a:rPr lang="en-US" dirty="0"/>
              <a:t>## </a:t>
            </a:r>
            <a:r>
              <a:rPr lang="en-US" dirty="0" err="1"/>
              <a:t>entert</a:t>
            </a:r>
            <a:r>
              <a:rPr lang="en-US" dirty="0"/>
              <a:t>           0.02138     0.02106     1.015      0.3103    </a:t>
            </a:r>
            <a:br>
              <a:rPr lang="en-US" dirty="0"/>
            </a:br>
            <a:r>
              <a:rPr lang="en-US" dirty="0"/>
              <a:t>## eating          -0.03545     0.02127    -1.666      0.0960 .  </a:t>
            </a:r>
            <a:br>
              <a:rPr lang="en-US" dirty="0"/>
            </a:br>
            <a:r>
              <a:rPr lang="en-US" dirty="0"/>
              <a:t>## gadgets         0.05028     0.01915     2.625      0.0088 ** </a:t>
            </a:r>
            <a:br>
              <a:rPr lang="en-US" dirty="0"/>
            </a:br>
            <a:r>
              <a:rPr lang="en-US" dirty="0"/>
              <a:t>## looks            -0.04558     0.02097    -2.174     0.0299 *</a:t>
            </a:r>
            <a:br>
              <a:rPr lang="en-US" dirty="0"/>
            </a:br>
            <a:endParaRPr lang="en-US" dirty="0"/>
          </a:p>
          <a:p>
            <a:pPr latinLnBrk="1"/>
            <a:r>
              <a:rPr lang="en-US" dirty="0"/>
              <a:t>## Multiple R-squared:  0.01295,    Adjusted R-squared:  0.008991 </a:t>
            </a:r>
            <a:br>
              <a:rPr lang="en-US" dirty="0"/>
            </a:br>
            <a:r>
              <a:rPr lang="en-US" dirty="0"/>
              <a:t>## F-statistic:  3.27 on 4 and 997 DF,  p-value: 0.01123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50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DA2442-0201-49E9-9D2F-83F593F3E0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0" r="1" b="21977"/>
          <a:stretch/>
        </p:blipFill>
        <p:spPr>
          <a:xfrm>
            <a:off x="925744" y="756204"/>
            <a:ext cx="9539419" cy="493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80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186C6-BE12-4294-BEA5-07595EAA5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3107"/>
          </a:xfrm>
        </p:spPr>
        <p:txBody>
          <a:bodyPr/>
          <a:lstStyle/>
          <a:p>
            <a:r>
              <a:rPr lang="en-US" dirty="0"/>
              <a:t>Multicollinearity &amp; Residual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01E12-9106-4444-B1B8-6BD6AFAF3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197" y="1453019"/>
            <a:ext cx="8697805" cy="4403271"/>
          </a:xfrm>
        </p:spPr>
        <p:txBody>
          <a:bodyPr/>
          <a:lstStyle/>
          <a:p>
            <a:pPr latinLnBrk="1"/>
            <a:r>
              <a:rPr lang="en-US" b="1" dirty="0" err="1"/>
              <a:t>vif</a:t>
            </a:r>
            <a:r>
              <a:rPr lang="en-US" dirty="0"/>
              <a:t>(model1)</a:t>
            </a:r>
          </a:p>
          <a:p>
            <a:pPr latinLnBrk="1"/>
            <a:r>
              <a:rPr lang="en-US" dirty="0"/>
              <a:t>## entertainment        eating       gadgets         looks </a:t>
            </a:r>
            <a:br>
              <a:rPr lang="en-US" dirty="0"/>
            </a:br>
            <a:r>
              <a:rPr lang="en-US" dirty="0"/>
              <a:t>##      1.265751      1.092040      1.224228      1.292038</a:t>
            </a:r>
          </a:p>
          <a:p>
            <a:pPr latinLnBrk="1"/>
            <a:r>
              <a:rPr lang="en-US" b="1" dirty="0" err="1"/>
              <a:t>shapiro.test</a:t>
            </a:r>
            <a:r>
              <a:rPr lang="en-US" dirty="0"/>
              <a:t>(model2</a:t>
            </a:r>
            <a:r>
              <a:rPr lang="en-US" b="1" dirty="0"/>
              <a:t>$</a:t>
            </a:r>
            <a:r>
              <a:rPr lang="en-US" dirty="0"/>
              <a:t>residuals)</a:t>
            </a:r>
            <a:br>
              <a:rPr lang="en-US" dirty="0"/>
            </a:br>
            <a:r>
              <a:rPr lang="en-US" dirty="0"/>
              <a:t>W = 0.66549, p-value &lt; 2.2e-16</a:t>
            </a:r>
          </a:p>
          <a:p>
            <a:pPr latinLnBrk="1"/>
            <a:endParaRPr lang="en-US" dirty="0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65A0142A-56C8-4C7B-9AAB-1FBFA010D0F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475119" y="2808701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8515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65FA-D6B1-4A59-8D16-3B30B9E11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50522"/>
            <a:ext cx="8967707" cy="951978"/>
          </a:xfrm>
        </p:spPr>
        <p:txBody>
          <a:bodyPr/>
          <a:lstStyle/>
          <a:p>
            <a:r>
              <a:rPr lang="en-US" dirty="0"/>
              <a:t>Modeling via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43AA2-D0CE-49BF-9860-53B7729F5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295" y="1027134"/>
            <a:ext cx="10253146" cy="54362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survey.logistic2 &lt;- </a:t>
            </a:r>
            <a:r>
              <a:rPr lang="en-US" b="1" dirty="0" err="1">
                <a:solidFill>
                  <a:srgbClr val="FF0000"/>
                </a:solidFill>
              </a:rPr>
              <a:t>glm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/>
              <a:t>Internet.usage</a:t>
            </a:r>
            <a:r>
              <a:rPr lang="en-US" dirty="0"/>
              <a:t> </a:t>
            </a:r>
            <a:r>
              <a:rPr lang="en-US" b="1" dirty="0"/>
              <a:t>~</a:t>
            </a:r>
            <a:r>
              <a:rPr lang="en-US" dirty="0"/>
              <a:t> gadgets </a:t>
            </a:r>
            <a:r>
              <a:rPr lang="en-US" b="1" dirty="0"/>
              <a:t>+</a:t>
            </a:r>
            <a:r>
              <a:rPr lang="en-US" dirty="0"/>
              <a:t> looks </a:t>
            </a:r>
            <a:r>
              <a:rPr lang="en-US" b="1" dirty="0"/>
              <a:t>+</a:t>
            </a:r>
            <a:r>
              <a:rPr lang="en-US" dirty="0"/>
              <a:t> entertainment </a:t>
            </a:r>
            <a:r>
              <a:rPr lang="en-US" b="1" dirty="0"/>
              <a:t>+</a:t>
            </a:r>
            <a:r>
              <a:rPr lang="en-US" dirty="0"/>
              <a:t> eating,</a:t>
            </a:r>
            <a:br>
              <a:rPr lang="en-US" dirty="0"/>
            </a:br>
            <a:r>
              <a:rPr lang="en-US" dirty="0"/>
              <a:t>                      data=</a:t>
            </a:r>
            <a:r>
              <a:rPr lang="en-US" dirty="0" err="1"/>
              <a:t>SurveyData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              family=</a:t>
            </a:r>
            <a:r>
              <a:rPr lang="en-US" dirty="0" err="1"/>
              <a:t>poisson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coeftest</a:t>
            </a:r>
            <a:r>
              <a:rPr lang="en-US" dirty="0"/>
              <a:t>(survey.logistic2)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##                    Estimate Std. Error  z value </a:t>
            </a:r>
            <a:r>
              <a:rPr lang="en-US" dirty="0" err="1"/>
              <a:t>Pr</a:t>
            </a:r>
            <a:r>
              <a:rPr lang="en-US" dirty="0"/>
              <a:t>(&gt;|z|)   </a:t>
            </a:r>
            <a:br>
              <a:rPr lang="en-US" dirty="0"/>
            </a:br>
            <a:r>
              <a:rPr lang="en-US" dirty="0"/>
              <a:t>## (Intercept)    0.36651    0.11374   3.222  0.00127 **</a:t>
            </a:r>
            <a:br>
              <a:rPr lang="en-US" dirty="0"/>
            </a:br>
            <a:r>
              <a:rPr lang="en-US" dirty="0"/>
              <a:t>## gadgets         0.03596    0.02301   1.563  0.11815  </a:t>
            </a:r>
            <a:br>
              <a:rPr lang="en-US" dirty="0"/>
            </a:br>
            <a:r>
              <a:rPr lang="en-US" dirty="0"/>
              <a:t>## looks           -0.03253     0.02522  -1.290 0.197152  </a:t>
            </a:r>
            <a:br>
              <a:rPr lang="en-US" dirty="0"/>
            </a:br>
            <a:r>
              <a:rPr lang="en-US" dirty="0"/>
              <a:t>## </a:t>
            </a:r>
            <a:r>
              <a:rPr lang="en-US" dirty="0" err="1"/>
              <a:t>entert</a:t>
            </a:r>
            <a:r>
              <a:rPr lang="en-US" dirty="0"/>
              <a:t>           0.01518    0.02536   0.599  0.54944   </a:t>
            </a:r>
            <a:br>
              <a:rPr lang="en-US" dirty="0"/>
            </a:br>
            <a:r>
              <a:rPr lang="en-US" dirty="0"/>
              <a:t>## eating         -0.02518     0.02550  -0.987  0.32346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Nothing significant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54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4551-732F-4407-A499-FB0A934C6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119329" y="496928"/>
            <a:ext cx="5745707" cy="709684"/>
          </a:xfrm>
        </p:spPr>
        <p:txBody>
          <a:bodyPr/>
          <a:lstStyle/>
          <a:p>
            <a:r>
              <a:rPr lang="en-US" sz="3600" dirty="0" err="1"/>
              <a:t>OddsRatio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A7FD4-BD0C-4F61-A834-38360BD73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456" y="1596789"/>
            <a:ext cx="9621671" cy="4517408"/>
          </a:xfrm>
        </p:spPr>
        <p:txBody>
          <a:bodyPr/>
          <a:lstStyle/>
          <a:p>
            <a:pPr algn="l" latinLnBrk="1"/>
            <a:r>
              <a:rPr lang="en-US" b="1" dirty="0"/>
              <a:t>exp</a:t>
            </a:r>
            <a:r>
              <a:rPr lang="en-US" dirty="0"/>
              <a:t>(</a:t>
            </a:r>
            <a:r>
              <a:rPr lang="en-US" b="1" dirty="0" err="1"/>
              <a:t>cbind</a:t>
            </a:r>
            <a:r>
              <a:rPr lang="en-US" dirty="0"/>
              <a:t>(</a:t>
            </a:r>
            <a:r>
              <a:rPr lang="en-US" dirty="0" err="1"/>
              <a:t>OddsRatio</a:t>
            </a:r>
            <a:r>
              <a:rPr lang="en-US" dirty="0"/>
              <a:t>=</a:t>
            </a:r>
            <a:r>
              <a:rPr lang="en-US" b="1" dirty="0" err="1"/>
              <a:t>coef</a:t>
            </a:r>
            <a:r>
              <a:rPr lang="en-US" dirty="0"/>
              <a:t>(survey.logistic2),</a:t>
            </a:r>
            <a:br>
              <a:rPr lang="en-US" dirty="0"/>
            </a:br>
            <a:r>
              <a:rPr lang="en-US" dirty="0"/>
              <a:t>          </a:t>
            </a:r>
            <a:r>
              <a:rPr lang="en-US" b="1" dirty="0" err="1"/>
              <a:t>confint</a:t>
            </a:r>
            <a:r>
              <a:rPr lang="en-US" dirty="0"/>
              <a:t>(survey.logistic2)))</a:t>
            </a:r>
          </a:p>
          <a:p>
            <a:pPr algn="l" latinLnBrk="1"/>
            <a:endParaRPr lang="en-US" dirty="0"/>
          </a:p>
          <a:p>
            <a:pPr algn="l" latinLnBrk="1"/>
            <a:r>
              <a:rPr lang="en-US" dirty="0"/>
              <a:t>                        </a:t>
            </a:r>
            <a:r>
              <a:rPr lang="en-US" dirty="0" err="1"/>
              <a:t>OddsRatio</a:t>
            </a:r>
            <a:r>
              <a:rPr lang="en-US" dirty="0"/>
              <a:t>     2.5 %         97.5 %</a:t>
            </a:r>
            <a:br>
              <a:rPr lang="en-US" dirty="0"/>
            </a:br>
            <a:r>
              <a:rPr lang="en-US" dirty="0"/>
              <a:t>## (Intercept)   1.4426871   1.1526391 1.800238</a:t>
            </a:r>
            <a:br>
              <a:rPr lang="en-US" dirty="0"/>
            </a:br>
            <a:r>
              <a:rPr lang="en-US" dirty="0"/>
              <a:t>## gadgets        1.0366117   0.9908693 1.084412</a:t>
            </a:r>
            <a:br>
              <a:rPr lang="en-US" dirty="0"/>
            </a:br>
            <a:r>
              <a:rPr lang="en-US" dirty="0"/>
              <a:t>## looks            0.9679975   0.9213521 1.017093</a:t>
            </a:r>
            <a:br>
              <a:rPr lang="en-US" dirty="0"/>
            </a:br>
            <a:r>
              <a:rPr lang="en-US" dirty="0"/>
              <a:t>## </a:t>
            </a:r>
            <a:r>
              <a:rPr lang="en-US" dirty="0" err="1"/>
              <a:t>entert</a:t>
            </a:r>
            <a:r>
              <a:rPr lang="en-US" dirty="0"/>
              <a:t>          1.0152952   0.9660526 1.067020</a:t>
            </a:r>
            <a:br>
              <a:rPr lang="en-US" dirty="0"/>
            </a:br>
            <a:r>
              <a:rPr lang="en-US" dirty="0"/>
              <a:t>## eating          0.9751335   0.9277109 1.025258</a:t>
            </a:r>
          </a:p>
          <a:p>
            <a:pPr algn="l" latinLnBrk="1"/>
            <a:endParaRPr lang="en-US" dirty="0"/>
          </a:p>
          <a:p>
            <a:pPr algn="l" latinLnBrk="1"/>
            <a:r>
              <a:rPr lang="en-US" dirty="0"/>
              <a:t>Thus, for a gadgets, the odds of spending on gadgets are 1.03 times as large as the odds of internet usage increases.</a:t>
            </a:r>
          </a:p>
        </p:txBody>
      </p:sp>
    </p:spTree>
    <p:extLst>
      <p:ext uri="{BB962C8B-B14F-4D97-AF65-F5344CB8AC3E}">
        <p14:creationId xmlns:p14="http://schemas.microsoft.com/office/powerpoint/2010/main" val="2546458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3186C6-BE12-4294-BEA5-07595EAA5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b="1" dirty="0"/>
              <a:t>Analysis of spending habit based on demographics.</a:t>
            </a:r>
            <a:br>
              <a:rPr lang="en-US" b="1" dirty="0"/>
            </a:br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01E12-9106-4444-B1B8-6BD6AFAF3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Spending on gadgets based on demographics</a:t>
            </a:r>
          </a:p>
          <a:p>
            <a:r>
              <a:rPr lang="en-US" dirty="0"/>
              <a:t>model &lt;- </a:t>
            </a:r>
            <a:r>
              <a:rPr lang="en-US" b="1" dirty="0" err="1"/>
              <a:t>polr</a:t>
            </a:r>
            <a:r>
              <a:rPr lang="en-US" dirty="0"/>
              <a:t>(gadgets </a:t>
            </a:r>
            <a:r>
              <a:rPr lang="en-US" b="1" dirty="0"/>
              <a:t>~</a:t>
            </a:r>
            <a:r>
              <a:rPr lang="en-US" dirty="0"/>
              <a:t> Gender </a:t>
            </a:r>
            <a:r>
              <a:rPr lang="en-US" b="1" dirty="0"/>
              <a:t>+</a:t>
            </a:r>
            <a:r>
              <a:rPr lang="en-US" dirty="0"/>
              <a:t> Education </a:t>
            </a:r>
            <a:r>
              <a:rPr lang="en-US" b="1" dirty="0"/>
              <a:t>+</a:t>
            </a:r>
            <a:r>
              <a:rPr lang="en-US" dirty="0"/>
              <a:t> Age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 err="1"/>
              <a:t>Only.child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 err="1"/>
              <a:t>Village_town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building, data = </a:t>
            </a:r>
            <a:r>
              <a:rPr lang="en-US" dirty="0" err="1"/>
              <a:t>SurveyData</a:t>
            </a:r>
            <a:r>
              <a:rPr lang="en-US" dirty="0"/>
              <a:t>, Hess = TRUE, method = "logistic")</a:t>
            </a:r>
            <a:br>
              <a:rPr lang="en-US" dirty="0"/>
            </a:br>
            <a:r>
              <a:rPr lang="en-US" b="1" dirty="0" err="1"/>
              <a:t>coeftest</a:t>
            </a:r>
            <a:r>
              <a:rPr lang="en-US" dirty="0"/>
              <a:t>(model)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## </a:t>
            </a:r>
            <a:r>
              <a:rPr lang="en-US" dirty="0" err="1"/>
              <a:t>buildingblock</a:t>
            </a:r>
            <a:r>
              <a:rPr lang="en-US" dirty="0"/>
              <a:t> of flats                         0.009154 **</a:t>
            </a:r>
            <a:br>
              <a:rPr lang="en-US" dirty="0"/>
            </a:br>
            <a:r>
              <a:rPr lang="en-US" dirty="0"/>
              <a:t>## </a:t>
            </a:r>
            <a:r>
              <a:rPr lang="en-US" dirty="0" err="1"/>
              <a:t>buildinghouse</a:t>
            </a:r>
            <a:r>
              <a:rPr lang="en-US" dirty="0"/>
              <a:t>/bungalow                    0.009673 **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Only impacted by if person lives in flats or bungalow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8959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3186C6-BE12-4294-BEA5-07595EAA5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b="1" dirty="0"/>
              <a:t>Analysis of spending habit based on demographics.</a:t>
            </a:r>
            <a:br>
              <a:rPr lang="en-US" b="1" dirty="0"/>
            </a:br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01E12-9106-4444-B1B8-6BD6AFAF3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Spending on entertainment based on demographics</a:t>
            </a:r>
          </a:p>
          <a:p>
            <a:pPr latinLnBrk="1"/>
            <a:r>
              <a:rPr lang="en-US" dirty="0"/>
              <a:t>model &lt;- </a:t>
            </a:r>
            <a:r>
              <a:rPr lang="en-US" b="1" dirty="0" err="1"/>
              <a:t>polr</a:t>
            </a:r>
            <a:r>
              <a:rPr lang="en-US" dirty="0"/>
              <a:t>(entertainment </a:t>
            </a:r>
            <a:r>
              <a:rPr lang="en-US" b="1" dirty="0"/>
              <a:t>~</a:t>
            </a:r>
            <a:r>
              <a:rPr lang="en-US" dirty="0"/>
              <a:t> Gender </a:t>
            </a:r>
            <a:r>
              <a:rPr lang="en-US" b="1" dirty="0"/>
              <a:t>+</a:t>
            </a:r>
            <a:r>
              <a:rPr lang="en-US" dirty="0"/>
              <a:t> Education </a:t>
            </a:r>
            <a:r>
              <a:rPr lang="en-US" b="1" dirty="0"/>
              <a:t>+</a:t>
            </a:r>
            <a:r>
              <a:rPr lang="en-US" dirty="0"/>
              <a:t> Age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 err="1"/>
              <a:t>Only.child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 err="1"/>
              <a:t>Village_town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building, data = </a:t>
            </a:r>
            <a:r>
              <a:rPr lang="en-US" dirty="0" err="1"/>
              <a:t>SurveyData</a:t>
            </a:r>
            <a:r>
              <a:rPr lang="en-US" dirty="0"/>
              <a:t>, Hess = TRUE, method = "logistic")</a:t>
            </a:r>
            <a:br>
              <a:rPr lang="en-US" dirty="0"/>
            </a:br>
            <a:r>
              <a:rPr lang="en-US" b="1" dirty="0" err="1"/>
              <a:t>coeftest</a:t>
            </a:r>
            <a:r>
              <a:rPr lang="en-US" dirty="0"/>
              <a:t>(model)</a:t>
            </a:r>
          </a:p>
          <a:p>
            <a:r>
              <a:rPr lang="en-US" dirty="0"/>
              <a:t>## </a:t>
            </a:r>
            <a:r>
              <a:rPr lang="en-US" dirty="0" err="1"/>
              <a:t>Only.childno</a:t>
            </a:r>
            <a:r>
              <a:rPr lang="en-US" dirty="0"/>
              <a:t>                               &lt; 2e-16 ***</a:t>
            </a:r>
            <a:br>
              <a:rPr lang="en-US" dirty="0"/>
            </a:br>
            <a:r>
              <a:rPr lang="en-US" dirty="0"/>
              <a:t>## </a:t>
            </a:r>
            <a:r>
              <a:rPr lang="en-US" dirty="0" err="1"/>
              <a:t>Only.childyes</a:t>
            </a:r>
            <a:r>
              <a:rPr lang="en-US" dirty="0"/>
              <a:t>                              &lt; 2e-16 ***</a:t>
            </a:r>
            <a:br>
              <a:rPr lang="en-US" dirty="0"/>
            </a:br>
            <a:r>
              <a:rPr lang="en-US" dirty="0"/>
              <a:t>## </a:t>
            </a:r>
            <a:r>
              <a:rPr lang="en-US" dirty="0" err="1"/>
              <a:t>buildingblock</a:t>
            </a:r>
            <a:r>
              <a:rPr lang="en-US" dirty="0"/>
              <a:t> of flats                     0.03022 *  </a:t>
            </a:r>
            <a:br>
              <a:rPr lang="en-US" dirty="0"/>
            </a:br>
            <a:r>
              <a:rPr lang="en-US" dirty="0"/>
              <a:t>## </a:t>
            </a:r>
            <a:r>
              <a:rPr lang="en-US" dirty="0" err="1"/>
              <a:t>buildinghouse</a:t>
            </a:r>
            <a:r>
              <a:rPr lang="en-US" dirty="0"/>
              <a:t>/bungalow                0.02985 *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Only impacted by if person lives in flats or bungalow and also if only child or not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9614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3186C6-BE12-4294-BEA5-07595EAA5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b="1" dirty="0"/>
              <a:t>Analysis of spending habit based on demographics.</a:t>
            </a:r>
            <a:br>
              <a:rPr lang="en-US" b="1" dirty="0"/>
            </a:br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01E12-9106-4444-B1B8-6BD6AFAF3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Spending on looks based on demographics</a:t>
            </a:r>
          </a:p>
          <a:p>
            <a:r>
              <a:rPr lang="en-US" dirty="0"/>
              <a:t>model &lt;- </a:t>
            </a:r>
            <a:r>
              <a:rPr lang="en-US" b="1" dirty="0" err="1"/>
              <a:t>polr</a:t>
            </a:r>
            <a:r>
              <a:rPr lang="en-US" dirty="0"/>
              <a:t>(looks </a:t>
            </a:r>
            <a:r>
              <a:rPr lang="en-US" b="1" dirty="0"/>
              <a:t>~</a:t>
            </a:r>
            <a:r>
              <a:rPr lang="en-US" dirty="0"/>
              <a:t> Gender </a:t>
            </a:r>
            <a:r>
              <a:rPr lang="en-US" b="1" dirty="0"/>
              <a:t>+</a:t>
            </a:r>
            <a:r>
              <a:rPr lang="en-US" dirty="0"/>
              <a:t> Education </a:t>
            </a:r>
            <a:r>
              <a:rPr lang="en-US" b="1" dirty="0"/>
              <a:t>+</a:t>
            </a:r>
            <a:r>
              <a:rPr lang="en-US" dirty="0"/>
              <a:t> Age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 err="1"/>
              <a:t>Only.child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 err="1"/>
              <a:t>Village_town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building, data = </a:t>
            </a:r>
            <a:r>
              <a:rPr lang="en-US" dirty="0" err="1"/>
              <a:t>SurveyData</a:t>
            </a:r>
            <a:r>
              <a:rPr lang="en-US" dirty="0"/>
              <a:t>, Hess = TRUE, method = "logistic")</a:t>
            </a:r>
            <a:br>
              <a:rPr lang="en-US" dirty="0"/>
            </a:br>
            <a:r>
              <a:rPr lang="en-US" b="1" dirty="0" err="1"/>
              <a:t>coeftest</a:t>
            </a:r>
            <a:r>
              <a:rPr lang="en-US" dirty="0"/>
              <a:t>(model)</a:t>
            </a:r>
          </a:p>
          <a:p>
            <a:pPr marL="0" indent="0">
              <a:buNone/>
            </a:pPr>
            <a:r>
              <a:rPr lang="en-US" dirty="0"/>
              <a:t>## </a:t>
            </a:r>
            <a:r>
              <a:rPr lang="en-US" dirty="0" err="1"/>
              <a:t>Only.childno</a:t>
            </a:r>
            <a:r>
              <a:rPr lang="en-US" dirty="0"/>
              <a:t>                                &lt;2e-16 ***</a:t>
            </a:r>
            <a:br>
              <a:rPr lang="en-US" dirty="0"/>
            </a:br>
            <a:r>
              <a:rPr lang="en-US" dirty="0"/>
              <a:t>## </a:t>
            </a:r>
            <a:r>
              <a:rPr lang="en-US" dirty="0" err="1"/>
              <a:t>Only.childyes</a:t>
            </a:r>
            <a:r>
              <a:rPr lang="en-US" dirty="0"/>
              <a:t>                               &lt;2e-16 ***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Only impacted by if only child or not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5339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3186C6-BE12-4294-BEA5-07595EAA5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b="1" dirty="0"/>
              <a:t>Analysis of spending habit based on demographics.</a:t>
            </a:r>
            <a:br>
              <a:rPr lang="en-US" b="1" dirty="0"/>
            </a:br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01E12-9106-4444-B1B8-6BD6AFAF3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Spending on eating based on demographics</a:t>
            </a:r>
          </a:p>
          <a:p>
            <a:pPr latinLnBrk="1"/>
            <a:r>
              <a:rPr lang="en-US" dirty="0"/>
              <a:t>model &lt;- </a:t>
            </a:r>
            <a:r>
              <a:rPr lang="en-US" b="1" dirty="0" err="1"/>
              <a:t>polr</a:t>
            </a:r>
            <a:r>
              <a:rPr lang="en-US" dirty="0"/>
              <a:t>(eating </a:t>
            </a:r>
            <a:r>
              <a:rPr lang="en-US" b="1" dirty="0"/>
              <a:t>~</a:t>
            </a:r>
            <a:r>
              <a:rPr lang="en-US" dirty="0"/>
              <a:t> Gender </a:t>
            </a:r>
            <a:r>
              <a:rPr lang="en-US" b="1" dirty="0"/>
              <a:t>+</a:t>
            </a:r>
            <a:r>
              <a:rPr lang="en-US" dirty="0"/>
              <a:t> Education </a:t>
            </a:r>
            <a:r>
              <a:rPr lang="en-US" b="1" dirty="0"/>
              <a:t>+</a:t>
            </a:r>
            <a:r>
              <a:rPr lang="en-US" dirty="0"/>
              <a:t> Age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 err="1"/>
              <a:t>Only.child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 err="1"/>
              <a:t>Village_town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building, data = </a:t>
            </a:r>
            <a:r>
              <a:rPr lang="en-US" dirty="0" err="1"/>
              <a:t>SurveyData</a:t>
            </a:r>
            <a:r>
              <a:rPr lang="en-US" dirty="0"/>
              <a:t>, Hess = TRUE, method = "logistic")</a:t>
            </a:r>
            <a:br>
              <a:rPr lang="en-US" dirty="0"/>
            </a:br>
            <a:r>
              <a:rPr lang="en-US" b="1" dirty="0" err="1"/>
              <a:t>coeftest</a:t>
            </a:r>
            <a:r>
              <a:rPr lang="en-US" dirty="0"/>
              <a:t>(model)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  looks like spending on eating is non impacted by any of them</a:t>
            </a:r>
            <a:br>
              <a:rPr lang="en-US" dirty="0"/>
            </a:br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249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C089C1F-9C1B-441C-AB22-520CAC822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088" y="1352810"/>
            <a:ext cx="10058400" cy="4371585"/>
          </a:xfrm>
        </p:spPr>
        <p:txBody>
          <a:bodyPr/>
          <a:lstStyle/>
          <a:p>
            <a:pPr algn="l"/>
            <a:r>
              <a:rPr lang="en-US" b="1" dirty="0"/>
              <a:t>Most of the young people spend few hours a day on internet</a:t>
            </a:r>
          </a:p>
          <a:p>
            <a:pPr algn="l"/>
            <a:r>
              <a:rPr lang="en-US" b="1" dirty="0"/>
              <a:t>the </a:t>
            </a:r>
            <a:r>
              <a:rPr lang="en-US" b="1" dirty="0" err="1"/>
              <a:t>ord</a:t>
            </a:r>
            <a:r>
              <a:rPr lang="en-US" b="1" dirty="0"/>
              <a:t> ,</a:t>
            </a:r>
            <a:r>
              <a:rPr lang="en-US" b="1" dirty="0" err="1"/>
              <a:t>dist</a:t>
            </a:r>
            <a:r>
              <a:rPr lang="en-US" b="1" dirty="0"/>
              <a:t> and </a:t>
            </a:r>
            <a:r>
              <a:rPr lang="en-US" b="1" dirty="0" err="1"/>
              <a:t>assoc</a:t>
            </a:r>
            <a:r>
              <a:rPr lang="en-US" b="1" dirty="0"/>
              <a:t> that the data fit the Poisson distribution</a:t>
            </a:r>
          </a:p>
          <a:p>
            <a:pPr algn="l"/>
            <a:r>
              <a:rPr lang="en-US" b="1" dirty="0"/>
              <a:t>the </a:t>
            </a:r>
            <a:r>
              <a:rPr lang="en-US" b="1" dirty="0" err="1"/>
              <a:t>chiq</a:t>
            </a:r>
            <a:r>
              <a:rPr lang="en-US" b="1" dirty="0"/>
              <a:t>-test and CMH relationship tests were significant only for spending on entertainment and gadgets  with internet usage</a:t>
            </a:r>
          </a:p>
          <a:p>
            <a:pPr algn="l"/>
            <a:r>
              <a:rPr lang="en-US" b="1" dirty="0"/>
              <a:t>Through our model we saw that gadgets and looks are the two main criteria for spending time on internet where looks was oppositely signified.</a:t>
            </a:r>
          </a:p>
          <a:p>
            <a:pPr algn="l"/>
            <a:r>
              <a:rPr lang="en-US" b="1" dirty="0"/>
              <a:t>For the demographic part – spend on gadgets </a:t>
            </a:r>
            <a:r>
              <a:rPr lang="en-US" dirty="0"/>
              <a:t>impacted by person lives in flats or bungalow</a:t>
            </a:r>
          </a:p>
          <a:p>
            <a:pPr algn="l"/>
            <a:r>
              <a:rPr lang="en-US" b="1" dirty="0"/>
              <a:t>spend on entertainment </a:t>
            </a:r>
            <a:r>
              <a:rPr lang="en-US" dirty="0"/>
              <a:t>impacted by person lives in flats or bungalow or only child/not</a:t>
            </a:r>
          </a:p>
          <a:p>
            <a:pPr algn="l"/>
            <a:r>
              <a:rPr lang="en-US" b="1" dirty="0"/>
              <a:t>spend on looks </a:t>
            </a:r>
            <a:r>
              <a:rPr lang="en-US" dirty="0"/>
              <a:t>impacted by person is only child/not</a:t>
            </a:r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9DC6B5-1180-4BCC-9169-438BC300F851}"/>
              </a:ext>
            </a:extLst>
          </p:cNvPr>
          <p:cNvSpPr txBox="1">
            <a:spLocks/>
          </p:cNvSpPr>
          <p:nvPr/>
        </p:nvSpPr>
        <p:spPr>
          <a:xfrm>
            <a:off x="162838" y="609601"/>
            <a:ext cx="4271376" cy="5302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81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9244D-9EF9-486F-988D-CED5E420C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Gaps and Future Efforts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80655FA-301A-4786-B4D4-BD841D8A68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835749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2886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0108827-7C01-49DD-8719-973B58A81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21D90-BA71-4C3F-9ED8-F3DA9899E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4295" y="816638"/>
            <a:ext cx="4619706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b="1" u="sng">
                <a:hlinkClick r:id="rId2"/>
              </a:rPr>
              <a:t>https://www.statmethods.net/graphs</a:t>
            </a:r>
            <a:endParaRPr lang="en-US"/>
          </a:p>
          <a:p>
            <a:pPr>
              <a:buFont typeface="Wingdings 3" charset="2"/>
              <a:buChar char=""/>
            </a:pPr>
            <a:r>
              <a:rPr lang="en-US" b="1" u="sng">
                <a:hlinkClick r:id="rId3"/>
              </a:rPr>
              <a:t>https://stat.utexas.edu/videos/r/statistical-inference</a:t>
            </a:r>
            <a:endParaRPr lang="en-US"/>
          </a:p>
          <a:p>
            <a:pPr>
              <a:buFont typeface="Wingdings 3" charset="2"/>
              <a:buChar char=""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54902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8AAF8-8472-481F-AD3D-D670DF214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77055-C346-48CE-8CA8-2998C19B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630083"/>
            <a:ext cx="9831300" cy="328274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i="1" dirty="0"/>
              <a:t>Over the last couple of years, we have seen the usage of internet increase exponentially.</a:t>
            </a:r>
          </a:p>
          <a:p>
            <a:r>
              <a:rPr lang="en-US" i="1" dirty="0"/>
              <a:t>People of all ages are surfing the internet on various types of devices</a:t>
            </a:r>
          </a:p>
          <a:p>
            <a:r>
              <a:rPr lang="en-US" i="1" dirty="0"/>
              <a:t>The big question arises – does this impact day to day life?</a:t>
            </a:r>
          </a:p>
          <a:p>
            <a:r>
              <a:rPr lang="en-US" i="1" dirty="0"/>
              <a:t>One of the aspects of life that we are going to explore is spending habits as internet has made spending money easier. Example - Amazon</a:t>
            </a:r>
          </a:p>
          <a:p>
            <a:r>
              <a:rPr lang="en-US" i="1" dirty="0"/>
              <a:t>As one spends more time on the internet, they are exposed to more advertisements, websites, fashion trends etc. and our hypothesis is that this exposure affects spending habits</a:t>
            </a:r>
          </a:p>
          <a:p>
            <a:r>
              <a:rPr lang="en-US" i="1" dirty="0"/>
              <a:t>Apart from internet usage do demographics plays any vital role in spending habits.</a:t>
            </a:r>
          </a:p>
          <a:p>
            <a:pPr marL="0" indent="0" algn="ctr">
              <a:buNone/>
            </a:pPr>
            <a:r>
              <a:rPr lang="en-US" i="1" dirty="0"/>
              <a:t> 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6224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DCE0D6-7A5A-4F04-BBEA-EECDA0AA2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01382E7B-EAB7-4838-921D-1F34194F6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0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4354-7882-4066-BC24-00AA0F311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7135" y="601250"/>
            <a:ext cx="5068865" cy="889348"/>
          </a:xfrm>
        </p:spPr>
        <p:txBody>
          <a:bodyPr/>
          <a:lstStyle/>
          <a:p>
            <a:r>
              <a:rPr lang="en-US" sz="3600" b="1" i="1" u="sng" dirty="0"/>
              <a:t>Research Question: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26746-1DFA-4E29-B7AC-49EA4952D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7107" y="1794586"/>
            <a:ext cx="7933718" cy="3268828"/>
          </a:xfrm>
        </p:spPr>
        <p:txBody>
          <a:bodyPr/>
          <a:lstStyle/>
          <a:p>
            <a:pPr algn="l"/>
            <a:r>
              <a:rPr lang="en-US" i="1" dirty="0"/>
              <a:t>1.Does Internet Usage Influence Spending Habits?</a:t>
            </a:r>
          </a:p>
          <a:p>
            <a:pPr algn="l"/>
            <a:r>
              <a:rPr lang="en-US" i="1" dirty="0"/>
              <a:t>2.Does Demographics Influence Spending Habits?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677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EC623-79A0-4385-A3EC-FD99042C2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Significance of Research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F57D-D6D1-4CA1-8DAC-7E975ADDB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608" y="1628385"/>
            <a:ext cx="8915562" cy="44129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If we can establish a relationship between internet usage and spending habit, then - </a:t>
            </a:r>
          </a:p>
          <a:p>
            <a:pPr lvl="1"/>
            <a:r>
              <a:rPr lang="en-US" dirty="0"/>
              <a:t>Internet heavy advertisement plans may be the best way to go for businesses</a:t>
            </a:r>
          </a:p>
          <a:p>
            <a:pPr lvl="1"/>
            <a:r>
              <a:rPr lang="en-US" dirty="0"/>
              <a:t>It can be used to educate young people about making smart financial decision</a:t>
            </a:r>
          </a:p>
          <a:p>
            <a:pPr lvl="1"/>
            <a:r>
              <a:rPr lang="en-US" dirty="0"/>
              <a:t>It can also be used to educate parents on how their children's spending habit may be forming without their understanding</a:t>
            </a:r>
          </a:p>
          <a:p>
            <a:pPr lvl="1"/>
            <a:r>
              <a:rPr lang="en-US" dirty="0"/>
              <a:t>Establishing this relationship maybe helpful in understanding the trend of where we are headed as technology continues to advance</a:t>
            </a:r>
          </a:p>
          <a:p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9768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7FE16-0C98-4C2B-A259-11C2B9035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071B4-B6C4-4D1B-BA57-7285C66BD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556" y="1465545"/>
            <a:ext cx="8940614" cy="45758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Descriptive statistics to analyze the type of data</a:t>
            </a:r>
          </a:p>
          <a:p>
            <a:pPr lvl="1"/>
            <a:r>
              <a:rPr lang="en-US" dirty="0" err="1"/>
              <a:t>Ord_plots</a:t>
            </a:r>
            <a:endParaRPr lang="en-US" dirty="0"/>
          </a:p>
          <a:p>
            <a:pPr lvl="1"/>
            <a:r>
              <a:rPr lang="en-US" dirty="0" err="1"/>
              <a:t>Distplot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Relationship studies</a:t>
            </a:r>
          </a:p>
          <a:p>
            <a:pPr lvl="1"/>
            <a:r>
              <a:rPr lang="en-US" dirty="0"/>
              <a:t>Chi Square Test</a:t>
            </a:r>
          </a:p>
          <a:p>
            <a:pPr lvl="1"/>
            <a:r>
              <a:rPr lang="en-US" dirty="0" err="1"/>
              <a:t>CMHtest</a:t>
            </a:r>
            <a:endParaRPr lang="en-US" dirty="0"/>
          </a:p>
          <a:p>
            <a:pPr lvl="1"/>
            <a:r>
              <a:rPr lang="en-US" dirty="0" err="1"/>
              <a:t>Assocstats</a:t>
            </a:r>
            <a:endParaRPr lang="en-US" b="1" dirty="0"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Regression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Tools used: R</a:t>
            </a:r>
          </a:p>
          <a:p>
            <a:pPr lvl="1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2147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706D0-F1C6-456C-A505-D97ED0846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The Data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07915-680B-411B-85A8-DC73C0D2B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597" y="1415441"/>
            <a:ext cx="10900670" cy="5442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The data set from Kaggle</a:t>
            </a:r>
          </a:p>
          <a:p>
            <a:r>
              <a:rPr lang="en-US" sz="1600" dirty="0">
                <a:solidFill>
                  <a:schemeClr val="tx1"/>
                </a:solidFill>
              </a:rPr>
              <a:t>It includes 1010 responses from young people who were asked to rank their preferences on various topics</a:t>
            </a:r>
          </a:p>
          <a:p>
            <a:r>
              <a:rPr lang="en-US" sz="1600" dirty="0">
                <a:solidFill>
                  <a:schemeClr val="tx1"/>
                </a:solidFill>
              </a:rPr>
              <a:t>The variables in order Strongly disagree 1-2-3-4-5 Strongly agree (integer) : Ranked data</a:t>
            </a:r>
          </a:p>
          <a:p>
            <a:pPr marL="0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SPENDING HABITS</a:t>
            </a:r>
          </a:p>
          <a:p>
            <a:r>
              <a:rPr lang="en-US" sz="1600" dirty="0">
                <a:solidFill>
                  <a:schemeClr val="tx1"/>
                </a:solidFill>
              </a:rPr>
              <a:t>I enjoy going to large shopping centers. </a:t>
            </a:r>
            <a:r>
              <a:rPr lang="en-US" b="1" dirty="0" err="1"/>
              <a:t>Shopping.centres</a:t>
            </a:r>
            <a:r>
              <a:rPr lang="en-US" b="1" dirty="0"/>
              <a:t> </a:t>
            </a:r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I spend a lot of money on partying and socializing. </a:t>
            </a:r>
            <a:r>
              <a:rPr lang="en-US" sz="1600" b="1" dirty="0" err="1">
                <a:solidFill>
                  <a:schemeClr val="tx1"/>
                </a:solidFill>
              </a:rPr>
              <a:t>Entertainment</a:t>
            </a:r>
            <a:r>
              <a:rPr lang="en-US" sz="1600" dirty="0" err="1">
                <a:solidFill>
                  <a:schemeClr val="tx1"/>
                </a:solidFill>
              </a:rPr>
              <a:t>.</a:t>
            </a:r>
            <a:r>
              <a:rPr lang="en-US" sz="1600" b="1" dirty="0" err="1">
                <a:solidFill>
                  <a:schemeClr val="tx1"/>
                </a:solidFill>
              </a:rPr>
              <a:t>spending</a:t>
            </a:r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I spend a lot of money on my appearance</a:t>
            </a:r>
            <a:r>
              <a:rPr lang="en-US" sz="1600" b="1" dirty="0">
                <a:solidFill>
                  <a:schemeClr val="tx1"/>
                </a:solidFill>
              </a:rPr>
              <a:t>. </a:t>
            </a:r>
            <a:r>
              <a:rPr lang="en-US" sz="1600" b="1" dirty="0" err="1">
                <a:solidFill>
                  <a:schemeClr val="tx1"/>
                </a:solidFill>
              </a:rPr>
              <a:t>Spending.on.looks</a:t>
            </a:r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I spend a lot of money on gadgets. </a:t>
            </a:r>
            <a:r>
              <a:rPr lang="en-US" sz="1600" b="1" dirty="0">
                <a:solidFill>
                  <a:schemeClr val="tx1"/>
                </a:solidFill>
              </a:rPr>
              <a:t>Spending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  <a:r>
              <a:rPr lang="en-US" sz="1600" b="1" dirty="0">
                <a:solidFill>
                  <a:schemeClr val="tx1"/>
                </a:solidFill>
              </a:rPr>
              <a:t>on.gadgets</a:t>
            </a:r>
          </a:p>
          <a:p>
            <a:r>
              <a:rPr lang="en-US" sz="1600" dirty="0">
                <a:solidFill>
                  <a:schemeClr val="tx1"/>
                </a:solidFill>
              </a:rPr>
              <a:t>I will happily pay more money for good, quality or healthy food. </a:t>
            </a:r>
            <a:r>
              <a:rPr lang="en-US" sz="1600" b="1" dirty="0" err="1">
                <a:solidFill>
                  <a:schemeClr val="tx1"/>
                </a:solidFill>
              </a:rPr>
              <a:t>Spending</a:t>
            </a:r>
            <a:r>
              <a:rPr lang="en-US" sz="1600" dirty="0" err="1">
                <a:solidFill>
                  <a:schemeClr val="tx1"/>
                </a:solidFill>
              </a:rPr>
              <a:t>.</a:t>
            </a:r>
            <a:r>
              <a:rPr lang="en-US" sz="1600" b="1" dirty="0" err="1">
                <a:solidFill>
                  <a:schemeClr val="tx1"/>
                </a:solidFill>
              </a:rPr>
              <a:t>on.healthy.eating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605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706D0-F1C6-456C-A505-D97ED0846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The Data</a:t>
            </a:r>
            <a:endParaRPr lang="en-US" dirty="0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07915-680B-411B-85A8-DC73C0D2B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597" y="1270000"/>
            <a:ext cx="8827880" cy="4613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400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Internet usage  less than an hour day - few hours a day - most of the day – no time at all (categorical)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b="1" dirty="0"/>
              <a:t>DEMOGRAPHICS</a:t>
            </a:r>
          </a:p>
          <a:p>
            <a:pPr>
              <a:lnSpc>
                <a:spcPct val="90000"/>
              </a:lnSpc>
            </a:pPr>
            <a:r>
              <a:rPr lang="en-US" sz="1400" b="1" dirty="0"/>
              <a:t>Age</a:t>
            </a:r>
            <a:r>
              <a:rPr lang="en-US" sz="1400" dirty="0"/>
              <a:t>: (integer)</a:t>
            </a:r>
          </a:p>
          <a:p>
            <a:pPr>
              <a:lnSpc>
                <a:spcPct val="90000"/>
              </a:lnSpc>
            </a:pPr>
            <a:r>
              <a:rPr lang="en-US" sz="1400" b="1" dirty="0"/>
              <a:t>Height</a:t>
            </a:r>
            <a:r>
              <a:rPr lang="en-US" sz="1400" dirty="0"/>
              <a:t>: (integer)</a:t>
            </a:r>
          </a:p>
          <a:p>
            <a:pPr>
              <a:lnSpc>
                <a:spcPct val="90000"/>
              </a:lnSpc>
            </a:pPr>
            <a:r>
              <a:rPr lang="en-US" sz="1400" b="1" dirty="0"/>
              <a:t>Weight</a:t>
            </a:r>
            <a:r>
              <a:rPr lang="en-US" sz="1400" dirty="0"/>
              <a:t>: (integer)</a:t>
            </a:r>
          </a:p>
          <a:p>
            <a:pPr>
              <a:lnSpc>
                <a:spcPct val="90000"/>
              </a:lnSpc>
            </a:pPr>
            <a:r>
              <a:rPr lang="en-US" sz="1400" b="1" dirty="0"/>
              <a:t>Gender</a:t>
            </a:r>
            <a:r>
              <a:rPr lang="en-US" sz="1400" dirty="0"/>
              <a:t>: Female - Male (categorical)</a:t>
            </a:r>
          </a:p>
          <a:p>
            <a:pPr>
              <a:lnSpc>
                <a:spcPct val="90000"/>
              </a:lnSpc>
            </a:pPr>
            <a:r>
              <a:rPr lang="en-US" sz="1400" b="1" dirty="0"/>
              <a:t>Highest education achieved</a:t>
            </a:r>
            <a:r>
              <a:rPr lang="en-US" sz="1400" dirty="0"/>
              <a:t>: Primary school - Secondary school - Bachelor degree (categorical)</a:t>
            </a:r>
          </a:p>
          <a:p>
            <a:pPr>
              <a:lnSpc>
                <a:spcPct val="90000"/>
              </a:lnSpc>
            </a:pPr>
            <a:r>
              <a:rPr lang="en-US" sz="1400" b="1" dirty="0"/>
              <a:t>I am the only child</a:t>
            </a:r>
            <a:r>
              <a:rPr lang="en-US" sz="1400" dirty="0"/>
              <a:t>: No - Yes (categorical)</a:t>
            </a:r>
          </a:p>
          <a:p>
            <a:pPr>
              <a:lnSpc>
                <a:spcPct val="90000"/>
              </a:lnSpc>
            </a:pPr>
            <a:r>
              <a:rPr lang="en-US" sz="1400" b="1" dirty="0"/>
              <a:t>I spent most of my childhood in a</a:t>
            </a:r>
            <a:r>
              <a:rPr lang="en-US" sz="1400" dirty="0"/>
              <a:t>: City - village (categorical)</a:t>
            </a:r>
          </a:p>
          <a:p>
            <a:pPr>
              <a:lnSpc>
                <a:spcPct val="90000"/>
              </a:lnSpc>
            </a:pPr>
            <a:r>
              <a:rPr lang="en-US" sz="1400" b="1" dirty="0"/>
              <a:t>I lived most of my childhood in a</a:t>
            </a:r>
            <a:r>
              <a:rPr lang="en-US" sz="1400" dirty="0"/>
              <a:t>: house/bungalow - block of flats (categorical)</a:t>
            </a: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4568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382194-C9E9-4101-AFC7-A86ED019F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Analysis for internet usage</a:t>
            </a:r>
            <a:br>
              <a:rPr lang="en-US" dirty="0"/>
            </a:br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B29BD582-2E5C-4E7D-95EC-6273E2E5565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841326" y="2079321"/>
            <a:ext cx="6076649" cy="385104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83555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1074</Words>
  <Application>Microsoft Office PowerPoint</Application>
  <PresentationFormat>Widescreen</PresentationFormat>
  <Paragraphs>149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Trebuchet MS</vt:lpstr>
      <vt:lpstr>Wingdings 3</vt:lpstr>
      <vt:lpstr>Facet</vt:lpstr>
      <vt:lpstr>Spending habit survey </vt:lpstr>
      <vt:lpstr>PowerPoint Presentation</vt:lpstr>
      <vt:lpstr>Project Overview</vt:lpstr>
      <vt:lpstr>Research Question:</vt:lpstr>
      <vt:lpstr>Significance of Research</vt:lpstr>
      <vt:lpstr>Methodology</vt:lpstr>
      <vt:lpstr>The Data</vt:lpstr>
      <vt:lpstr>The Data</vt:lpstr>
      <vt:lpstr>Analysis for internet usage </vt:lpstr>
      <vt:lpstr>Goodness of fit for binomial &amp; Poisson for internet usage</vt:lpstr>
      <vt:lpstr>plots – Poisson seems to fit better</vt:lpstr>
      <vt:lpstr>OrdPlot</vt:lpstr>
      <vt:lpstr>Dist Plot </vt:lpstr>
      <vt:lpstr>Association Analysis – Chi Square test</vt:lpstr>
      <vt:lpstr>Association Analysis – Cochran-Mantel-Haenszel tests</vt:lpstr>
      <vt:lpstr>Association Analysis –assoc plots</vt:lpstr>
      <vt:lpstr>correspondence analysis</vt:lpstr>
      <vt:lpstr>Regression Modeling</vt:lpstr>
      <vt:lpstr>Modeling – linear model Regression</vt:lpstr>
      <vt:lpstr>Multicollinearity &amp; Residual Plots</vt:lpstr>
      <vt:lpstr>Modeling via logistic Regression</vt:lpstr>
      <vt:lpstr>OddsRatio</vt:lpstr>
      <vt:lpstr>Analysis of spending habit based on demographics. </vt:lpstr>
      <vt:lpstr>Analysis of spending habit based on demographics. </vt:lpstr>
      <vt:lpstr>Analysis of spending habit based on demographics. </vt:lpstr>
      <vt:lpstr>Analysis of spending habit based on demographics. </vt:lpstr>
      <vt:lpstr>PowerPoint Presentation</vt:lpstr>
      <vt:lpstr>Gaps and Future Efforts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Spending habit survey </dc:title>
  <dc:creator>Roli Srivastava</dc:creator>
  <cp:lastModifiedBy>Roli Srivastava</cp:lastModifiedBy>
  <cp:revision>11</cp:revision>
  <dcterms:created xsi:type="dcterms:W3CDTF">2019-01-31T20:59:19Z</dcterms:created>
  <dcterms:modified xsi:type="dcterms:W3CDTF">2019-04-23T16:16:45Z</dcterms:modified>
</cp:coreProperties>
</file>