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4" d="100"/>
          <a:sy n="84" d="100"/>
        </p:scale>
        <p:origin x="24"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555C-25D3-F1F7-1B75-177C09802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1EC0AE83-46E1-D56B-A97E-6AAEC84CA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62E259C5-E8BE-3644-F378-9E264F35D7D0}"/>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5" name="Footer Placeholder 4">
            <a:extLst>
              <a:ext uri="{FF2B5EF4-FFF2-40B4-BE49-F238E27FC236}">
                <a16:creationId xmlns:a16="http://schemas.microsoft.com/office/drawing/2014/main" id="{F2D7B2E5-5DE7-7CFD-D12F-8EC96818589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5004E68-27DF-3234-30E7-3F9CA8A689E0}"/>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143904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9A73-E696-B48D-F183-B068A9950005}"/>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9A58CCD6-C083-BD52-9FE6-0AC23C2826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D2D8C3D0-54F2-8FBE-D577-9F41840055AB}"/>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5" name="Footer Placeholder 4">
            <a:extLst>
              <a:ext uri="{FF2B5EF4-FFF2-40B4-BE49-F238E27FC236}">
                <a16:creationId xmlns:a16="http://schemas.microsoft.com/office/drawing/2014/main" id="{865A3063-796C-ACD0-E11A-3EE74378A38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F6D7781-7C0D-5376-32BC-C03FB71C6992}"/>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62763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12B71-620A-86F7-B46A-F2839B307C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1F776E2-2681-C7EF-25B4-9C2A8841F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577BDEC-8EB5-D4F3-FB85-905AB212F5F0}"/>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5" name="Footer Placeholder 4">
            <a:extLst>
              <a:ext uri="{FF2B5EF4-FFF2-40B4-BE49-F238E27FC236}">
                <a16:creationId xmlns:a16="http://schemas.microsoft.com/office/drawing/2014/main" id="{FBF7D15F-C9D4-4A51-7C2F-C5A2D2503CC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554C716-DC31-4120-A735-A4A6548979B7}"/>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123721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EF63-C545-BC2E-D93D-8ED8168EAC77}"/>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1277D3FD-7CE5-0BED-33C0-30F814B67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2BFCE81-EF67-F575-2E4F-E48785871799}"/>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5" name="Footer Placeholder 4">
            <a:extLst>
              <a:ext uri="{FF2B5EF4-FFF2-40B4-BE49-F238E27FC236}">
                <a16:creationId xmlns:a16="http://schemas.microsoft.com/office/drawing/2014/main" id="{22DDA882-9836-7AAD-2AC0-02902ECFFA3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924786F-B625-2C98-0D34-984A78CEAA99}"/>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15235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1F43-5EAD-A19B-8093-E2352FDD9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516C3C97-FD10-0E50-7424-C8764880B1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56D52-7576-6E89-BE26-6EBCAB9AF07C}"/>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5" name="Footer Placeholder 4">
            <a:extLst>
              <a:ext uri="{FF2B5EF4-FFF2-40B4-BE49-F238E27FC236}">
                <a16:creationId xmlns:a16="http://schemas.microsoft.com/office/drawing/2014/main" id="{5638BFF6-5A92-A578-AF6A-4C8B886F72D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E5B6F47-3835-587E-4A48-1523F637B830}"/>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353784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596B-6A5A-4F2D-93B5-59D7E2E1D91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24F86D4-5E7F-61FE-0412-E87EB2AC1C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1C616201-4CB3-AE20-BA9B-AAFEC2E94C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03A99E41-3455-3768-CDB8-3472F7B9CBA3}"/>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6" name="Footer Placeholder 5">
            <a:extLst>
              <a:ext uri="{FF2B5EF4-FFF2-40B4-BE49-F238E27FC236}">
                <a16:creationId xmlns:a16="http://schemas.microsoft.com/office/drawing/2014/main" id="{13E524F1-7D62-191F-9266-939DAB6A52F2}"/>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8D7A53EA-BB56-219E-C918-7487EB8A438F}"/>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50346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D991-88EE-9BDD-1706-53BC27E8A50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352B0C4-7274-8EF8-08EE-61960EB12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301EF5-EF5A-7550-7B34-2BA91404D6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B27B22F-75CB-C863-0720-28C52678E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4D869-78CE-8B5D-078E-9FD87244E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DEB41DEA-4D5F-9BAF-4C25-7E9030D144E7}"/>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8" name="Footer Placeholder 7">
            <a:extLst>
              <a:ext uri="{FF2B5EF4-FFF2-40B4-BE49-F238E27FC236}">
                <a16:creationId xmlns:a16="http://schemas.microsoft.com/office/drawing/2014/main" id="{4883926A-B2BC-0381-D74E-070F4420CA1A}"/>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860D3744-1289-1F81-8B87-CA91143538EA}"/>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5918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34FA-BBBB-1AD6-EA35-E4B6DE1FA89D}"/>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9756C63F-3E98-2EBF-4F05-F860BF6D743B}"/>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4" name="Footer Placeholder 3">
            <a:extLst>
              <a:ext uri="{FF2B5EF4-FFF2-40B4-BE49-F238E27FC236}">
                <a16:creationId xmlns:a16="http://schemas.microsoft.com/office/drawing/2014/main" id="{C6149D07-7B44-2D6D-5418-3E57152963B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6AD838B7-234B-924E-2180-A3DAFA837AF6}"/>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367795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87301-849D-0B48-58F9-CBEBEA5CC73F}"/>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3" name="Footer Placeholder 2">
            <a:extLst>
              <a:ext uri="{FF2B5EF4-FFF2-40B4-BE49-F238E27FC236}">
                <a16:creationId xmlns:a16="http://schemas.microsoft.com/office/drawing/2014/main" id="{575FBF5C-C35C-AB5A-31F9-01DD4BE163C7}"/>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43CADFE-02F9-09FF-DFCF-8EDFCA2E7F6F}"/>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75589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43F8-47F4-7693-6736-A1F27CA9D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1F5191C-94B6-1578-F7B1-2990A3803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6EA72EA-C0C7-E12A-48B7-19C039CF6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97A5C-B6B7-689C-5046-3B7C03E716F2}"/>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6" name="Footer Placeholder 5">
            <a:extLst>
              <a:ext uri="{FF2B5EF4-FFF2-40B4-BE49-F238E27FC236}">
                <a16:creationId xmlns:a16="http://schemas.microsoft.com/office/drawing/2014/main" id="{7A6F4CC4-B348-FE6D-6702-F79943E1D795}"/>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B4CA2A3-B660-5C7A-2C83-FD67D1136447}"/>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254702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128E-7884-1C67-53B2-19E63CDB7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77AF1841-B22C-81BA-AF29-F6C66E69F3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C8F0BA63-38FC-3DD8-760C-857E71197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40ADC-378B-E62D-206D-EB958A1848F7}"/>
              </a:ext>
            </a:extLst>
          </p:cNvPr>
          <p:cNvSpPr>
            <a:spLocks noGrp="1"/>
          </p:cNvSpPr>
          <p:nvPr>
            <p:ph type="dt" sz="half" idx="10"/>
          </p:nvPr>
        </p:nvSpPr>
        <p:spPr/>
        <p:txBody>
          <a:bodyPr/>
          <a:lstStyle/>
          <a:p>
            <a:fld id="{FED10403-CC80-465D-9017-6D86A060F0CB}" type="datetimeFigureOut">
              <a:rPr lang="de-DE" smtClean="0"/>
              <a:t>26.01.2024</a:t>
            </a:fld>
            <a:endParaRPr lang="de-DE"/>
          </a:p>
        </p:txBody>
      </p:sp>
      <p:sp>
        <p:nvSpPr>
          <p:cNvPr id="6" name="Footer Placeholder 5">
            <a:extLst>
              <a:ext uri="{FF2B5EF4-FFF2-40B4-BE49-F238E27FC236}">
                <a16:creationId xmlns:a16="http://schemas.microsoft.com/office/drawing/2014/main" id="{26DACA80-6C78-81E9-C064-16429A97A98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687ACFF-C6BA-89E3-C091-10B06D9E9E09}"/>
              </a:ext>
            </a:extLst>
          </p:cNvPr>
          <p:cNvSpPr>
            <a:spLocks noGrp="1"/>
          </p:cNvSpPr>
          <p:nvPr>
            <p:ph type="sldNum" sz="quarter" idx="12"/>
          </p:nvPr>
        </p:nvSpPr>
        <p:spPr/>
        <p:txBody>
          <a:bodyPr/>
          <a:lstStyle/>
          <a:p>
            <a:fld id="{97D0A43F-2FA5-4D48-B040-A148EF0A0A7E}" type="slidenum">
              <a:rPr lang="de-DE" smtClean="0"/>
              <a:t>‹#›</a:t>
            </a:fld>
            <a:endParaRPr lang="de-DE"/>
          </a:p>
        </p:txBody>
      </p:sp>
    </p:spTree>
    <p:extLst>
      <p:ext uri="{BB962C8B-B14F-4D97-AF65-F5344CB8AC3E}">
        <p14:creationId xmlns:p14="http://schemas.microsoft.com/office/powerpoint/2010/main" val="382540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14C77-C2E6-9442-19F3-70D355CAC2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A5E5CD69-0694-7EDC-5F52-EE8055C5E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6BA8CA2-0603-479B-C97F-04FA60E6E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D10403-CC80-465D-9017-6D86A060F0CB}" type="datetimeFigureOut">
              <a:rPr lang="de-DE" smtClean="0"/>
              <a:t>26.01.2024</a:t>
            </a:fld>
            <a:endParaRPr lang="de-DE"/>
          </a:p>
        </p:txBody>
      </p:sp>
      <p:sp>
        <p:nvSpPr>
          <p:cNvPr id="5" name="Footer Placeholder 4">
            <a:extLst>
              <a:ext uri="{FF2B5EF4-FFF2-40B4-BE49-F238E27FC236}">
                <a16:creationId xmlns:a16="http://schemas.microsoft.com/office/drawing/2014/main" id="{9F1BB609-5E60-5315-617F-EC540FFBAA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Slide Number Placeholder 5">
            <a:extLst>
              <a:ext uri="{FF2B5EF4-FFF2-40B4-BE49-F238E27FC236}">
                <a16:creationId xmlns:a16="http://schemas.microsoft.com/office/drawing/2014/main" id="{3FE5FD07-9D7E-1C0D-066F-0FC0507CF4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D0A43F-2FA5-4D48-B040-A148EF0A0A7E}" type="slidenum">
              <a:rPr lang="de-DE" smtClean="0"/>
              <a:t>‹#›</a:t>
            </a:fld>
            <a:endParaRPr lang="de-DE"/>
          </a:p>
        </p:txBody>
      </p:sp>
    </p:spTree>
    <p:extLst>
      <p:ext uri="{BB962C8B-B14F-4D97-AF65-F5344CB8AC3E}">
        <p14:creationId xmlns:p14="http://schemas.microsoft.com/office/powerpoint/2010/main" val="2970755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Saeed.Sojasi@tbcolleg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C485-EE75-B48D-FEF1-5F6492A5C40F}"/>
              </a:ext>
            </a:extLst>
          </p:cNvPr>
          <p:cNvSpPr>
            <a:spLocks noGrp="1"/>
          </p:cNvSpPr>
          <p:nvPr>
            <p:ph type="ctrTitle"/>
          </p:nvPr>
        </p:nvSpPr>
        <p:spPr/>
        <p:txBody>
          <a:bodyPr/>
          <a:lstStyle/>
          <a:p>
            <a:endParaRPr lang="de-DE"/>
          </a:p>
        </p:txBody>
      </p:sp>
      <p:sp>
        <p:nvSpPr>
          <p:cNvPr id="3" name="Subtitle 2">
            <a:extLst>
              <a:ext uri="{FF2B5EF4-FFF2-40B4-BE49-F238E27FC236}">
                <a16:creationId xmlns:a16="http://schemas.microsoft.com/office/drawing/2014/main" id="{9980824C-3A22-AF19-3D32-8A87DC80EEC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2595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AA0CC-D9E5-3618-FF96-F46711FE9C23}"/>
              </a:ext>
            </a:extLst>
          </p:cNvPr>
          <p:cNvSpPr>
            <a:spLocks noGrp="1"/>
          </p:cNvSpPr>
          <p:nvPr>
            <p:ph idx="1"/>
          </p:nvPr>
        </p:nvSpPr>
        <p:spPr/>
        <p:txBody>
          <a:bodyPr/>
          <a:lstStyle/>
          <a:p>
            <a:r>
              <a:rPr lang="en-US" dirty="0"/>
              <a:t>And now you’re ready to push your changes into the repository </a:t>
            </a:r>
          </a:p>
          <a:p>
            <a:r>
              <a:rPr lang="en-US" dirty="0"/>
              <a:t> git push origin “branch name”</a:t>
            </a:r>
          </a:p>
          <a:p>
            <a:endParaRPr lang="de-DE" dirty="0"/>
          </a:p>
        </p:txBody>
      </p:sp>
      <p:pic>
        <p:nvPicPr>
          <p:cNvPr id="5" name="Picture 4">
            <a:extLst>
              <a:ext uri="{FF2B5EF4-FFF2-40B4-BE49-F238E27FC236}">
                <a16:creationId xmlns:a16="http://schemas.microsoft.com/office/drawing/2014/main" id="{2568E40F-B7FA-0B09-47B4-E85976132962}"/>
              </a:ext>
            </a:extLst>
          </p:cNvPr>
          <p:cNvPicPr>
            <a:picLocks noChangeAspect="1"/>
          </p:cNvPicPr>
          <p:nvPr/>
        </p:nvPicPr>
        <p:blipFill>
          <a:blip r:embed="rId2"/>
          <a:stretch>
            <a:fillRect/>
          </a:stretch>
        </p:blipFill>
        <p:spPr>
          <a:xfrm>
            <a:off x="1160060" y="2872438"/>
            <a:ext cx="5825575" cy="1806721"/>
          </a:xfrm>
          <a:prstGeom prst="rect">
            <a:avLst/>
          </a:prstGeom>
        </p:spPr>
      </p:pic>
      <p:pic>
        <p:nvPicPr>
          <p:cNvPr id="2050" name="Picture 2" descr="What's The Most Humorous Commit Message You've Ever Seen? | by A Lady |  JavaScript in Plain English">
            <a:extLst>
              <a:ext uri="{FF2B5EF4-FFF2-40B4-BE49-F238E27FC236}">
                <a16:creationId xmlns:a16="http://schemas.microsoft.com/office/drawing/2014/main" id="{8B9A2C1E-7196-EA4E-670D-242927D45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128" y="2539446"/>
            <a:ext cx="30956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6BA8B6-C3DD-C8EE-473A-0A3873449AB3}"/>
              </a:ext>
            </a:extLst>
          </p:cNvPr>
          <p:cNvPicPr>
            <a:picLocks noChangeAspect="1"/>
          </p:cNvPicPr>
          <p:nvPr/>
        </p:nvPicPr>
        <p:blipFill>
          <a:blip r:embed="rId4"/>
          <a:stretch>
            <a:fillRect/>
          </a:stretch>
        </p:blipFill>
        <p:spPr>
          <a:xfrm>
            <a:off x="1246957" y="5006823"/>
            <a:ext cx="6477561" cy="769687"/>
          </a:xfrm>
          <a:prstGeom prst="rect">
            <a:avLst/>
          </a:prstGeom>
        </p:spPr>
      </p:pic>
    </p:spTree>
    <p:extLst>
      <p:ext uri="{BB962C8B-B14F-4D97-AF65-F5344CB8AC3E}">
        <p14:creationId xmlns:p14="http://schemas.microsoft.com/office/powerpoint/2010/main" val="415626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BC5F8-8E62-AD2F-0285-3BF102291500}"/>
              </a:ext>
            </a:extLst>
          </p:cNvPr>
          <p:cNvSpPr>
            <a:spLocks noGrp="1"/>
          </p:cNvSpPr>
          <p:nvPr>
            <p:ph idx="1"/>
          </p:nvPr>
        </p:nvSpPr>
        <p:spPr>
          <a:xfrm>
            <a:off x="710040" y="223163"/>
            <a:ext cx="10515600" cy="4351338"/>
          </a:xfrm>
        </p:spPr>
        <p:txBody>
          <a:bodyPr/>
          <a:lstStyle/>
          <a:p>
            <a:r>
              <a:rPr lang="en-US" dirty="0"/>
              <a:t>Verify your changes on the online repository</a:t>
            </a:r>
            <a:endParaRPr lang="de-DE" dirty="0"/>
          </a:p>
        </p:txBody>
      </p:sp>
      <p:pic>
        <p:nvPicPr>
          <p:cNvPr id="5" name="Picture 4">
            <a:extLst>
              <a:ext uri="{FF2B5EF4-FFF2-40B4-BE49-F238E27FC236}">
                <a16:creationId xmlns:a16="http://schemas.microsoft.com/office/drawing/2014/main" id="{6108F346-1F40-6E53-8BD8-2576ADD5335C}"/>
              </a:ext>
            </a:extLst>
          </p:cNvPr>
          <p:cNvPicPr>
            <a:picLocks noChangeAspect="1"/>
          </p:cNvPicPr>
          <p:nvPr/>
        </p:nvPicPr>
        <p:blipFill>
          <a:blip r:embed="rId2"/>
          <a:stretch>
            <a:fillRect/>
          </a:stretch>
        </p:blipFill>
        <p:spPr>
          <a:xfrm>
            <a:off x="966360" y="752189"/>
            <a:ext cx="6767372" cy="3822312"/>
          </a:xfrm>
          <a:prstGeom prst="rect">
            <a:avLst/>
          </a:prstGeom>
        </p:spPr>
      </p:pic>
    </p:spTree>
    <p:extLst>
      <p:ext uri="{BB962C8B-B14F-4D97-AF65-F5344CB8AC3E}">
        <p14:creationId xmlns:p14="http://schemas.microsoft.com/office/powerpoint/2010/main" val="171765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C796-B300-1D7C-075C-532971B12670}"/>
              </a:ext>
            </a:extLst>
          </p:cNvPr>
          <p:cNvSpPr>
            <a:spLocks noGrp="1"/>
          </p:cNvSpPr>
          <p:nvPr>
            <p:ph type="title"/>
          </p:nvPr>
        </p:nvSpPr>
        <p:spPr/>
        <p:txBody>
          <a:bodyPr/>
          <a:lstStyle/>
          <a:p>
            <a:r>
              <a:rPr lang="en-US" dirty="0"/>
              <a:t>Next Steps</a:t>
            </a:r>
            <a:endParaRPr lang="de-DE" dirty="0"/>
          </a:p>
        </p:txBody>
      </p:sp>
      <p:sp>
        <p:nvSpPr>
          <p:cNvPr id="3" name="Content Placeholder 2">
            <a:extLst>
              <a:ext uri="{FF2B5EF4-FFF2-40B4-BE49-F238E27FC236}">
                <a16:creationId xmlns:a16="http://schemas.microsoft.com/office/drawing/2014/main" id="{30BC931A-2940-9E28-87D5-5FD075B8F2C8}"/>
              </a:ext>
            </a:extLst>
          </p:cNvPr>
          <p:cNvSpPr>
            <a:spLocks noGrp="1"/>
          </p:cNvSpPr>
          <p:nvPr>
            <p:ph idx="1"/>
          </p:nvPr>
        </p:nvSpPr>
        <p:spPr/>
        <p:txBody>
          <a:bodyPr>
            <a:normAutofit fontScale="70000" lnSpcReduction="20000"/>
          </a:bodyPr>
          <a:lstStyle/>
          <a:p>
            <a:r>
              <a:rPr lang="en-US" dirty="0"/>
              <a:t>Play with your code to have something more complex.</a:t>
            </a:r>
          </a:p>
          <a:p>
            <a:r>
              <a:rPr lang="de-DE" dirty="0" err="1"/>
              <a:t>Vibek</a:t>
            </a:r>
            <a:r>
              <a:rPr lang="de-DE" dirty="0"/>
              <a:t> </a:t>
            </a:r>
            <a:r>
              <a:rPr lang="de-DE" dirty="0" err="1"/>
              <a:t>to</a:t>
            </a:r>
            <a:r>
              <a:rPr lang="de-DE" dirty="0"/>
              <a:t> </a:t>
            </a:r>
            <a:r>
              <a:rPr lang="de-DE" dirty="0" err="1"/>
              <a:t>teach</a:t>
            </a:r>
            <a:r>
              <a:rPr lang="de-DE" dirty="0"/>
              <a:t> </a:t>
            </a:r>
            <a:r>
              <a:rPr lang="de-DE" dirty="0" err="1"/>
              <a:t>how</a:t>
            </a:r>
            <a:r>
              <a:rPr lang="de-DE" dirty="0"/>
              <a:t> </a:t>
            </a:r>
            <a:r>
              <a:rPr lang="de-DE" dirty="0" err="1"/>
              <a:t>to</a:t>
            </a:r>
            <a:r>
              <a:rPr lang="de-DE" dirty="0"/>
              <a:t> </a:t>
            </a:r>
            <a:r>
              <a:rPr lang="de-DE" dirty="0" err="1"/>
              <a:t>add</a:t>
            </a:r>
            <a:r>
              <a:rPr lang="de-DE" dirty="0"/>
              <a:t> a </a:t>
            </a:r>
            <a:r>
              <a:rPr lang="de-DE" dirty="0" err="1"/>
              <a:t>colaborator</a:t>
            </a:r>
            <a:r>
              <a:rPr lang="de-DE" dirty="0"/>
              <a:t> and </a:t>
            </a:r>
            <a:r>
              <a:rPr lang="de-DE" dirty="0" err="1"/>
              <a:t>that</a:t>
            </a:r>
            <a:r>
              <a:rPr lang="de-DE" dirty="0"/>
              <a:t> </a:t>
            </a:r>
            <a:r>
              <a:rPr lang="de-DE" dirty="0" err="1"/>
              <a:t>person</a:t>
            </a:r>
            <a:r>
              <a:rPr lang="de-DE" dirty="0"/>
              <a:t> </a:t>
            </a:r>
            <a:r>
              <a:rPr lang="de-DE" dirty="0" err="1"/>
              <a:t>should</a:t>
            </a:r>
            <a:r>
              <a:rPr lang="de-DE" dirty="0"/>
              <a:t> </a:t>
            </a:r>
            <a:r>
              <a:rPr lang="de-DE" dirty="0" err="1"/>
              <a:t>invite</a:t>
            </a:r>
            <a:r>
              <a:rPr lang="de-DE" dirty="0"/>
              <a:t> Saeed: </a:t>
            </a:r>
            <a:r>
              <a:rPr lang="de-DE" b="0" i="0" dirty="0">
                <a:solidFill>
                  <a:srgbClr val="323130"/>
                </a:solidFill>
                <a:effectLst/>
                <a:latin typeface="Segoe UI" panose="020B0502040204020203" pitchFamily="34" charset="0"/>
                <a:hlinkClick r:id="rId2"/>
              </a:rPr>
              <a:t>Saeed.Sojasi@tbcollege.com</a:t>
            </a:r>
            <a:endParaRPr lang="de-DE" b="0" i="0" dirty="0">
              <a:solidFill>
                <a:srgbClr val="323130"/>
              </a:solidFill>
              <a:effectLst/>
              <a:latin typeface="Segoe UI" panose="020B0502040204020203" pitchFamily="34" charset="0"/>
            </a:endParaRPr>
          </a:p>
          <a:p>
            <a:r>
              <a:rPr lang="de-DE" dirty="0" err="1">
                <a:solidFill>
                  <a:srgbClr val="323130"/>
                </a:solidFill>
                <a:latin typeface="Segoe UI" panose="020B0502040204020203" pitchFamily="34" charset="0"/>
              </a:rPr>
              <a:t>Everyone</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to</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create</a:t>
            </a:r>
            <a:r>
              <a:rPr lang="de-DE" dirty="0">
                <a:solidFill>
                  <a:srgbClr val="323130"/>
                </a:solidFill>
                <a:latin typeface="Segoe UI" panose="020B0502040204020203" pitchFamily="34" charset="0"/>
              </a:rPr>
              <a:t> a </a:t>
            </a:r>
            <a:r>
              <a:rPr lang="de-DE" dirty="0" err="1">
                <a:solidFill>
                  <a:srgbClr val="323130"/>
                </a:solidFill>
                <a:latin typeface="Segoe UI" panose="020B0502040204020203" pitchFamily="34" charset="0"/>
              </a:rPr>
              <a:t>slide</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answering</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the</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questions</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about</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the</a:t>
            </a:r>
            <a:r>
              <a:rPr lang="de-DE" dirty="0">
                <a:solidFill>
                  <a:srgbClr val="323130"/>
                </a:solidFill>
                <a:latin typeface="Segoe UI" panose="020B0502040204020203" pitchFamily="34" charset="0"/>
              </a:rPr>
              <a:t> DB and </a:t>
            </a:r>
            <a:r>
              <a:rPr lang="de-DE" dirty="0" err="1">
                <a:solidFill>
                  <a:srgbClr val="323130"/>
                </a:solidFill>
                <a:latin typeface="Segoe UI" panose="020B0502040204020203" pitchFamily="34" charset="0"/>
              </a:rPr>
              <a:t>load</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it</a:t>
            </a:r>
            <a:r>
              <a:rPr lang="de-DE" dirty="0">
                <a:solidFill>
                  <a:srgbClr val="323130"/>
                </a:solidFill>
                <a:latin typeface="Segoe UI" panose="020B0502040204020203" pitchFamily="34" charset="0"/>
              </a:rPr>
              <a:t> </a:t>
            </a:r>
            <a:r>
              <a:rPr lang="de-DE" dirty="0" err="1">
                <a:solidFill>
                  <a:srgbClr val="323130"/>
                </a:solidFill>
                <a:latin typeface="Segoe UI" panose="020B0502040204020203" pitchFamily="34" charset="0"/>
              </a:rPr>
              <a:t>into</a:t>
            </a:r>
            <a:r>
              <a:rPr lang="de-DE" dirty="0">
                <a:solidFill>
                  <a:srgbClr val="323130"/>
                </a:solidFill>
                <a:latin typeface="Segoe UI" panose="020B0502040204020203" pitchFamily="34" charset="0"/>
              </a:rPr>
              <a:t> GitHub on </a:t>
            </a:r>
            <a:r>
              <a:rPr lang="de-DE" dirty="0" err="1">
                <a:solidFill>
                  <a:srgbClr val="323130"/>
                </a:solidFill>
                <a:latin typeface="Segoe UI" panose="020B0502040204020203" pitchFamily="34" charset="0"/>
              </a:rPr>
              <a:t>your</a:t>
            </a:r>
            <a:r>
              <a:rPr lang="de-DE" dirty="0">
                <a:solidFill>
                  <a:srgbClr val="323130"/>
                </a:solidFill>
                <a:latin typeface="Segoe UI" panose="020B0502040204020203" pitchFamily="34" charset="0"/>
              </a:rPr>
              <a:t> own </a:t>
            </a:r>
            <a:r>
              <a:rPr lang="de-DE" dirty="0" err="1">
                <a:solidFill>
                  <a:srgbClr val="323130"/>
                </a:solidFill>
                <a:latin typeface="Segoe UI" panose="020B0502040204020203" pitchFamily="34" charset="0"/>
              </a:rPr>
              <a:t>branch</a:t>
            </a:r>
            <a:r>
              <a:rPr lang="de-DE" dirty="0">
                <a:solidFill>
                  <a:srgbClr val="323130"/>
                </a:solidFill>
                <a:latin typeface="Segoe UI" panose="020B0502040204020203" pitchFamily="34" charset="0"/>
              </a:rPr>
              <a:t>.</a:t>
            </a:r>
          </a:p>
          <a:p>
            <a:r>
              <a:rPr lang="en-US" b="1" dirty="0"/>
              <a:t>Questions for database and project</a:t>
            </a:r>
            <a:endParaRPr lang="en-US" dirty="0"/>
          </a:p>
          <a:p>
            <a:r>
              <a:rPr lang="en-US" dirty="0"/>
              <a:t>1-How do we obtain the </a:t>
            </a:r>
            <a:r>
              <a:rPr lang="en-US" dirty="0" err="1"/>
              <a:t>marketcap</a:t>
            </a:r>
            <a:r>
              <a:rPr lang="en-US" dirty="0"/>
              <a:t> column values?</a:t>
            </a:r>
          </a:p>
          <a:p>
            <a:r>
              <a:rPr lang="en-US" dirty="0"/>
              <a:t>2-Are we going to predict the open/close/ high -low price?</a:t>
            </a:r>
          </a:p>
          <a:p>
            <a:r>
              <a:rPr lang="en-US" dirty="0"/>
              <a:t>3-How many values do we have for each crypto?</a:t>
            </a:r>
          </a:p>
          <a:p>
            <a:r>
              <a:rPr lang="en-US" dirty="0"/>
              <a:t>4-Which crypto do we have on the database?</a:t>
            </a:r>
          </a:p>
          <a:p>
            <a:r>
              <a:rPr lang="en-US" dirty="0"/>
              <a:t>5-Whats our time frame of data (start-end)?</a:t>
            </a:r>
          </a:p>
          <a:p>
            <a:r>
              <a:rPr lang="en-US" dirty="0"/>
              <a:t>6-Is it possible to predict crypto price? </a:t>
            </a:r>
          </a:p>
          <a:p>
            <a:r>
              <a:rPr lang="en-US" dirty="0"/>
              <a:t>7-[List any challenges encountered during data exploration and how they were addressed.]</a:t>
            </a:r>
          </a:p>
          <a:p>
            <a:endParaRPr lang="de-DE" dirty="0">
              <a:solidFill>
                <a:srgbClr val="323130"/>
              </a:solidFill>
              <a:latin typeface="Segoe UI" panose="020B0502040204020203" pitchFamily="34" charset="0"/>
            </a:endParaRPr>
          </a:p>
        </p:txBody>
      </p:sp>
    </p:spTree>
    <p:extLst>
      <p:ext uri="{BB962C8B-B14F-4D97-AF65-F5344CB8AC3E}">
        <p14:creationId xmlns:p14="http://schemas.microsoft.com/office/powerpoint/2010/main" val="35095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C796-B300-1D7C-075C-532971B12670}"/>
              </a:ext>
            </a:extLst>
          </p:cNvPr>
          <p:cNvSpPr>
            <a:spLocks noGrp="1"/>
          </p:cNvSpPr>
          <p:nvPr>
            <p:ph type="title"/>
          </p:nvPr>
        </p:nvSpPr>
        <p:spPr/>
        <p:txBody>
          <a:bodyPr/>
          <a:lstStyle/>
          <a:p>
            <a:r>
              <a:rPr lang="en-US" dirty="0"/>
              <a:t>Rodrigo Velazquez</a:t>
            </a:r>
            <a:endParaRPr lang="de-DE" dirty="0"/>
          </a:p>
        </p:txBody>
      </p:sp>
      <p:sp>
        <p:nvSpPr>
          <p:cNvPr id="3" name="Content Placeholder 2">
            <a:extLst>
              <a:ext uri="{FF2B5EF4-FFF2-40B4-BE49-F238E27FC236}">
                <a16:creationId xmlns:a16="http://schemas.microsoft.com/office/drawing/2014/main" id="{30BC931A-2940-9E28-87D5-5FD075B8F2C8}"/>
              </a:ext>
            </a:extLst>
          </p:cNvPr>
          <p:cNvSpPr>
            <a:spLocks noGrp="1"/>
          </p:cNvSpPr>
          <p:nvPr>
            <p:ph idx="1"/>
          </p:nvPr>
        </p:nvSpPr>
        <p:spPr/>
        <p:txBody>
          <a:bodyPr>
            <a:normAutofit fontScale="40000" lnSpcReduction="20000"/>
          </a:bodyPr>
          <a:lstStyle/>
          <a:p>
            <a:r>
              <a:rPr lang="en-US" b="1" dirty="0"/>
              <a:t>Questions for database and project</a:t>
            </a:r>
            <a:endParaRPr lang="en-US" dirty="0"/>
          </a:p>
          <a:p>
            <a:r>
              <a:rPr lang="en-US" dirty="0"/>
              <a:t>1-How do we obtain the </a:t>
            </a:r>
            <a:r>
              <a:rPr lang="en-US" dirty="0" err="1"/>
              <a:t>marketcap</a:t>
            </a:r>
            <a:r>
              <a:rPr lang="en-US" dirty="0"/>
              <a:t> column values?</a:t>
            </a:r>
          </a:p>
          <a:p>
            <a:r>
              <a:rPr lang="en-US" b="0" i="0" dirty="0">
                <a:solidFill>
                  <a:srgbClr val="3C4043"/>
                </a:solidFill>
                <a:effectLst/>
                <a:latin typeface="Inter"/>
              </a:rPr>
              <a:t>It’s obtained by multiplying the number of coins in circulation by the current market price of a single coin, the number of coins should be different from the value column as we have some 0 values, but we will need to investigate a little further on that.</a:t>
            </a:r>
            <a:endParaRPr lang="en-US" dirty="0"/>
          </a:p>
          <a:p>
            <a:r>
              <a:rPr lang="en-US" dirty="0"/>
              <a:t>2-Are we going to predict the open/close/ high -low price?</a:t>
            </a:r>
          </a:p>
          <a:p>
            <a:r>
              <a:rPr lang="en-US" dirty="0"/>
              <a:t>The correct idea would be to predict the close price as it’s the price recorded on the historical data.</a:t>
            </a:r>
          </a:p>
          <a:p>
            <a:r>
              <a:rPr lang="en-US" dirty="0"/>
              <a:t>3-How many values do we have for each crypto?</a:t>
            </a:r>
          </a:p>
          <a:p>
            <a:r>
              <a:rPr lang="en-US" dirty="0"/>
              <a:t>We have 56 different cryptos, each crypto has a different size of records and date frames.</a:t>
            </a:r>
          </a:p>
          <a:p>
            <a:r>
              <a:rPr lang="en-US" dirty="0"/>
              <a:t>4-Which crypto do we have on the database?</a:t>
            </a:r>
          </a:p>
          <a:p>
            <a:r>
              <a:rPr lang="en-US" dirty="0"/>
              <a:t>Bitcoin, Litecoin, XRP, Dogecoin, Monero, Stellar, Tether, Ethereum…</a:t>
            </a:r>
          </a:p>
          <a:p>
            <a:r>
              <a:rPr lang="en-US" dirty="0"/>
              <a:t>5-Whats our time frame of data (start-end)?</a:t>
            </a:r>
          </a:p>
          <a:p>
            <a:r>
              <a:rPr lang="en-US" dirty="0"/>
              <a:t>After exploring I saw it depends on the crypto, but the general limits are from May 5</a:t>
            </a:r>
            <a:r>
              <a:rPr lang="en-US" baseline="30000" dirty="0"/>
              <a:t>th</a:t>
            </a:r>
            <a:r>
              <a:rPr lang="en-US" dirty="0"/>
              <a:t> 2013 to Oct 23</a:t>
            </a:r>
            <a:r>
              <a:rPr lang="en-US" baseline="30000" dirty="0"/>
              <a:t>rd</a:t>
            </a:r>
            <a:r>
              <a:rPr lang="en-US" dirty="0"/>
              <a:t> 2022</a:t>
            </a:r>
          </a:p>
          <a:p>
            <a:r>
              <a:rPr lang="en-US" dirty="0"/>
              <a:t>6-Is it possible to predict crypto price? </a:t>
            </a:r>
          </a:p>
          <a:p>
            <a:r>
              <a:rPr lang="en-US" dirty="0"/>
              <a:t>According to some other similar projects, it is possible to predict a price estimation based on the historical data for cryptos, however as it is a very volatile market and it’s impossible to anticipate major external factors that might impact the price, similar to a meme getting popularity or the impacts of the pandemic on the crypto prices. </a:t>
            </a:r>
          </a:p>
          <a:p>
            <a:r>
              <a:rPr lang="en-US" dirty="0"/>
              <a:t>7-[List any challenges encountered during data exploration and how they were addressed.]</a:t>
            </a:r>
          </a:p>
          <a:p>
            <a:r>
              <a:rPr lang="en-US" dirty="0"/>
              <a:t>-By default excel wants to convert large numbers into scientific notation, which would introduce noise on our model, so we need to make sure that doesn’t happens.</a:t>
            </a:r>
          </a:p>
          <a:p>
            <a:r>
              <a:rPr lang="en-US" dirty="0"/>
              <a:t>Not all the cryptos have the same size of sampling , we have some that have more historical data than others, but as we would predict the price for an individual crypto, we might select the top 3 with more data available so we can have a representative sample that we can also divide properly as training and testing data.</a:t>
            </a:r>
          </a:p>
          <a:p>
            <a:endParaRPr lang="de-DE" dirty="0">
              <a:solidFill>
                <a:srgbClr val="323130"/>
              </a:solidFill>
              <a:latin typeface="Segoe UI" panose="020B0502040204020203" pitchFamily="34" charset="0"/>
            </a:endParaRPr>
          </a:p>
        </p:txBody>
      </p:sp>
    </p:spTree>
    <p:extLst>
      <p:ext uri="{BB962C8B-B14F-4D97-AF65-F5344CB8AC3E}">
        <p14:creationId xmlns:p14="http://schemas.microsoft.com/office/powerpoint/2010/main" val="14788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3879-7518-2A38-8425-100C7CC011FD}"/>
              </a:ext>
            </a:extLst>
          </p:cNvPr>
          <p:cNvSpPr>
            <a:spLocks noGrp="1"/>
          </p:cNvSpPr>
          <p:nvPr>
            <p:ph type="title"/>
          </p:nvPr>
        </p:nvSpPr>
        <p:spPr/>
        <p:txBody>
          <a:bodyPr/>
          <a:lstStyle/>
          <a:p>
            <a:r>
              <a:rPr lang="en-US" dirty="0"/>
              <a:t>First Deliverable</a:t>
            </a:r>
            <a:endParaRPr lang="de-DE" dirty="0"/>
          </a:p>
        </p:txBody>
      </p:sp>
      <p:sp>
        <p:nvSpPr>
          <p:cNvPr id="3" name="Content Placeholder 2">
            <a:extLst>
              <a:ext uri="{FF2B5EF4-FFF2-40B4-BE49-F238E27FC236}">
                <a16:creationId xmlns:a16="http://schemas.microsoft.com/office/drawing/2014/main" id="{79D991A9-67E5-0811-5E8F-02C307E0145C}"/>
              </a:ext>
            </a:extLst>
          </p:cNvPr>
          <p:cNvSpPr>
            <a:spLocks noGrp="1"/>
          </p:cNvSpPr>
          <p:nvPr>
            <p:ph idx="1"/>
          </p:nvPr>
        </p:nvSpPr>
        <p:spPr/>
        <p:txBody>
          <a:bodyPr/>
          <a:lstStyle/>
          <a:p>
            <a:r>
              <a:rPr lang="en-US" dirty="0"/>
              <a:t>Create a folder on your PC where you will clone the repository</a:t>
            </a:r>
          </a:p>
          <a:p>
            <a:endParaRPr lang="en-US" dirty="0"/>
          </a:p>
          <a:p>
            <a:endParaRPr lang="en-US" dirty="0"/>
          </a:p>
          <a:p>
            <a:endParaRPr lang="en-US" dirty="0"/>
          </a:p>
          <a:p>
            <a:endParaRPr lang="en-US" dirty="0"/>
          </a:p>
          <a:p>
            <a:r>
              <a:rPr lang="en-US" sz="2000" dirty="0"/>
              <a:t>Open Git Bash and locate yourself within that path using:</a:t>
            </a:r>
          </a:p>
          <a:p>
            <a:r>
              <a:rPr lang="en-US" sz="2000" dirty="0"/>
              <a:t> cd “Path”     (You can copy the path and paste it, for Git </a:t>
            </a:r>
            <a:r>
              <a:rPr lang="en-US" sz="2000" dirty="0" err="1"/>
              <a:t>Ctr+Shift+ins</a:t>
            </a:r>
            <a:r>
              <a:rPr lang="en-US" sz="2000" dirty="0"/>
              <a:t> for paste)</a:t>
            </a:r>
          </a:p>
          <a:p>
            <a:endParaRPr lang="en-US" dirty="0"/>
          </a:p>
          <a:p>
            <a:endParaRPr lang="de-DE" dirty="0"/>
          </a:p>
        </p:txBody>
      </p:sp>
      <p:pic>
        <p:nvPicPr>
          <p:cNvPr id="5" name="Picture 4">
            <a:extLst>
              <a:ext uri="{FF2B5EF4-FFF2-40B4-BE49-F238E27FC236}">
                <a16:creationId xmlns:a16="http://schemas.microsoft.com/office/drawing/2014/main" id="{08B2EA46-9A29-0AFD-8BE1-84ABE7EE2EFC}"/>
              </a:ext>
            </a:extLst>
          </p:cNvPr>
          <p:cNvPicPr>
            <a:picLocks noChangeAspect="1"/>
          </p:cNvPicPr>
          <p:nvPr/>
        </p:nvPicPr>
        <p:blipFill>
          <a:blip r:embed="rId2"/>
          <a:stretch>
            <a:fillRect/>
          </a:stretch>
        </p:blipFill>
        <p:spPr>
          <a:xfrm>
            <a:off x="1246063" y="2331680"/>
            <a:ext cx="4749384" cy="1885496"/>
          </a:xfrm>
          <a:prstGeom prst="rect">
            <a:avLst/>
          </a:prstGeom>
        </p:spPr>
      </p:pic>
      <p:pic>
        <p:nvPicPr>
          <p:cNvPr id="7" name="Picture 6">
            <a:extLst>
              <a:ext uri="{FF2B5EF4-FFF2-40B4-BE49-F238E27FC236}">
                <a16:creationId xmlns:a16="http://schemas.microsoft.com/office/drawing/2014/main" id="{94749D1D-068C-F9F9-69EF-728F97B6FD40}"/>
              </a:ext>
            </a:extLst>
          </p:cNvPr>
          <p:cNvPicPr>
            <a:picLocks noChangeAspect="1"/>
          </p:cNvPicPr>
          <p:nvPr/>
        </p:nvPicPr>
        <p:blipFill>
          <a:blip r:embed="rId3"/>
          <a:stretch>
            <a:fillRect/>
          </a:stretch>
        </p:blipFill>
        <p:spPr>
          <a:xfrm>
            <a:off x="1102195" y="5273088"/>
            <a:ext cx="4435224" cy="685859"/>
          </a:xfrm>
          <a:prstGeom prst="rect">
            <a:avLst/>
          </a:prstGeom>
        </p:spPr>
      </p:pic>
    </p:spTree>
    <p:extLst>
      <p:ext uri="{BB962C8B-B14F-4D97-AF65-F5344CB8AC3E}">
        <p14:creationId xmlns:p14="http://schemas.microsoft.com/office/powerpoint/2010/main" val="394393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9F01-4687-694A-4F7B-713ECF946FB3}"/>
              </a:ext>
            </a:extLst>
          </p:cNvPr>
          <p:cNvSpPr>
            <a:spLocks noGrp="1"/>
          </p:cNvSpPr>
          <p:nvPr>
            <p:ph type="title"/>
          </p:nvPr>
        </p:nvSpPr>
        <p:spPr/>
        <p:txBody>
          <a:bodyPr/>
          <a:lstStyle/>
          <a:p>
            <a:r>
              <a:rPr lang="en-US" dirty="0"/>
              <a:t>First Deliverable</a:t>
            </a:r>
            <a:endParaRPr lang="de-DE" dirty="0"/>
          </a:p>
        </p:txBody>
      </p:sp>
      <p:sp>
        <p:nvSpPr>
          <p:cNvPr id="3" name="Content Placeholder 2">
            <a:extLst>
              <a:ext uri="{FF2B5EF4-FFF2-40B4-BE49-F238E27FC236}">
                <a16:creationId xmlns:a16="http://schemas.microsoft.com/office/drawing/2014/main" id="{C6A494AE-43FC-16BD-E5A1-1A0FF9AB5BDD}"/>
              </a:ext>
            </a:extLst>
          </p:cNvPr>
          <p:cNvSpPr>
            <a:spLocks noGrp="1"/>
          </p:cNvSpPr>
          <p:nvPr>
            <p:ph idx="1"/>
          </p:nvPr>
        </p:nvSpPr>
        <p:spPr/>
        <p:txBody>
          <a:bodyPr/>
          <a:lstStyle/>
          <a:p>
            <a:r>
              <a:rPr lang="en-US" dirty="0"/>
              <a:t>Now copy the repository HTTPS </a:t>
            </a:r>
          </a:p>
          <a:p>
            <a:endParaRPr lang="en-US" dirty="0"/>
          </a:p>
          <a:p>
            <a:endParaRPr lang="de-DE" dirty="0"/>
          </a:p>
        </p:txBody>
      </p:sp>
      <p:pic>
        <p:nvPicPr>
          <p:cNvPr id="5" name="Picture 4">
            <a:extLst>
              <a:ext uri="{FF2B5EF4-FFF2-40B4-BE49-F238E27FC236}">
                <a16:creationId xmlns:a16="http://schemas.microsoft.com/office/drawing/2014/main" id="{FEE26DC9-D680-3EFA-B1AC-1D60F1FA0FAF}"/>
              </a:ext>
            </a:extLst>
          </p:cNvPr>
          <p:cNvPicPr>
            <a:picLocks noChangeAspect="1"/>
          </p:cNvPicPr>
          <p:nvPr/>
        </p:nvPicPr>
        <p:blipFill>
          <a:blip r:embed="rId2"/>
          <a:stretch>
            <a:fillRect/>
          </a:stretch>
        </p:blipFill>
        <p:spPr>
          <a:xfrm>
            <a:off x="1073080" y="723331"/>
            <a:ext cx="10098423" cy="4961031"/>
          </a:xfrm>
          <a:prstGeom prst="rect">
            <a:avLst/>
          </a:prstGeom>
        </p:spPr>
      </p:pic>
      <p:sp>
        <p:nvSpPr>
          <p:cNvPr id="6" name="Arrow: Down 5">
            <a:extLst>
              <a:ext uri="{FF2B5EF4-FFF2-40B4-BE49-F238E27FC236}">
                <a16:creationId xmlns:a16="http://schemas.microsoft.com/office/drawing/2014/main" id="{537DE61E-6164-1028-C8E2-7431901A3B4E}"/>
              </a:ext>
            </a:extLst>
          </p:cNvPr>
          <p:cNvSpPr/>
          <p:nvPr/>
        </p:nvSpPr>
        <p:spPr>
          <a:xfrm rot="10800000">
            <a:off x="7309697" y="5458120"/>
            <a:ext cx="560895" cy="7188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465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9F01-4687-694A-4F7B-713ECF946FB3}"/>
              </a:ext>
            </a:extLst>
          </p:cNvPr>
          <p:cNvSpPr>
            <a:spLocks noGrp="1"/>
          </p:cNvSpPr>
          <p:nvPr>
            <p:ph type="title"/>
          </p:nvPr>
        </p:nvSpPr>
        <p:spPr/>
        <p:txBody>
          <a:bodyPr/>
          <a:lstStyle/>
          <a:p>
            <a:r>
              <a:rPr lang="en-US" dirty="0"/>
              <a:t>First Deliverable</a:t>
            </a:r>
            <a:endParaRPr lang="de-DE" dirty="0"/>
          </a:p>
        </p:txBody>
      </p:sp>
      <p:sp>
        <p:nvSpPr>
          <p:cNvPr id="3" name="Content Placeholder 2">
            <a:extLst>
              <a:ext uri="{FF2B5EF4-FFF2-40B4-BE49-F238E27FC236}">
                <a16:creationId xmlns:a16="http://schemas.microsoft.com/office/drawing/2014/main" id="{C6A494AE-43FC-16BD-E5A1-1A0FF9AB5BDD}"/>
              </a:ext>
            </a:extLst>
          </p:cNvPr>
          <p:cNvSpPr>
            <a:spLocks noGrp="1"/>
          </p:cNvSpPr>
          <p:nvPr>
            <p:ph idx="1"/>
          </p:nvPr>
        </p:nvSpPr>
        <p:spPr/>
        <p:txBody>
          <a:bodyPr/>
          <a:lstStyle/>
          <a:p>
            <a:r>
              <a:rPr lang="en-US" dirty="0"/>
              <a:t>Now clone the repository on your local machine with:</a:t>
            </a:r>
          </a:p>
          <a:p>
            <a:r>
              <a:rPr lang="en-US" dirty="0"/>
              <a:t> git clone “https” </a:t>
            </a:r>
          </a:p>
          <a:p>
            <a:endParaRPr lang="en-US" dirty="0"/>
          </a:p>
          <a:p>
            <a:endParaRPr lang="en-US" dirty="0"/>
          </a:p>
          <a:p>
            <a:r>
              <a:rPr lang="en-US" dirty="0"/>
              <a:t>This will create a local copy of the repository on your machine</a:t>
            </a:r>
          </a:p>
          <a:p>
            <a:r>
              <a:rPr lang="en-US" dirty="0"/>
              <a:t>To download the latest changes you can do a pull request </a:t>
            </a:r>
          </a:p>
          <a:p>
            <a:endParaRPr lang="de-DE" dirty="0"/>
          </a:p>
        </p:txBody>
      </p:sp>
      <p:pic>
        <p:nvPicPr>
          <p:cNvPr id="7" name="Picture 6">
            <a:extLst>
              <a:ext uri="{FF2B5EF4-FFF2-40B4-BE49-F238E27FC236}">
                <a16:creationId xmlns:a16="http://schemas.microsoft.com/office/drawing/2014/main" id="{2E22E57C-51D5-2739-7A24-BC8D965BF24A}"/>
              </a:ext>
            </a:extLst>
          </p:cNvPr>
          <p:cNvPicPr>
            <a:picLocks noChangeAspect="1"/>
          </p:cNvPicPr>
          <p:nvPr/>
        </p:nvPicPr>
        <p:blipFill>
          <a:blip r:embed="rId2"/>
          <a:stretch>
            <a:fillRect/>
          </a:stretch>
        </p:blipFill>
        <p:spPr>
          <a:xfrm>
            <a:off x="1032246" y="2956117"/>
            <a:ext cx="9606181" cy="628695"/>
          </a:xfrm>
          <a:prstGeom prst="rect">
            <a:avLst/>
          </a:prstGeom>
        </p:spPr>
      </p:pic>
      <p:pic>
        <p:nvPicPr>
          <p:cNvPr id="9" name="Picture 8">
            <a:extLst>
              <a:ext uri="{FF2B5EF4-FFF2-40B4-BE49-F238E27FC236}">
                <a16:creationId xmlns:a16="http://schemas.microsoft.com/office/drawing/2014/main" id="{2CBE5D28-9BFE-7D77-082E-C399328ACE62}"/>
              </a:ext>
            </a:extLst>
          </p:cNvPr>
          <p:cNvPicPr>
            <a:picLocks noChangeAspect="1"/>
          </p:cNvPicPr>
          <p:nvPr/>
        </p:nvPicPr>
        <p:blipFill>
          <a:blip r:embed="rId3"/>
          <a:stretch>
            <a:fillRect/>
          </a:stretch>
        </p:blipFill>
        <p:spPr>
          <a:xfrm>
            <a:off x="1083853" y="4920896"/>
            <a:ext cx="6180356" cy="701101"/>
          </a:xfrm>
          <a:prstGeom prst="rect">
            <a:avLst/>
          </a:prstGeom>
        </p:spPr>
      </p:pic>
    </p:spTree>
    <p:extLst>
      <p:ext uri="{BB962C8B-B14F-4D97-AF65-F5344CB8AC3E}">
        <p14:creationId xmlns:p14="http://schemas.microsoft.com/office/powerpoint/2010/main" val="209010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138A-6287-F8EF-D774-D9A995856588}"/>
              </a:ext>
            </a:extLst>
          </p:cNvPr>
          <p:cNvSpPr>
            <a:spLocks noGrp="1"/>
          </p:cNvSpPr>
          <p:nvPr>
            <p:ph type="title"/>
          </p:nvPr>
        </p:nvSpPr>
        <p:spPr/>
        <p:txBody>
          <a:bodyPr/>
          <a:lstStyle/>
          <a:p>
            <a:r>
              <a:rPr lang="en-US" dirty="0"/>
              <a:t>First Deliverable DB</a:t>
            </a:r>
            <a:endParaRPr lang="de-DE" dirty="0"/>
          </a:p>
        </p:txBody>
      </p:sp>
      <p:sp>
        <p:nvSpPr>
          <p:cNvPr id="3" name="Content Placeholder 2">
            <a:extLst>
              <a:ext uri="{FF2B5EF4-FFF2-40B4-BE49-F238E27FC236}">
                <a16:creationId xmlns:a16="http://schemas.microsoft.com/office/drawing/2014/main" id="{8094185B-768A-282A-9E65-C1845978939E}"/>
              </a:ext>
            </a:extLst>
          </p:cNvPr>
          <p:cNvSpPr>
            <a:spLocks noGrp="1"/>
          </p:cNvSpPr>
          <p:nvPr>
            <p:ph idx="1"/>
          </p:nvPr>
        </p:nvSpPr>
        <p:spPr/>
        <p:txBody>
          <a:bodyPr/>
          <a:lstStyle/>
          <a:p>
            <a:r>
              <a:rPr lang="en-US" dirty="0"/>
              <a:t>Now Create a python program to obtain some insights or summary of the data, count, min, max, average, return names of cryptos…</a:t>
            </a:r>
          </a:p>
          <a:p>
            <a:r>
              <a:rPr lang="en-US" dirty="0" err="1"/>
              <a:t>Youll</a:t>
            </a:r>
            <a:r>
              <a:rPr lang="en-US" dirty="0"/>
              <a:t> need to already have the database downloaded on your PC, on python you can use the pandas module to read CSV (coma separated values) </a:t>
            </a:r>
            <a:endParaRPr lang="de-DE" dirty="0"/>
          </a:p>
        </p:txBody>
      </p:sp>
      <p:pic>
        <p:nvPicPr>
          <p:cNvPr id="5" name="Picture 4">
            <a:extLst>
              <a:ext uri="{FF2B5EF4-FFF2-40B4-BE49-F238E27FC236}">
                <a16:creationId xmlns:a16="http://schemas.microsoft.com/office/drawing/2014/main" id="{629B119E-A3C5-2DC6-D371-1A3D09AF1A57}"/>
              </a:ext>
            </a:extLst>
          </p:cNvPr>
          <p:cNvPicPr>
            <a:picLocks noChangeAspect="1"/>
          </p:cNvPicPr>
          <p:nvPr/>
        </p:nvPicPr>
        <p:blipFill>
          <a:blip r:embed="rId2"/>
          <a:stretch>
            <a:fillRect/>
          </a:stretch>
        </p:blipFill>
        <p:spPr>
          <a:xfrm>
            <a:off x="1168404" y="4125858"/>
            <a:ext cx="5486875" cy="1619390"/>
          </a:xfrm>
          <a:prstGeom prst="rect">
            <a:avLst/>
          </a:prstGeom>
        </p:spPr>
      </p:pic>
    </p:spTree>
    <p:extLst>
      <p:ext uri="{BB962C8B-B14F-4D97-AF65-F5344CB8AC3E}">
        <p14:creationId xmlns:p14="http://schemas.microsoft.com/office/powerpoint/2010/main" val="382633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8783F-3477-5339-6B6A-4285CD261E58}"/>
              </a:ext>
            </a:extLst>
          </p:cNvPr>
          <p:cNvSpPr>
            <a:spLocks noGrp="1"/>
          </p:cNvSpPr>
          <p:nvPr>
            <p:ph idx="1"/>
          </p:nvPr>
        </p:nvSpPr>
        <p:spPr>
          <a:xfrm>
            <a:off x="838200" y="263951"/>
            <a:ext cx="10515600" cy="5913012"/>
          </a:xfrm>
        </p:spPr>
        <p:txBody>
          <a:bodyPr/>
          <a:lstStyle/>
          <a:p>
            <a:r>
              <a:rPr lang="en-US" dirty="0"/>
              <a:t>Create a new folder within your repository copy and save that file.</a:t>
            </a:r>
          </a:p>
          <a:p>
            <a:r>
              <a:rPr lang="en-US" dirty="0"/>
              <a:t>Best practice “</a:t>
            </a:r>
            <a:r>
              <a:rPr lang="en-US" dirty="0" err="1"/>
              <a:t>python_files</a:t>
            </a:r>
            <a:r>
              <a:rPr lang="en-US" dirty="0"/>
              <a:t>”</a:t>
            </a:r>
          </a:p>
          <a:p>
            <a:endParaRPr lang="en-US" dirty="0"/>
          </a:p>
          <a:p>
            <a:endParaRPr lang="en-US" dirty="0"/>
          </a:p>
          <a:p>
            <a:endParaRPr lang="en-US" dirty="0"/>
          </a:p>
          <a:p>
            <a:endParaRPr lang="en-US" dirty="0"/>
          </a:p>
          <a:p>
            <a:endParaRPr lang="en-US" dirty="0"/>
          </a:p>
          <a:p>
            <a:r>
              <a:rPr lang="en-US" dirty="0"/>
              <a:t>Now return to the Git Bash terminal, lets create a new branch </a:t>
            </a:r>
            <a:endParaRPr lang="de-DE" dirty="0"/>
          </a:p>
        </p:txBody>
      </p:sp>
      <p:pic>
        <p:nvPicPr>
          <p:cNvPr id="5" name="Picture 4">
            <a:extLst>
              <a:ext uri="{FF2B5EF4-FFF2-40B4-BE49-F238E27FC236}">
                <a16:creationId xmlns:a16="http://schemas.microsoft.com/office/drawing/2014/main" id="{106227CC-E7A1-9485-FA2C-691D92A088A3}"/>
              </a:ext>
            </a:extLst>
          </p:cNvPr>
          <p:cNvPicPr>
            <a:picLocks noChangeAspect="1"/>
          </p:cNvPicPr>
          <p:nvPr/>
        </p:nvPicPr>
        <p:blipFill>
          <a:blip r:embed="rId2"/>
          <a:stretch>
            <a:fillRect/>
          </a:stretch>
        </p:blipFill>
        <p:spPr>
          <a:xfrm>
            <a:off x="932466" y="1345254"/>
            <a:ext cx="8001693" cy="2484335"/>
          </a:xfrm>
          <a:prstGeom prst="rect">
            <a:avLst/>
          </a:prstGeom>
        </p:spPr>
      </p:pic>
      <p:sp>
        <p:nvSpPr>
          <p:cNvPr id="6" name="Arrow: Down 5">
            <a:extLst>
              <a:ext uri="{FF2B5EF4-FFF2-40B4-BE49-F238E27FC236}">
                <a16:creationId xmlns:a16="http://schemas.microsoft.com/office/drawing/2014/main" id="{618B6EDC-8189-F70E-CE4B-EF7C78C8788B}"/>
              </a:ext>
            </a:extLst>
          </p:cNvPr>
          <p:cNvSpPr/>
          <p:nvPr/>
        </p:nvSpPr>
        <p:spPr>
          <a:xfrm rot="10800000">
            <a:off x="7587787" y="1951349"/>
            <a:ext cx="560895" cy="7188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Picture 7">
            <a:extLst>
              <a:ext uri="{FF2B5EF4-FFF2-40B4-BE49-F238E27FC236}">
                <a16:creationId xmlns:a16="http://schemas.microsoft.com/office/drawing/2014/main" id="{740D4FB6-E633-0133-0161-8943840EB301}"/>
              </a:ext>
            </a:extLst>
          </p:cNvPr>
          <p:cNvPicPr>
            <a:picLocks noChangeAspect="1"/>
          </p:cNvPicPr>
          <p:nvPr/>
        </p:nvPicPr>
        <p:blipFill>
          <a:blip r:embed="rId3"/>
          <a:stretch>
            <a:fillRect/>
          </a:stretch>
        </p:blipFill>
        <p:spPr>
          <a:xfrm>
            <a:off x="977959" y="4494332"/>
            <a:ext cx="5852667" cy="1897544"/>
          </a:xfrm>
          <a:prstGeom prst="rect">
            <a:avLst/>
          </a:prstGeom>
        </p:spPr>
      </p:pic>
    </p:spTree>
    <p:extLst>
      <p:ext uri="{BB962C8B-B14F-4D97-AF65-F5344CB8AC3E}">
        <p14:creationId xmlns:p14="http://schemas.microsoft.com/office/powerpoint/2010/main" val="87519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BE27E-7ECE-CE63-1B2E-92A247A87475}"/>
              </a:ext>
            </a:extLst>
          </p:cNvPr>
          <p:cNvSpPr>
            <a:spLocks noGrp="1"/>
          </p:cNvSpPr>
          <p:nvPr>
            <p:ph idx="1"/>
          </p:nvPr>
        </p:nvSpPr>
        <p:spPr>
          <a:xfrm>
            <a:off x="838200" y="145576"/>
            <a:ext cx="10515600" cy="6031387"/>
          </a:xfrm>
        </p:spPr>
        <p:txBody>
          <a:bodyPr/>
          <a:lstStyle/>
          <a:p>
            <a:r>
              <a:rPr lang="en-US" dirty="0"/>
              <a:t>When you saved your python file in the new folder you created within the repository, you already made changes to the repository on your local machine, now we need to do something with this new version:</a:t>
            </a:r>
          </a:p>
          <a:p>
            <a:r>
              <a:rPr lang="en-US" dirty="0"/>
              <a:t>So first we create a new branch where we are going to be working to avoid affecting the main branch.</a:t>
            </a:r>
          </a:p>
          <a:p>
            <a:r>
              <a:rPr lang="en-US" dirty="0"/>
              <a:t>We can move from branch to branch with the </a:t>
            </a:r>
            <a:r>
              <a:rPr lang="en-US" dirty="0">
                <a:solidFill>
                  <a:schemeClr val="tx2">
                    <a:lumMod val="75000"/>
                    <a:lumOff val="25000"/>
                  </a:schemeClr>
                </a:solidFill>
              </a:rPr>
              <a:t>checkout</a:t>
            </a:r>
            <a:r>
              <a:rPr lang="en-US" dirty="0"/>
              <a:t> command, similar to the </a:t>
            </a:r>
            <a:r>
              <a:rPr lang="en-US" dirty="0">
                <a:solidFill>
                  <a:schemeClr val="tx2">
                    <a:lumMod val="75000"/>
                    <a:lumOff val="25000"/>
                  </a:schemeClr>
                </a:solidFill>
              </a:rPr>
              <a:t>cd</a:t>
            </a:r>
            <a:r>
              <a:rPr lang="en-US" dirty="0"/>
              <a:t> command to select a folder on our machine.</a:t>
            </a:r>
          </a:p>
          <a:p>
            <a:r>
              <a:rPr lang="en-US" dirty="0"/>
              <a:t>By using the following command we will move from branch and also we will create it at the same time:</a:t>
            </a:r>
          </a:p>
          <a:p>
            <a:r>
              <a:rPr lang="en-US" dirty="0"/>
              <a:t> git </a:t>
            </a:r>
            <a:r>
              <a:rPr lang="en-US" dirty="0">
                <a:solidFill>
                  <a:schemeClr val="tx2">
                    <a:lumMod val="75000"/>
                    <a:lumOff val="25000"/>
                  </a:schemeClr>
                </a:solidFill>
              </a:rPr>
              <a:t>checkout</a:t>
            </a:r>
            <a:r>
              <a:rPr lang="en-US" dirty="0"/>
              <a:t> –b  “</a:t>
            </a:r>
            <a:r>
              <a:rPr lang="en-US" dirty="0" err="1"/>
              <a:t>first_deliverable_yourname</a:t>
            </a:r>
            <a:r>
              <a:rPr lang="en-US" dirty="0"/>
              <a:t>”</a:t>
            </a:r>
          </a:p>
        </p:txBody>
      </p:sp>
      <p:pic>
        <p:nvPicPr>
          <p:cNvPr id="5" name="Picture 4">
            <a:extLst>
              <a:ext uri="{FF2B5EF4-FFF2-40B4-BE49-F238E27FC236}">
                <a16:creationId xmlns:a16="http://schemas.microsoft.com/office/drawing/2014/main" id="{AD702306-1C27-DF34-25F5-CEF900649710}"/>
              </a:ext>
            </a:extLst>
          </p:cNvPr>
          <p:cNvPicPr>
            <a:picLocks noChangeAspect="1"/>
          </p:cNvPicPr>
          <p:nvPr/>
        </p:nvPicPr>
        <p:blipFill>
          <a:blip r:embed="rId2"/>
          <a:stretch>
            <a:fillRect/>
          </a:stretch>
        </p:blipFill>
        <p:spPr>
          <a:xfrm>
            <a:off x="1154897" y="5091391"/>
            <a:ext cx="6485182" cy="1299323"/>
          </a:xfrm>
          <a:prstGeom prst="rect">
            <a:avLst/>
          </a:prstGeom>
        </p:spPr>
      </p:pic>
      <p:pic>
        <p:nvPicPr>
          <p:cNvPr id="7" name="Picture 6">
            <a:extLst>
              <a:ext uri="{FF2B5EF4-FFF2-40B4-BE49-F238E27FC236}">
                <a16:creationId xmlns:a16="http://schemas.microsoft.com/office/drawing/2014/main" id="{089016E7-9E3B-EAB0-889E-4F84EADD4AD7}"/>
              </a:ext>
            </a:extLst>
          </p:cNvPr>
          <p:cNvPicPr>
            <a:picLocks noChangeAspect="1"/>
          </p:cNvPicPr>
          <p:nvPr/>
        </p:nvPicPr>
        <p:blipFill>
          <a:blip r:embed="rId3"/>
          <a:stretch>
            <a:fillRect/>
          </a:stretch>
        </p:blipFill>
        <p:spPr>
          <a:xfrm>
            <a:off x="6572382" y="6457681"/>
            <a:ext cx="5452583" cy="293395"/>
          </a:xfrm>
          <a:prstGeom prst="rect">
            <a:avLst/>
          </a:prstGeom>
        </p:spPr>
      </p:pic>
    </p:spTree>
    <p:extLst>
      <p:ext uri="{BB962C8B-B14F-4D97-AF65-F5344CB8AC3E}">
        <p14:creationId xmlns:p14="http://schemas.microsoft.com/office/powerpoint/2010/main" val="409663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7B0A7-D6EF-8E8D-D069-FBBC02B43DCA}"/>
              </a:ext>
            </a:extLst>
          </p:cNvPr>
          <p:cNvSpPr>
            <a:spLocks noGrp="1"/>
          </p:cNvSpPr>
          <p:nvPr>
            <p:ph idx="1"/>
          </p:nvPr>
        </p:nvSpPr>
        <p:spPr>
          <a:xfrm>
            <a:off x="838200" y="277504"/>
            <a:ext cx="10515600" cy="5899459"/>
          </a:xfrm>
        </p:spPr>
        <p:txBody>
          <a:bodyPr/>
          <a:lstStyle/>
          <a:p>
            <a:r>
              <a:rPr lang="en-US" dirty="0"/>
              <a:t>So far you created a new branch from the main branch where you added your python file that access the database and returns a summary of the data, but all this is only on your local pc, until now…</a:t>
            </a:r>
          </a:p>
          <a:p>
            <a:r>
              <a:rPr lang="en-US" dirty="0"/>
              <a:t>We can use the git status command to review what do we need to push into the online repository, </a:t>
            </a:r>
            <a:r>
              <a:rPr lang="en-US" dirty="0" err="1"/>
              <a:t>whats</a:t>
            </a:r>
            <a:r>
              <a:rPr lang="en-US" dirty="0"/>
              <a:t> the difference between the two.</a:t>
            </a:r>
          </a:p>
          <a:p>
            <a:endParaRPr lang="en-US" dirty="0"/>
          </a:p>
          <a:p>
            <a:endParaRPr lang="en-US" dirty="0"/>
          </a:p>
          <a:p>
            <a:endParaRPr lang="en-US" dirty="0"/>
          </a:p>
          <a:p>
            <a:endParaRPr lang="en-US" dirty="0"/>
          </a:p>
          <a:p>
            <a:r>
              <a:rPr lang="en-US" dirty="0"/>
              <a:t>Now use the git add “name of your file”  To send those files to the staging area to load or modify into the repository branch you’re in.</a:t>
            </a:r>
          </a:p>
          <a:p>
            <a:endParaRPr lang="de-DE" dirty="0"/>
          </a:p>
        </p:txBody>
      </p:sp>
      <p:pic>
        <p:nvPicPr>
          <p:cNvPr id="5" name="Picture 4">
            <a:extLst>
              <a:ext uri="{FF2B5EF4-FFF2-40B4-BE49-F238E27FC236}">
                <a16:creationId xmlns:a16="http://schemas.microsoft.com/office/drawing/2014/main" id="{09ADEA77-10B4-734C-69E2-2AAFDC966C7B}"/>
              </a:ext>
            </a:extLst>
          </p:cNvPr>
          <p:cNvPicPr>
            <a:picLocks noChangeAspect="1"/>
          </p:cNvPicPr>
          <p:nvPr/>
        </p:nvPicPr>
        <p:blipFill>
          <a:blip r:embed="rId2"/>
          <a:stretch>
            <a:fillRect/>
          </a:stretch>
        </p:blipFill>
        <p:spPr>
          <a:xfrm>
            <a:off x="2275466" y="3080524"/>
            <a:ext cx="7173760" cy="2014664"/>
          </a:xfrm>
          <a:prstGeom prst="rect">
            <a:avLst/>
          </a:prstGeom>
        </p:spPr>
      </p:pic>
      <p:sp>
        <p:nvSpPr>
          <p:cNvPr id="6" name="Arrow: Down 5">
            <a:extLst>
              <a:ext uri="{FF2B5EF4-FFF2-40B4-BE49-F238E27FC236}">
                <a16:creationId xmlns:a16="http://schemas.microsoft.com/office/drawing/2014/main" id="{8C7CCEAB-4697-2979-910F-46C0F5FBBCED}"/>
              </a:ext>
            </a:extLst>
          </p:cNvPr>
          <p:cNvSpPr/>
          <p:nvPr/>
        </p:nvSpPr>
        <p:spPr>
          <a:xfrm rot="5400000">
            <a:off x="5066117" y="3799003"/>
            <a:ext cx="560895" cy="7188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Picture 7">
            <a:extLst>
              <a:ext uri="{FF2B5EF4-FFF2-40B4-BE49-F238E27FC236}">
                <a16:creationId xmlns:a16="http://schemas.microsoft.com/office/drawing/2014/main" id="{E2CBAB2C-03FC-3061-443D-1E40741B624D}"/>
              </a:ext>
            </a:extLst>
          </p:cNvPr>
          <p:cNvPicPr>
            <a:picLocks noChangeAspect="1"/>
          </p:cNvPicPr>
          <p:nvPr/>
        </p:nvPicPr>
        <p:blipFill>
          <a:blip r:embed="rId3"/>
          <a:stretch>
            <a:fillRect/>
          </a:stretch>
        </p:blipFill>
        <p:spPr>
          <a:xfrm>
            <a:off x="1198402" y="6176963"/>
            <a:ext cx="8442366" cy="615049"/>
          </a:xfrm>
          <a:prstGeom prst="rect">
            <a:avLst/>
          </a:prstGeom>
        </p:spPr>
      </p:pic>
    </p:spTree>
    <p:extLst>
      <p:ext uri="{BB962C8B-B14F-4D97-AF65-F5344CB8AC3E}">
        <p14:creationId xmlns:p14="http://schemas.microsoft.com/office/powerpoint/2010/main" val="424123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9E5E4-6288-7C06-0595-E9EC64E0409E}"/>
              </a:ext>
            </a:extLst>
          </p:cNvPr>
          <p:cNvSpPr>
            <a:spLocks noGrp="1"/>
          </p:cNvSpPr>
          <p:nvPr>
            <p:ph idx="1"/>
          </p:nvPr>
        </p:nvSpPr>
        <p:spPr>
          <a:xfrm>
            <a:off x="838200" y="200167"/>
            <a:ext cx="10515600" cy="5976796"/>
          </a:xfrm>
        </p:spPr>
        <p:txBody>
          <a:bodyPr/>
          <a:lstStyle/>
          <a:p>
            <a:r>
              <a:rPr lang="en-US" dirty="0"/>
              <a:t>Adding is not enough…</a:t>
            </a:r>
          </a:p>
          <a:p>
            <a:r>
              <a:rPr lang="en-US" dirty="0"/>
              <a:t>You need to commit!!</a:t>
            </a:r>
          </a:p>
          <a:p>
            <a:endParaRPr lang="en-US" dirty="0"/>
          </a:p>
          <a:p>
            <a:endParaRPr lang="en-US" dirty="0"/>
          </a:p>
          <a:p>
            <a:endParaRPr lang="en-US" dirty="0"/>
          </a:p>
          <a:p>
            <a:endParaRPr lang="en-US" dirty="0"/>
          </a:p>
          <a:p>
            <a:endParaRPr lang="en-US" dirty="0"/>
          </a:p>
          <a:p>
            <a:r>
              <a:rPr lang="en-US" dirty="0"/>
              <a:t>You can use </a:t>
            </a:r>
            <a:r>
              <a:rPr lang="en-US" dirty="0">
                <a:solidFill>
                  <a:schemeClr val="tx2">
                    <a:lumMod val="75000"/>
                    <a:lumOff val="25000"/>
                  </a:schemeClr>
                </a:solidFill>
              </a:rPr>
              <a:t>git commit –m “description of change” </a:t>
            </a:r>
            <a:r>
              <a:rPr lang="en-US" dirty="0"/>
              <a:t>command</a:t>
            </a:r>
          </a:p>
          <a:p>
            <a:endParaRPr lang="en-US" dirty="0"/>
          </a:p>
          <a:p>
            <a:endParaRPr lang="en-US" dirty="0"/>
          </a:p>
          <a:p>
            <a:endParaRPr lang="en-US" dirty="0"/>
          </a:p>
          <a:p>
            <a:endParaRPr lang="en-US" dirty="0"/>
          </a:p>
          <a:p>
            <a:endParaRPr lang="de-DE" dirty="0"/>
          </a:p>
        </p:txBody>
      </p:sp>
      <p:pic>
        <p:nvPicPr>
          <p:cNvPr id="1026" name="Picture 2" descr="First steps with git: clone, add, commit, push | Earth Data Science - Earth  Lab">
            <a:extLst>
              <a:ext uri="{FF2B5EF4-FFF2-40B4-BE49-F238E27FC236}">
                <a16:creationId xmlns:a16="http://schemas.microsoft.com/office/drawing/2014/main" id="{EBA6612A-7B7F-39DC-34E3-C3CB798CE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277" y="303700"/>
            <a:ext cx="6385089" cy="32166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itted GIFs | Tenor">
            <a:extLst>
              <a:ext uri="{FF2B5EF4-FFF2-40B4-BE49-F238E27FC236}">
                <a16:creationId xmlns:a16="http://schemas.microsoft.com/office/drawing/2014/main" id="{2A0396DA-D2FE-0F1C-3A41-591B0F3FC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331" y="1455228"/>
            <a:ext cx="2983584" cy="17994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C28CE0C-C190-0292-5773-FF73E1963C84}"/>
              </a:ext>
            </a:extLst>
          </p:cNvPr>
          <p:cNvPicPr>
            <a:picLocks noChangeAspect="1"/>
          </p:cNvPicPr>
          <p:nvPr/>
        </p:nvPicPr>
        <p:blipFill>
          <a:blip r:embed="rId4"/>
          <a:stretch>
            <a:fillRect/>
          </a:stretch>
        </p:blipFill>
        <p:spPr>
          <a:xfrm>
            <a:off x="705889" y="4364339"/>
            <a:ext cx="11321320" cy="1472353"/>
          </a:xfrm>
          <a:prstGeom prst="rect">
            <a:avLst/>
          </a:prstGeom>
        </p:spPr>
      </p:pic>
    </p:spTree>
    <p:extLst>
      <p:ext uri="{BB962C8B-B14F-4D97-AF65-F5344CB8AC3E}">
        <p14:creationId xmlns:p14="http://schemas.microsoft.com/office/powerpoint/2010/main" val="1030015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956</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Inter</vt:lpstr>
      <vt:lpstr>Segoe UI</vt:lpstr>
      <vt:lpstr>Office Theme</vt:lpstr>
      <vt:lpstr>PowerPoint Presentation</vt:lpstr>
      <vt:lpstr>First Deliverable</vt:lpstr>
      <vt:lpstr>First Deliverable</vt:lpstr>
      <vt:lpstr>First Deliverable</vt:lpstr>
      <vt:lpstr>First Deliverable DB</vt:lpstr>
      <vt:lpstr>PowerPoint Presentation</vt:lpstr>
      <vt:lpstr>PowerPoint Presentation</vt:lpstr>
      <vt:lpstr>PowerPoint Presentation</vt:lpstr>
      <vt:lpstr>PowerPoint Presentation</vt:lpstr>
      <vt:lpstr>PowerPoint Presentation</vt:lpstr>
      <vt:lpstr>PowerPoint Presentation</vt:lpstr>
      <vt:lpstr>Next Steps</vt:lpstr>
      <vt:lpstr>Rodrigo Velazquez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Jorge Rodrigo Velazquez Espinosa</dc:creator>
  <cp:lastModifiedBy>Jorge Rodrigo Velazquez Espinosa</cp:lastModifiedBy>
  <cp:revision>3</cp:revision>
  <dcterms:created xsi:type="dcterms:W3CDTF">2024-01-26T14:08:23Z</dcterms:created>
  <dcterms:modified xsi:type="dcterms:W3CDTF">2024-01-26T17:52:25Z</dcterms:modified>
</cp:coreProperties>
</file>