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8" r:id="rId6"/>
    <p:sldId id="261" r:id="rId7"/>
    <p:sldId id="257" r:id="rId8"/>
    <p:sldId id="265" r:id="rId9"/>
    <p:sldId id="266" r:id="rId10"/>
    <p:sldId id="267" r:id="rId11"/>
    <p:sldId id="258" r:id="rId12"/>
    <p:sldId id="259" r:id="rId13"/>
    <p:sldId id="260" r:id="rId14"/>
    <p:sldId id="262" r:id="rId15"/>
    <p:sldId id="264" r:id="rId16"/>
    <p:sldId id="263" r:id="rId17"/>
    <p:sldId id="272" r:id="rId18"/>
    <p:sldId id="273" r:id="rId19"/>
    <p:sldId id="274"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87" d="100"/>
          <a:sy n="87"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02-Feb-24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02-Feb-24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02-Feb-24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02-Feb-24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02-Feb-24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02-Feb-24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02-Feb-24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02-Feb-24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lickup.com/9017184916/v/g/8cqemmm-4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Digital stock icons in closeup"/>
          <p:cNvPicPr>
            <a:picLocks noChangeAspect="1"/>
          </p:cNvPicPr>
          <p:nvPr/>
        </p:nvPicPr>
        <p:blipFill rotWithShape="1">
          <a:blip r:embed="rId2"/>
          <a:srcRect l="34682" r="21069"/>
          <a:stretch>
            <a:fillRect/>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p:cNvSpPr>
            <a:spLocks noGrp="1"/>
          </p:cNvSpPr>
          <p:nvPr>
            <p:ph type="ctrTitle"/>
          </p:nvPr>
        </p:nvSpPr>
        <p:spPr>
          <a:xfrm>
            <a:off x="5380563" y="1678665"/>
            <a:ext cx="3887839" cy="2372168"/>
          </a:xfrm>
        </p:spPr>
        <p:txBody>
          <a:bodyPr>
            <a:normAutofit fontScale="90000"/>
          </a:bodyPr>
          <a:lstStyle/>
          <a:p>
            <a:pPr>
              <a:lnSpc>
                <a:spcPct val="90000"/>
              </a:lnSpc>
            </a:pPr>
            <a:r>
              <a:rPr lang="en-US" dirty="0"/>
              <a:t>Crypto Price Prediction</a:t>
            </a:r>
            <a:br>
              <a:rPr lang="en-US" dirty="0"/>
            </a:br>
            <a:r>
              <a:rPr lang="en-US" dirty="0"/>
              <a:t/>
            </a:r>
            <a:br>
              <a:rPr lang="en-US" dirty="0"/>
            </a:br>
            <a:r>
              <a:rPr lang="en-US" dirty="0"/>
              <a:t>Group D</a:t>
            </a:r>
            <a:endParaRPr lang="de-DE" dirty="0"/>
          </a:p>
        </p:txBody>
      </p:sp>
    </p:spTree>
  </p:cSld>
  <p:clrMapOvr>
    <a:masterClrMapping/>
  </p:clrMapOvr>
  <mc:AlternateContent xmlns:mc="http://schemas.openxmlformats.org/markup-compatibility/2006" xmlns:p14="http://schemas.microsoft.com/office/powerpoint/2010/main">
    <mc:Choice Requires="p14">
      <p:transition spd="slow" p14:dur="2000" advTm="3835"/>
    </mc:Choice>
    <mc:Fallback xmlns="">
      <p:transition spd="slow" advTm="3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itself</a:t>
            </a:r>
            <a:endParaRPr lang="de-DE" dirty="0"/>
          </a:p>
        </p:txBody>
      </p:sp>
      <p:sp>
        <p:nvSpPr>
          <p:cNvPr id="3" name="Content Placeholder 2"/>
          <p:cNvSpPr>
            <a:spLocks noGrp="1"/>
          </p:cNvSpPr>
          <p:nvPr>
            <p:ph idx="1"/>
          </p:nvPr>
        </p:nvSpPr>
        <p:spPr/>
        <p:txBody>
          <a:bodyPr/>
          <a:lstStyle/>
          <a:p>
            <a:pPr marL="0" indent="0">
              <a:buNone/>
            </a:pPr>
            <a:r>
              <a:rPr lang="en-US" dirty="0"/>
              <a:t>We retrieved our data from Kaggle, which is a subsidiary from Google, and it’s an online community for engineers of all fields, that allows the users to find and access datasets used to build AI models.</a:t>
            </a:r>
          </a:p>
          <a:p>
            <a:pPr marL="0" indent="0">
              <a:buNone/>
            </a:pPr>
            <a:endParaRPr lang="en-US" dirty="0"/>
          </a:p>
          <a:p>
            <a:pPr marL="0" indent="0">
              <a:buNone/>
            </a:pPr>
            <a:r>
              <a:rPr lang="en-US" dirty="0">
                <a:solidFill>
                  <a:srgbClr val="FF0000"/>
                </a:solidFill>
              </a:rPr>
              <a:t>This is the link for our dataset: </a:t>
            </a:r>
            <a:r>
              <a:rPr lang="en-US" dirty="0">
                <a:solidFill>
                  <a:srgbClr val="0070C0"/>
                </a:solidFill>
                <a:sym typeface="+mn-ea"/>
              </a:rPr>
              <a:t>https://www.kaggle.com/datasets/maharshipandya/-cryptocurrency-historical-prices-dataset</a:t>
            </a:r>
            <a:endParaRPr lang="en-US" dirty="0">
              <a:solidFill>
                <a:srgbClr val="FF0000"/>
              </a:solidFill>
            </a:endParaRPr>
          </a:p>
          <a:p>
            <a:pPr marL="0" indent="0">
              <a:buNone/>
            </a:pPr>
            <a:endParaRPr lang="en-US" dirty="0"/>
          </a:p>
          <a:p>
            <a:pPr marL="0" indent="0">
              <a:buNone/>
            </a:pPr>
            <a:r>
              <a:rPr lang="en-US" dirty="0"/>
              <a:t>Now lets see the data itself!</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Dataset</a:t>
            </a:r>
            <a:endParaRPr lang="de-DE" dirty="0"/>
          </a:p>
        </p:txBody>
      </p:sp>
      <p:sp>
        <p:nvSpPr>
          <p:cNvPr id="3" name="Content Placeholder 2"/>
          <p:cNvSpPr>
            <a:spLocks noGrp="1"/>
          </p:cNvSpPr>
          <p:nvPr>
            <p:ph idx="1"/>
          </p:nvPr>
        </p:nvSpPr>
        <p:spPr/>
        <p:txBody>
          <a:bodyPr/>
          <a:lstStyle/>
          <a:p>
            <a:r>
              <a:rPr lang="en-US" dirty="0">
                <a:solidFill>
                  <a:srgbClr val="FF0000"/>
                </a:solidFill>
              </a:rPr>
              <a:t>It contains 9 columns</a:t>
            </a:r>
          </a:p>
          <a:p>
            <a:r>
              <a:rPr lang="en-US" dirty="0">
                <a:solidFill>
                  <a:srgbClr val="FF0000"/>
                </a:solidFill>
              </a:rPr>
              <a:t>It contains 72946 registers or rows</a:t>
            </a:r>
          </a:p>
          <a:p>
            <a:r>
              <a:rPr lang="en-US" dirty="0">
                <a:solidFill>
                  <a:srgbClr val="FF0000"/>
                </a:solidFill>
              </a:rPr>
              <a:t>It contains info for 56 different cryptos</a:t>
            </a:r>
          </a:p>
          <a:p>
            <a:r>
              <a:rPr lang="en-US" dirty="0">
                <a:solidFill>
                  <a:srgbClr val="FF0000"/>
                </a:solidFill>
              </a:rPr>
              <a:t>The start and end date for our data is 2013-05-05 / 2022-10-23</a:t>
            </a:r>
          </a:p>
          <a:p>
            <a:r>
              <a:rPr lang="en-US" dirty="0">
                <a:solidFill>
                  <a:srgbClr val="FF0000"/>
                </a:solidFill>
              </a:rPr>
              <a:t>Some potential challenges we saw during the exploration were: Value of crypto totally depends upon the investor and market demands. </a:t>
            </a:r>
            <a:r>
              <a:rPr lang="en-US">
                <a:solidFill>
                  <a:srgbClr val="FF0000"/>
                </a:solidFill>
              </a:rPr>
              <a:t>So, market </a:t>
            </a:r>
            <a:r>
              <a:rPr lang="en-US" dirty="0">
                <a:solidFill>
                  <a:srgbClr val="FF0000"/>
                </a:solidFill>
              </a:rPr>
              <a:t>value can highly be affected by external factor as well.</a:t>
            </a:r>
          </a:p>
          <a:p>
            <a:r>
              <a:rPr lang="en-US" dirty="0">
                <a:solidFill>
                  <a:srgbClr val="FF0000"/>
                </a:solidFill>
              </a:rPr>
              <a:t>The columns that we would be using to train our model probably are: open, low, high, close, volume, crypto name, date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Dataset</a:t>
            </a:r>
            <a:endParaRPr lang="de-DE" dirty="0"/>
          </a:p>
        </p:txBody>
      </p:sp>
      <p:sp>
        <p:nvSpPr>
          <p:cNvPr id="3" name="Content Placeholder 2"/>
          <p:cNvSpPr>
            <a:spLocks noGrp="1"/>
          </p:cNvSpPr>
          <p:nvPr>
            <p:ph idx="1"/>
          </p:nvPr>
        </p:nvSpPr>
        <p:spPr/>
        <p:txBody>
          <a:bodyPr/>
          <a:lstStyle/>
          <a:p>
            <a:r>
              <a:rPr lang="en-US" dirty="0">
                <a:solidFill>
                  <a:srgbClr val="FF0000"/>
                </a:solidFill>
              </a:rPr>
              <a:t>Insert Image of the excel dataset</a:t>
            </a:r>
            <a:endParaRPr lang="de-DE"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data</a:t>
            </a:r>
            <a:endParaRPr lang="de-DE" dirty="0"/>
          </a:p>
        </p:txBody>
      </p:sp>
      <p:sp>
        <p:nvSpPr>
          <p:cNvPr id="3" name="Content Placeholder 2"/>
          <p:cNvSpPr>
            <a:spLocks noGrp="1"/>
          </p:cNvSpPr>
          <p:nvPr>
            <p:ph idx="1"/>
          </p:nvPr>
        </p:nvSpPr>
        <p:spPr/>
        <p:txBody>
          <a:bodyPr/>
          <a:lstStyle/>
          <a:p>
            <a:r>
              <a:rPr lang="en-US" dirty="0"/>
              <a:t>In order to start the data exploration, we mixed our group with Leandro’s group during the weekend to deliver 2 hour training on: </a:t>
            </a:r>
            <a:r>
              <a:rPr lang="en-US" dirty="0" err="1"/>
              <a:t>Jupyter</a:t>
            </a:r>
            <a:r>
              <a:rPr lang="en-US" dirty="0"/>
              <a:t> notebook, pandas and python. </a:t>
            </a:r>
          </a:p>
          <a:p>
            <a:r>
              <a:rPr lang="en-US" dirty="0"/>
              <a:t>By doing so we give each member of both teams the basic tools they need to access and start manipulating the data. </a:t>
            </a:r>
          </a:p>
          <a:p>
            <a:endParaRPr lang="en-US" dirty="0"/>
          </a:p>
          <a:p>
            <a:r>
              <a:rPr lang="en-US" dirty="0">
                <a:solidFill>
                  <a:srgbClr val="FF0000"/>
                </a:solidFill>
              </a:rPr>
              <a:t>Link to the training recording: </a:t>
            </a:r>
            <a:endParaRPr lang="de-DE"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DED7-1FB0-FF32-F611-ABB3E9B772ED}"/>
              </a:ext>
            </a:extLst>
          </p:cNvPr>
          <p:cNvSpPr>
            <a:spLocks noGrp="1"/>
          </p:cNvSpPr>
          <p:nvPr>
            <p:ph type="title"/>
          </p:nvPr>
        </p:nvSpPr>
        <p:spPr>
          <a:xfrm>
            <a:off x="756464" y="196362"/>
            <a:ext cx="8596668" cy="1320800"/>
          </a:xfrm>
        </p:spPr>
        <p:txBody>
          <a:bodyPr/>
          <a:lstStyle/>
          <a:p>
            <a:r>
              <a:rPr lang="en-US" dirty="0"/>
              <a:t>Data accessing and exploration code </a:t>
            </a:r>
            <a:endParaRPr lang="de-DE" dirty="0"/>
          </a:p>
        </p:txBody>
      </p:sp>
      <p:sp>
        <p:nvSpPr>
          <p:cNvPr id="4" name="Rectangle 1"/>
          <p:cNvSpPr>
            <a:spLocks noGrp="1" noChangeArrowheads="1"/>
          </p:cNvSpPr>
          <p:nvPr>
            <p:ph idx="1"/>
          </p:nvPr>
        </p:nvSpPr>
        <p:spPr bwMode="auto">
          <a:xfrm>
            <a:off x="457525" y="4241814"/>
            <a:ext cx="9460197" cy="224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1200" dirty="0">
                <a:solidFill>
                  <a:schemeClr val="tx1"/>
                </a:solidFill>
              </a:rPr>
              <a:t>The provided code and explanations showcase the initial steps of data analysis using Python libraries. </a:t>
            </a:r>
            <a:endParaRPr lang="en-US" altLang="en-US" sz="1200" dirty="0" smtClean="0">
              <a:solidFill>
                <a:schemeClr val="tx1"/>
              </a:solidFill>
            </a:endParaRPr>
          </a:p>
          <a:p>
            <a:pPr marL="0" lvl="0" indent="0" defTabSz="914400" eaLnBrk="0" fontAlgn="base" hangingPunct="0">
              <a:spcBef>
                <a:spcPct val="0"/>
              </a:spcBef>
              <a:spcAft>
                <a:spcPct val="0"/>
              </a:spcAft>
              <a:buClrTx/>
              <a:buSzTx/>
              <a:buNone/>
            </a:pPr>
            <a:r>
              <a:rPr lang="en-US" altLang="en-US" sz="1200" dirty="0" smtClean="0">
                <a:solidFill>
                  <a:schemeClr val="tx1"/>
                </a:solidFill>
              </a:rPr>
              <a:t>By </a:t>
            </a:r>
            <a:r>
              <a:rPr lang="en-US" altLang="en-US" sz="1200" dirty="0">
                <a:solidFill>
                  <a:schemeClr val="tx1"/>
                </a:solidFill>
              </a:rPr>
              <a:t>importing Pandas as `</a:t>
            </a:r>
            <a:r>
              <a:rPr lang="en-US" altLang="en-US" sz="1200" dirty="0" err="1">
                <a:solidFill>
                  <a:schemeClr val="tx1"/>
                </a:solidFill>
              </a:rPr>
              <a:t>pd</a:t>
            </a:r>
            <a:r>
              <a:rPr lang="en-US" altLang="en-US" sz="1200" dirty="0">
                <a:solidFill>
                  <a:schemeClr val="tx1"/>
                </a:solidFill>
              </a:rPr>
              <a:t>` and </a:t>
            </a:r>
            <a:r>
              <a:rPr lang="en-US" altLang="en-US" sz="1200" dirty="0" err="1">
                <a:solidFill>
                  <a:schemeClr val="tx1"/>
                </a:solidFill>
              </a:rPr>
              <a:t>Matplotlib's</a:t>
            </a:r>
            <a:r>
              <a:rPr lang="en-US" altLang="en-US" sz="1200" dirty="0">
                <a:solidFill>
                  <a:schemeClr val="tx1"/>
                </a:solidFill>
              </a:rPr>
              <a:t> </a:t>
            </a:r>
            <a:r>
              <a:rPr lang="en-US" altLang="en-US" sz="1200" dirty="0" err="1">
                <a:solidFill>
                  <a:schemeClr val="tx1"/>
                </a:solidFill>
              </a:rPr>
              <a:t>pyplot</a:t>
            </a:r>
            <a:r>
              <a:rPr lang="en-US" altLang="en-US" sz="1200" dirty="0">
                <a:solidFill>
                  <a:schemeClr val="tx1"/>
                </a:solidFill>
              </a:rPr>
              <a:t> as `</a:t>
            </a:r>
            <a:r>
              <a:rPr lang="en-US" altLang="en-US" sz="1200" dirty="0" err="1">
                <a:solidFill>
                  <a:schemeClr val="tx1"/>
                </a:solidFill>
              </a:rPr>
              <a:t>plt</a:t>
            </a:r>
            <a:r>
              <a:rPr lang="en-US" altLang="en-US" sz="1200" dirty="0">
                <a:solidFill>
                  <a:schemeClr val="tx1"/>
                </a:solidFill>
              </a:rPr>
              <a:t>`, the script establishes a foundation for data manipulation and visualization. The subsequent use of `</a:t>
            </a:r>
            <a:r>
              <a:rPr lang="en-US" altLang="en-US" sz="1200" dirty="0" err="1">
                <a:solidFill>
                  <a:schemeClr val="tx1"/>
                </a:solidFill>
              </a:rPr>
              <a:t>pd.read_csv</a:t>
            </a:r>
            <a:r>
              <a:rPr lang="en-US" altLang="en-US" sz="1200" dirty="0">
                <a:solidFill>
                  <a:schemeClr val="tx1"/>
                </a:solidFill>
              </a:rPr>
              <a:t>('dataset.csv')` loads tabular data from a CSV file named 'dataset.csv' into a </a:t>
            </a:r>
            <a:r>
              <a:rPr lang="en-US" altLang="en-US" sz="1200" dirty="0" err="1">
                <a:solidFill>
                  <a:schemeClr val="tx1"/>
                </a:solidFill>
              </a:rPr>
              <a:t>DataFrame</a:t>
            </a:r>
            <a:r>
              <a:rPr lang="en-US" altLang="en-US" sz="1200" dirty="0">
                <a:solidFill>
                  <a:schemeClr val="tx1"/>
                </a:solidFill>
              </a:rPr>
              <a:t> named `</a:t>
            </a:r>
            <a:r>
              <a:rPr lang="en-US" altLang="en-US" sz="1200" dirty="0" err="1">
                <a:solidFill>
                  <a:schemeClr val="tx1"/>
                </a:solidFill>
              </a:rPr>
              <a:t>df_raw</a:t>
            </a:r>
            <a:r>
              <a:rPr lang="en-US" altLang="en-US" sz="1200" dirty="0" smtClean="0">
                <a:solidFill>
                  <a:schemeClr val="tx1"/>
                </a:solidFill>
              </a:rPr>
              <a:t>`.</a:t>
            </a:r>
          </a:p>
          <a:p>
            <a:pPr marL="0" lvl="0" indent="0" defTabSz="914400" eaLnBrk="0" fontAlgn="base" hangingPunct="0">
              <a:spcBef>
                <a:spcPct val="0"/>
              </a:spcBef>
              <a:spcAft>
                <a:spcPct val="0"/>
              </a:spcAft>
              <a:buClrTx/>
              <a:buSzTx/>
              <a:buNone/>
            </a:pPr>
            <a:r>
              <a:rPr lang="en-US" altLang="en-US" sz="1200" dirty="0" smtClean="0">
                <a:solidFill>
                  <a:schemeClr val="tx1"/>
                </a:solidFill>
              </a:rPr>
              <a:t> </a:t>
            </a:r>
            <a:r>
              <a:rPr lang="en-US" altLang="en-US" sz="1200" dirty="0">
                <a:solidFill>
                  <a:schemeClr val="tx1"/>
                </a:solidFill>
              </a:rPr>
              <a:t>This </a:t>
            </a:r>
            <a:r>
              <a:rPr lang="en-US" altLang="en-US" sz="1200" dirty="0" err="1">
                <a:solidFill>
                  <a:schemeClr val="tx1"/>
                </a:solidFill>
              </a:rPr>
              <a:t>DataFrame</a:t>
            </a:r>
            <a:r>
              <a:rPr lang="en-US" altLang="en-US" sz="1200" dirty="0">
                <a:solidFill>
                  <a:schemeClr val="tx1"/>
                </a:solidFill>
              </a:rPr>
              <a:t> acts as a structured table, making it easy to work with rows and columns of data. The command `</a:t>
            </a:r>
            <a:r>
              <a:rPr lang="en-US" altLang="en-US" sz="1200" dirty="0" err="1">
                <a:solidFill>
                  <a:schemeClr val="tx1"/>
                </a:solidFill>
              </a:rPr>
              <a:t>df_raw.head</a:t>
            </a:r>
            <a:r>
              <a:rPr lang="en-US" altLang="en-US" sz="1200" dirty="0" smtClean="0">
                <a:solidFill>
                  <a:schemeClr val="tx1"/>
                </a:solidFill>
              </a:rPr>
              <a:t>()`</a:t>
            </a:r>
          </a:p>
          <a:p>
            <a:pPr marL="0" lvl="0" indent="0" defTabSz="914400" eaLnBrk="0" fontAlgn="base" hangingPunct="0">
              <a:spcBef>
                <a:spcPct val="0"/>
              </a:spcBef>
              <a:spcAft>
                <a:spcPct val="0"/>
              </a:spcAft>
              <a:buClrTx/>
              <a:buSzTx/>
              <a:buNone/>
            </a:pPr>
            <a:r>
              <a:rPr lang="en-US" altLang="en-US" sz="1200" dirty="0" smtClean="0">
                <a:solidFill>
                  <a:schemeClr val="tx1"/>
                </a:solidFill>
              </a:rPr>
              <a:t> </a:t>
            </a:r>
            <a:r>
              <a:rPr lang="en-US" altLang="en-US" sz="1200" dirty="0">
                <a:solidFill>
                  <a:schemeClr val="tx1"/>
                </a:solidFill>
              </a:rPr>
              <a:t>offers a glimpse of the first few rows, providing a quick overview of the dataset's content. Additionally, `</a:t>
            </a:r>
            <a:r>
              <a:rPr lang="en-US" altLang="en-US" sz="1200" dirty="0" err="1">
                <a:solidFill>
                  <a:schemeClr val="tx1"/>
                </a:solidFill>
              </a:rPr>
              <a:t>df_raw.shape</a:t>
            </a:r>
            <a:r>
              <a:rPr lang="en-US" altLang="en-US" sz="1200" dirty="0">
                <a:solidFill>
                  <a:schemeClr val="tx1"/>
                </a:solidFill>
              </a:rPr>
              <a:t>` is employed </a:t>
            </a:r>
            <a:endParaRPr lang="en-US" altLang="en-US" sz="1200" dirty="0" smtClean="0">
              <a:solidFill>
                <a:schemeClr val="tx1"/>
              </a:solidFill>
            </a:endParaRPr>
          </a:p>
          <a:p>
            <a:pPr marL="0" lvl="0" indent="0" defTabSz="914400" eaLnBrk="0" fontAlgn="base" hangingPunct="0">
              <a:spcBef>
                <a:spcPct val="0"/>
              </a:spcBef>
              <a:spcAft>
                <a:spcPct val="0"/>
              </a:spcAft>
              <a:buClrTx/>
              <a:buSzTx/>
              <a:buNone/>
            </a:pPr>
            <a:r>
              <a:rPr lang="en-US" altLang="en-US" sz="1200" dirty="0" smtClean="0">
                <a:solidFill>
                  <a:schemeClr val="tx1"/>
                </a:solidFill>
              </a:rPr>
              <a:t>to </a:t>
            </a:r>
            <a:r>
              <a:rPr lang="en-US" altLang="en-US" sz="1200" dirty="0">
                <a:solidFill>
                  <a:schemeClr val="tx1"/>
                </a:solidFill>
              </a:rPr>
              <a:t>reveal the dimensions of the </a:t>
            </a:r>
            <a:r>
              <a:rPr lang="en-US" altLang="en-US" sz="1200" dirty="0" err="1">
                <a:solidFill>
                  <a:schemeClr val="tx1"/>
                </a:solidFill>
              </a:rPr>
              <a:t>DataFrame</a:t>
            </a:r>
            <a:r>
              <a:rPr lang="en-US" altLang="en-US" sz="1200" dirty="0">
                <a:solidFill>
                  <a:schemeClr val="tx1"/>
                </a:solidFill>
              </a:rPr>
              <a:t>, specifying the number of rows and columns</a:t>
            </a:r>
            <a:r>
              <a:rPr lang="en-US" altLang="en-US" sz="1200" dirty="0" smtClean="0">
                <a:solidFill>
                  <a:schemeClr val="tx1"/>
                </a:solidFill>
              </a:rPr>
              <a:t>.</a:t>
            </a:r>
          </a:p>
          <a:p>
            <a:pPr marL="0" lvl="0" indent="0" defTabSz="914400" eaLnBrk="0" fontAlgn="base" hangingPunct="0">
              <a:spcBef>
                <a:spcPct val="0"/>
              </a:spcBef>
              <a:spcAft>
                <a:spcPct val="0"/>
              </a:spcAft>
              <a:buClrTx/>
              <a:buSzTx/>
              <a:buNone/>
            </a:pPr>
            <a:r>
              <a:rPr lang="en-US" altLang="en-US" sz="1200" dirty="0" smtClean="0">
                <a:solidFill>
                  <a:schemeClr val="tx1"/>
                </a:solidFill>
              </a:rPr>
              <a:t> </a:t>
            </a:r>
            <a:r>
              <a:rPr lang="en-US" altLang="en-US" sz="1200" dirty="0">
                <a:solidFill>
                  <a:schemeClr val="tx1"/>
                </a:solidFill>
              </a:rPr>
              <a:t>Finally, `</a:t>
            </a:r>
            <a:r>
              <a:rPr lang="en-US" altLang="en-US" sz="1200" dirty="0" err="1">
                <a:solidFill>
                  <a:schemeClr val="tx1"/>
                </a:solidFill>
              </a:rPr>
              <a:t>df_raw.describe</a:t>
            </a:r>
            <a:r>
              <a:rPr lang="en-US" altLang="en-US" sz="1200" dirty="0">
                <a:solidFill>
                  <a:schemeClr val="tx1"/>
                </a:solidFill>
              </a:rPr>
              <a:t>()` generates a statistical summary, presenting key metrics like mean, standard deviation, and </a:t>
            </a:r>
            <a:endParaRPr lang="en-US" altLang="en-US" sz="1200" dirty="0" smtClean="0">
              <a:solidFill>
                <a:schemeClr val="tx1"/>
              </a:solidFill>
            </a:endParaRPr>
          </a:p>
          <a:p>
            <a:pPr marL="0" lvl="0" indent="0" defTabSz="914400" eaLnBrk="0" fontAlgn="base" hangingPunct="0">
              <a:spcBef>
                <a:spcPct val="0"/>
              </a:spcBef>
              <a:spcAft>
                <a:spcPct val="0"/>
              </a:spcAft>
              <a:buClrTx/>
              <a:buSzTx/>
              <a:buNone/>
            </a:pPr>
            <a:r>
              <a:rPr lang="en-US" altLang="en-US" sz="1200" dirty="0" smtClean="0">
                <a:solidFill>
                  <a:schemeClr val="tx1"/>
                </a:solidFill>
              </a:rPr>
              <a:t>quartiles </a:t>
            </a:r>
            <a:r>
              <a:rPr lang="en-US" altLang="en-US" sz="1200" dirty="0">
                <a:solidFill>
                  <a:schemeClr val="tx1"/>
                </a:solidFill>
              </a:rPr>
              <a:t>for numerical columns. Collectively, these steps lay the groundwork for further exploration and analysis of the dataset</a:t>
            </a:r>
            <a:r>
              <a:rPr lang="en-US" altLang="en-US" sz="1200" dirty="0" smtClean="0">
                <a:solidFill>
                  <a:schemeClr val="tx1"/>
                </a:solidFill>
              </a:rPr>
              <a:t>,</a:t>
            </a:r>
          </a:p>
          <a:p>
            <a:pPr marL="0" lvl="0" indent="0" defTabSz="914400" eaLnBrk="0" fontAlgn="base" hangingPunct="0">
              <a:spcBef>
                <a:spcPct val="0"/>
              </a:spcBef>
              <a:spcAft>
                <a:spcPct val="0"/>
              </a:spcAft>
              <a:buClrTx/>
              <a:buSzTx/>
              <a:buNone/>
            </a:pPr>
            <a:r>
              <a:rPr lang="en-US" altLang="en-US" sz="1200" dirty="0" smtClean="0">
                <a:solidFill>
                  <a:schemeClr val="tx1"/>
                </a:solidFill>
              </a:rPr>
              <a:t> </a:t>
            </a:r>
            <a:r>
              <a:rPr lang="en-US" altLang="en-US" sz="1200" dirty="0">
                <a:solidFill>
                  <a:schemeClr val="tx1"/>
                </a:solidFill>
              </a:rPr>
              <a:t>offering insights into its structure and statistical characteristics.</a:t>
            </a:r>
            <a:endParaRPr kumimoji="0" lang="en-US" altLang="en-US" sz="1200" i="0" u="none" strike="noStrike" cap="none" normalizeH="0" baseline="0" dirty="0" smtClean="0">
              <a:ln>
                <a:noFill/>
              </a:ln>
              <a:solidFill>
                <a:schemeClr val="tx1"/>
              </a:solidFill>
              <a:effectLst/>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2412" t="27351" r="13199" b="5827"/>
          <a:stretch/>
        </p:blipFill>
        <p:spPr>
          <a:xfrm>
            <a:off x="1248508" y="856762"/>
            <a:ext cx="6436848" cy="3252461"/>
          </a:xfrm>
          <a:prstGeom prst="rect">
            <a:avLst/>
          </a:prstGeom>
        </p:spPr>
      </p:pic>
    </p:spTree>
    <p:extLst>
      <p:ext uri="{BB962C8B-B14F-4D97-AF65-F5344CB8AC3E}">
        <p14:creationId xmlns:p14="http://schemas.microsoft.com/office/powerpoint/2010/main" val="398702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357" y="3745523"/>
            <a:ext cx="8712851" cy="3543299"/>
          </a:xfrm>
        </p:spPr>
        <p:txBody>
          <a:bodyPr>
            <a:normAutofit/>
          </a:bodyPr>
          <a:lstStyle/>
          <a:p>
            <a:pPr marL="0" indent="0">
              <a:buNone/>
            </a:pPr>
            <a:r>
              <a:rPr lang="en-US" sz="1600" dirty="0"/>
              <a:t>The provided code and explanations are like a recipe for analyzing data. There's a special function called `</a:t>
            </a:r>
            <a:r>
              <a:rPr lang="en-US" sz="1600" dirty="0" err="1"/>
              <a:t>plot_boxplot</a:t>
            </a:r>
            <a:r>
              <a:rPr lang="en-US" sz="1600" dirty="0"/>
              <a:t>` that makes graphs called boxplots, helping us understand how data is spread out. Inside this function, it uses tools from a library called Pandas to create the actual plot and make it look clean by removing gridlines. The result is shown on the screen. When we use this function with the command `</a:t>
            </a:r>
            <a:r>
              <a:rPr lang="en-US" sz="1600" dirty="0" err="1"/>
              <a:t>plot_boxplot</a:t>
            </a:r>
            <a:r>
              <a:rPr lang="en-US" sz="1600" dirty="0"/>
              <a:t>(</a:t>
            </a:r>
            <a:r>
              <a:rPr lang="en-US" sz="1600" dirty="0" err="1"/>
              <a:t>df_raw</a:t>
            </a:r>
            <a:r>
              <a:rPr lang="en-US" sz="1600" dirty="0"/>
              <a:t>, "</a:t>
            </a:r>
            <a:r>
              <a:rPr lang="en-US" sz="1600" dirty="0" err="1"/>
              <a:t>marketCap</a:t>
            </a:r>
            <a:r>
              <a:rPr lang="en-US" sz="1600" dirty="0"/>
              <a:t>")`, it makes a boxplot specifically for the "</a:t>
            </a:r>
            <a:r>
              <a:rPr lang="en-US" sz="1600" dirty="0" err="1"/>
              <a:t>marketCap</a:t>
            </a:r>
            <a:r>
              <a:rPr lang="en-US" sz="1600" dirty="0"/>
              <a:t>" column in our data. Additionally, there's another tool introduced to find potential unusual values in the data, called outliers. These outliers are identified based on specific rules using percentiles and ranges. The code then creates a list of positions where these outliers are found. This approach helps us clean up the data by removing potential outliers, making it more reliable for further analysis. So, it's like a step-by-step guide for understanding and cleaning up data using visualizations and statistical methods.</a:t>
            </a:r>
          </a:p>
        </p:txBody>
      </p:sp>
      <p:pic>
        <p:nvPicPr>
          <p:cNvPr id="4" name="Picture 3"/>
          <p:cNvPicPr>
            <a:picLocks noChangeAspect="1"/>
          </p:cNvPicPr>
          <p:nvPr/>
        </p:nvPicPr>
        <p:blipFill rotWithShape="1">
          <a:blip r:embed="rId2"/>
          <a:srcRect l="13147" t="19504" r="13104" b="6036"/>
          <a:stretch/>
        </p:blipFill>
        <p:spPr>
          <a:xfrm>
            <a:off x="1588018" y="121304"/>
            <a:ext cx="6381528" cy="3624219"/>
          </a:xfrm>
          <a:prstGeom prst="rect">
            <a:avLst/>
          </a:prstGeom>
        </p:spPr>
      </p:pic>
    </p:spTree>
    <p:extLst>
      <p:ext uri="{BB962C8B-B14F-4D97-AF65-F5344CB8AC3E}">
        <p14:creationId xmlns:p14="http://schemas.microsoft.com/office/powerpoint/2010/main" val="323611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0"/>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9" name="Picture 18"/>
          <p:cNvPicPr>
            <a:picLocks noChangeAspect="1"/>
          </p:cNvPicPr>
          <p:nvPr/>
        </p:nvPicPr>
        <p:blipFill rotWithShape="1">
          <a:blip r:embed="rId2"/>
          <a:srcRect l="12313" t="23041" r="14847" b="6221"/>
          <a:stretch/>
        </p:blipFill>
        <p:spPr>
          <a:xfrm>
            <a:off x="184731" y="167054"/>
            <a:ext cx="5504613" cy="3006969"/>
          </a:xfrm>
          <a:prstGeom prst="rect">
            <a:avLst/>
          </a:prstGeom>
        </p:spPr>
      </p:pic>
      <p:pic>
        <p:nvPicPr>
          <p:cNvPr id="20" name="Picture 19"/>
          <p:cNvPicPr>
            <a:picLocks noChangeAspect="1"/>
          </p:cNvPicPr>
          <p:nvPr/>
        </p:nvPicPr>
        <p:blipFill rotWithShape="1">
          <a:blip r:embed="rId3"/>
          <a:srcRect l="11940" t="23061" r="48123" b="5999"/>
          <a:stretch/>
        </p:blipFill>
        <p:spPr>
          <a:xfrm>
            <a:off x="5741376" y="167054"/>
            <a:ext cx="3490548" cy="3487597"/>
          </a:xfrm>
          <a:prstGeom prst="rect">
            <a:avLst/>
          </a:prstGeom>
        </p:spPr>
      </p:pic>
      <p:sp>
        <p:nvSpPr>
          <p:cNvPr id="21" name="TextBox 20"/>
          <p:cNvSpPr txBox="1"/>
          <p:nvPr/>
        </p:nvSpPr>
        <p:spPr>
          <a:xfrm>
            <a:off x="448408" y="3877408"/>
            <a:ext cx="8203223" cy="2800767"/>
          </a:xfrm>
          <a:prstGeom prst="rect">
            <a:avLst/>
          </a:prstGeom>
          <a:noFill/>
        </p:spPr>
        <p:txBody>
          <a:bodyPr wrap="square" rtlCol="0">
            <a:spAutoFit/>
          </a:bodyPr>
          <a:lstStyle/>
          <a:p>
            <a:r>
              <a:rPr lang="en-US" sz="1600" dirty="0" smtClean="0"/>
              <a:t>This code </a:t>
            </a:r>
            <a:r>
              <a:rPr lang="en-US" sz="1600" dirty="0"/>
              <a:t>explain how to find and deal with unusual values, called outliers, in a dataset using Python. Initially, an empty list, `</a:t>
            </a:r>
            <a:r>
              <a:rPr lang="en-US" sz="1600" dirty="0" err="1"/>
              <a:t>index_list</a:t>
            </a:r>
            <a:r>
              <a:rPr lang="en-US" sz="1600" dirty="0"/>
              <a:t>`, is created to remember the positions of these unusual values. The code looks at two features, '</a:t>
            </a:r>
            <a:r>
              <a:rPr lang="en-US" sz="1600" dirty="0" err="1"/>
              <a:t>marketCap</a:t>
            </a:r>
            <a:r>
              <a:rPr lang="en-US" sz="1600" dirty="0"/>
              <a:t>' and 'volume', and figures out which rows have unusual values for each feature. The positions of these unusual values are stored in `</a:t>
            </a:r>
            <a:r>
              <a:rPr lang="en-US" sz="1600" dirty="0" err="1"/>
              <a:t>index_list</a:t>
            </a:r>
            <a:r>
              <a:rPr lang="en-US" sz="1600" dirty="0"/>
              <a:t>`. Then, this list is organized to keep only the unique positions and sorted in order. Using this sorted list, rows with unusual values are removed from the original dataset, creating a cleaned dataset called `</a:t>
            </a:r>
            <a:r>
              <a:rPr lang="en-US" sz="1600" dirty="0" err="1"/>
              <a:t>df_cleaned</a:t>
            </a:r>
            <a:r>
              <a:rPr lang="en-US" sz="1600" dirty="0"/>
              <a:t>`. Finally, boxplots are made for both '</a:t>
            </a:r>
            <a:r>
              <a:rPr lang="en-US" sz="1600" dirty="0" err="1"/>
              <a:t>marketCap</a:t>
            </a:r>
            <a:r>
              <a:rPr lang="en-US" sz="1600" dirty="0"/>
              <a:t>' and 'volume' in the cleaned dataset, helping to see how the data looks after getting rid of the unusual values. This process is like cleaning up the data to make sure it's reliable and ready for analysis.</a:t>
            </a:r>
          </a:p>
        </p:txBody>
      </p:sp>
    </p:spTree>
    <p:extLst>
      <p:ext uri="{BB962C8B-B14F-4D97-AF65-F5344CB8AC3E}">
        <p14:creationId xmlns:p14="http://schemas.microsoft.com/office/powerpoint/2010/main" val="408802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endParaRPr lang="de-DE" dirty="0"/>
          </a:p>
        </p:txBody>
      </p:sp>
      <p:sp>
        <p:nvSpPr>
          <p:cNvPr id="3" name="Content Placeholder 2"/>
          <p:cNvSpPr>
            <a:spLocks noGrp="1"/>
          </p:cNvSpPr>
          <p:nvPr>
            <p:ph idx="1"/>
          </p:nvPr>
        </p:nvSpPr>
        <p:spPr/>
        <p:txBody>
          <a:bodyPr/>
          <a:lstStyle/>
          <a:p>
            <a:r>
              <a:rPr lang="en-US" dirty="0"/>
              <a:t>So for week 5 our next milestone is to start with the model selection </a:t>
            </a:r>
            <a:endParaRPr lang="de-DE" dirty="0"/>
          </a:p>
        </p:txBody>
      </p:sp>
      <p:pic>
        <p:nvPicPr>
          <p:cNvPr id="5" name="Picture 4"/>
          <p:cNvPicPr>
            <a:picLocks noChangeAspect="1"/>
          </p:cNvPicPr>
          <p:nvPr/>
        </p:nvPicPr>
        <p:blipFill>
          <a:blip r:embed="rId2"/>
          <a:stretch>
            <a:fillRect/>
          </a:stretch>
        </p:blipFill>
        <p:spPr>
          <a:xfrm>
            <a:off x="923571" y="2853026"/>
            <a:ext cx="5077534" cy="12479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endParaRPr lang="de-DE" dirty="0"/>
          </a:p>
        </p:txBody>
      </p:sp>
      <p:sp>
        <p:nvSpPr>
          <p:cNvPr id="3" name="Content Placeholder 2"/>
          <p:cNvSpPr>
            <a:spLocks noGrp="1"/>
          </p:cNvSpPr>
          <p:nvPr>
            <p:ph idx="1"/>
          </p:nvPr>
        </p:nvSpPr>
        <p:spPr/>
        <p:txBody>
          <a:bodyPr/>
          <a:lstStyle/>
          <a:p>
            <a:r>
              <a:rPr lang="en-US" dirty="0"/>
              <a:t>Questions?</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endParaRPr lang="de-DE" dirty="0"/>
          </a:p>
        </p:txBody>
      </p:sp>
      <p:sp>
        <p:nvSpPr>
          <p:cNvPr id="3" name="Content Placeholder 2"/>
          <p:cNvSpPr>
            <a:spLocks noGrp="1"/>
          </p:cNvSpPr>
          <p:nvPr>
            <p:ph idx="1"/>
          </p:nvPr>
        </p:nvSpPr>
        <p:spPr/>
        <p:txBody>
          <a:bodyPr/>
          <a:lstStyle/>
          <a:p>
            <a:pPr marL="0" indent="0">
              <a:buNone/>
            </a:pPr>
            <a:endParaRPr lang="de-DE" dirty="0"/>
          </a:p>
        </p:txBody>
      </p:sp>
      <p:graphicFrame>
        <p:nvGraphicFramePr>
          <p:cNvPr id="4" name="Table 3"/>
          <p:cNvGraphicFramePr>
            <a:graphicFrameLocks noGrp="1"/>
          </p:cNvGraphicFramePr>
          <p:nvPr/>
        </p:nvGraphicFramePr>
        <p:xfrm>
          <a:off x="677334" y="2160589"/>
          <a:ext cx="5986462" cy="3355974"/>
        </p:xfrm>
        <a:graphic>
          <a:graphicData uri="http://schemas.openxmlformats.org/drawingml/2006/table">
            <a:tbl>
              <a:tblPr>
                <a:tableStyleId>{5C22544A-7EE6-4342-B048-85BDC9FD1C3A}</a:tableStyleId>
              </a:tblPr>
              <a:tblGrid>
                <a:gridCol w="2553666">
                  <a:extLst>
                    <a:ext uri="{9D8B030D-6E8A-4147-A177-3AD203B41FA5}">
                      <a16:colId xmlns:a16="http://schemas.microsoft.com/office/drawing/2014/main" val="20000"/>
                    </a:ext>
                  </a:extLst>
                </a:gridCol>
                <a:gridCol w="3432796">
                  <a:extLst>
                    <a:ext uri="{9D8B030D-6E8A-4147-A177-3AD203B41FA5}">
                      <a16:colId xmlns:a16="http://schemas.microsoft.com/office/drawing/2014/main" val="20001"/>
                    </a:ext>
                  </a:extLst>
                </a:gridCol>
              </a:tblGrid>
              <a:tr h="372886">
                <a:tc>
                  <a:txBody>
                    <a:bodyPr/>
                    <a:lstStyle/>
                    <a:p>
                      <a:pPr algn="l" fontAlgn="b"/>
                      <a:r>
                        <a:rPr lang="de-DE" sz="1100" u="none" strike="noStrike">
                          <a:effectLst/>
                        </a:rPr>
                        <a:t>Name</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Role/ Expertice</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0"/>
                  </a:ext>
                </a:extLst>
              </a:tr>
              <a:tr h="372886">
                <a:tc>
                  <a:txBody>
                    <a:bodyPr/>
                    <a:lstStyle/>
                    <a:p>
                      <a:pPr algn="l" fontAlgn="b"/>
                      <a:r>
                        <a:rPr lang="de-DE" sz="1100" u="none" strike="noStrike">
                          <a:effectLst/>
                        </a:rPr>
                        <a:t>Rodrigo Velazquez</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Project Manager/Data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1"/>
                  </a:ext>
                </a:extLst>
              </a:tr>
              <a:tr h="372886">
                <a:tc>
                  <a:txBody>
                    <a:bodyPr/>
                    <a:lstStyle/>
                    <a:p>
                      <a:pPr algn="l" fontAlgn="b"/>
                      <a:r>
                        <a:rPr lang="de-DE" sz="1100" u="none" strike="noStrike">
                          <a:effectLst/>
                        </a:rPr>
                        <a:t>Bibek</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2"/>
                  </a:ext>
                </a:extLst>
              </a:tr>
              <a:tr h="372886">
                <a:tc>
                  <a:txBody>
                    <a:bodyPr/>
                    <a:lstStyle/>
                    <a:p>
                      <a:pPr algn="l" fontAlgn="b"/>
                      <a:r>
                        <a:rPr lang="de-DE" sz="1100" u="none" strike="noStrike">
                          <a:effectLst/>
                        </a:rPr>
                        <a:t>Mayisha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Machine Learning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3"/>
                  </a:ext>
                </a:extLst>
              </a:tr>
              <a:tr h="372886">
                <a:tc>
                  <a:txBody>
                    <a:bodyPr/>
                    <a:lstStyle/>
                    <a:p>
                      <a:pPr algn="l" fontAlgn="b"/>
                      <a:r>
                        <a:rPr lang="de-DE" sz="1100" u="none" strike="noStrike">
                          <a:effectLst/>
                        </a:rPr>
                        <a:t>Venkat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4"/>
                  </a:ext>
                </a:extLst>
              </a:tr>
              <a:tr h="372886">
                <a:tc>
                  <a:txBody>
                    <a:bodyPr/>
                    <a:lstStyle/>
                    <a:p>
                      <a:pPr algn="l" fontAlgn="b"/>
                      <a:r>
                        <a:rPr lang="de-DE" sz="1100" u="none" strike="noStrike">
                          <a:effectLst/>
                        </a:rPr>
                        <a:t>Janani</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Quantitative Analyst </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5"/>
                  </a:ext>
                </a:extLst>
              </a:tr>
              <a:tr h="372886">
                <a:tc>
                  <a:txBody>
                    <a:bodyPr/>
                    <a:lstStyle/>
                    <a:p>
                      <a:pPr algn="l" fontAlgn="b"/>
                      <a:r>
                        <a:rPr lang="de-DE" sz="1100" u="none" strike="noStrike">
                          <a:effectLst/>
                        </a:rPr>
                        <a:t>Urjeet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Quality Assurance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6"/>
                  </a:ext>
                </a:extLst>
              </a:tr>
              <a:tr h="372886">
                <a:tc>
                  <a:txBody>
                    <a:bodyPr/>
                    <a:lstStyle/>
                    <a:p>
                      <a:pPr algn="l" fontAlgn="b"/>
                      <a:r>
                        <a:rPr lang="de-DE" sz="1100" u="none" strike="noStrike">
                          <a:effectLst/>
                        </a:rPr>
                        <a:t>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7"/>
                  </a:ext>
                </a:extLst>
              </a:tr>
              <a:tr h="372886">
                <a:tc>
                  <a:txBody>
                    <a:bodyPr/>
                    <a:lstStyle/>
                    <a:p>
                      <a:pPr algn="l" fontAlgn="b"/>
                      <a:r>
                        <a:rPr lang="de-DE" sz="1100" u="none" strike="noStrike">
                          <a:effectLst/>
                        </a:rPr>
                        <a:t>Tina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dirty="0">
                          <a:effectLst/>
                        </a:rPr>
                        <a:t>Quantitative Analyst </a:t>
                      </a:r>
                      <a:endParaRPr lang="de-DE" sz="11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topic?</a:t>
            </a:r>
            <a:endParaRPr lang="de-DE" dirty="0"/>
          </a:p>
        </p:txBody>
      </p:sp>
      <p:sp>
        <p:nvSpPr>
          <p:cNvPr id="3" name="Content Placeholder 2"/>
          <p:cNvSpPr>
            <a:spLocks noGrp="1"/>
          </p:cNvSpPr>
          <p:nvPr>
            <p:ph idx="1"/>
          </p:nvPr>
        </p:nvSpPr>
        <p:spPr/>
        <p:txBody>
          <a:bodyPr/>
          <a:lstStyle/>
          <a:p>
            <a:r>
              <a:rPr lang="en-US" dirty="0"/>
              <a:t>We choose this topic for some reasons:</a:t>
            </a:r>
          </a:p>
          <a:p>
            <a:r>
              <a:rPr lang="en-US" dirty="0"/>
              <a:t>1-Our main topic included image processing which supposed a more advance project with topics that we still haven’t seen on college, so we decided to choose a project that let us put in practice some of the concepts we’ve seen so far.</a:t>
            </a:r>
          </a:p>
          <a:p>
            <a:r>
              <a:rPr lang="en-US" dirty="0"/>
              <a:t>2-Considering that the majority of projects in school tend to be about house pricing or health, we wanted to avoid the common projects.</a:t>
            </a:r>
          </a:p>
          <a:p>
            <a:r>
              <a:rPr lang="en-US" dirty="0"/>
              <a:t>3-It could be very interesting to create our own model and use it to predict the prices trends for cryptos with an up to date dataset.</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goals</a:t>
            </a:r>
            <a:endParaRPr lang="de-DE" dirty="0"/>
          </a:p>
        </p:txBody>
      </p:sp>
      <p:sp>
        <p:nvSpPr>
          <p:cNvPr id="3" name="Content Placeholder 2"/>
          <p:cNvSpPr>
            <a:spLocks noGrp="1"/>
          </p:cNvSpPr>
          <p:nvPr>
            <p:ph idx="1"/>
          </p:nvPr>
        </p:nvSpPr>
        <p:spPr/>
        <p:txBody>
          <a:bodyPr/>
          <a:lstStyle/>
          <a:p>
            <a:r>
              <a:rPr lang="en-US" dirty="0"/>
              <a:t>In simple terms based on the historical data of the crypto currency prices we want to predict the trend of prices for the future values of the price.</a:t>
            </a:r>
          </a:p>
          <a:p>
            <a:endParaRPr lang="en-US" dirty="0"/>
          </a:p>
          <a:p>
            <a:r>
              <a:rPr lang="en-US" dirty="0"/>
              <a:t>In order to do this we need a model to train and a dataset to train that model.</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 Diagram</a:t>
            </a:r>
            <a:endParaRPr lang="de-DE" dirty="0"/>
          </a:p>
        </p:txBody>
      </p:sp>
      <p:sp>
        <p:nvSpPr>
          <p:cNvPr id="7" name="Content Placeholder 2"/>
          <p:cNvSpPr>
            <a:spLocks noGrp="1"/>
          </p:cNvSpPr>
          <p:nvPr>
            <p:ph idx="1"/>
          </p:nvPr>
        </p:nvSpPr>
        <p:spPr/>
        <p:txBody>
          <a:bodyPr/>
          <a:lstStyle/>
          <a:p>
            <a:r>
              <a:rPr lang="en-US" dirty="0"/>
              <a:t>For the PM of this project we are using </a:t>
            </a:r>
            <a:r>
              <a:rPr lang="en-US" dirty="0" err="1"/>
              <a:t>ClikUp</a:t>
            </a:r>
            <a:r>
              <a:rPr lang="en-US" dirty="0"/>
              <a:t> to assign roles, workload, see the deliverables for each week, develop a timeline and </a:t>
            </a:r>
            <a:r>
              <a:rPr lang="en-US" dirty="0" err="1"/>
              <a:t>gant</a:t>
            </a:r>
            <a:r>
              <a:rPr lang="en-US" dirty="0"/>
              <a:t> charts.</a:t>
            </a:r>
            <a:endParaRPr lang="de-DE" dirty="0"/>
          </a:p>
        </p:txBody>
      </p:sp>
      <p:sp>
        <p:nvSpPr>
          <p:cNvPr id="4" name="AutoShape 2"/>
          <p:cNvSpPr>
            <a:spLocks noChangeAspect="1" noChangeArrowheads="1"/>
          </p:cNvSpPr>
          <p:nvPr/>
        </p:nvSpPr>
        <p:spPr bwMode="auto">
          <a:xfrm>
            <a:off x="2402006" y="-264994"/>
            <a:ext cx="3846394" cy="38463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de-DE"/>
          </a:p>
        </p:txBody>
      </p:sp>
      <p:sp>
        <p:nvSpPr>
          <p:cNvPr id="6" name="TextBox 5"/>
          <p:cNvSpPr txBox="1"/>
          <p:nvPr/>
        </p:nvSpPr>
        <p:spPr>
          <a:xfrm>
            <a:off x="6296167" y="6169709"/>
            <a:ext cx="6096000" cy="646331"/>
          </a:xfrm>
          <a:prstGeom prst="rect">
            <a:avLst/>
          </a:prstGeom>
          <a:noFill/>
        </p:spPr>
        <p:txBody>
          <a:bodyPr wrap="square">
            <a:spAutoFit/>
          </a:bodyPr>
          <a:lstStyle/>
          <a:p>
            <a:r>
              <a:rPr lang="de-DE" dirty="0">
                <a:hlinkClick r:id="rId2"/>
              </a:rPr>
              <a:t>https://app.clickup.com/9017184916/v/g/8cqemmm-417</a:t>
            </a:r>
            <a:endParaRPr lang="de-DE" dirty="0"/>
          </a:p>
          <a:p>
            <a:endParaRPr lang="de-DE" dirty="0"/>
          </a:p>
        </p:txBody>
      </p:sp>
      <p:pic>
        <p:nvPicPr>
          <p:cNvPr id="9" name="Picture 8"/>
          <p:cNvPicPr>
            <a:picLocks noChangeAspect="1"/>
          </p:cNvPicPr>
          <p:nvPr/>
        </p:nvPicPr>
        <p:blipFill>
          <a:blip r:embed="rId3"/>
          <a:stretch>
            <a:fillRect/>
          </a:stretch>
        </p:blipFill>
        <p:spPr>
          <a:xfrm>
            <a:off x="570931" y="3087152"/>
            <a:ext cx="10031104" cy="22978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are today</a:t>
            </a:r>
            <a:endParaRPr lang="de-DE" dirty="0"/>
          </a:p>
        </p:txBody>
      </p:sp>
      <p:sp>
        <p:nvSpPr>
          <p:cNvPr id="3" name="Content Placeholder 2"/>
          <p:cNvSpPr>
            <a:spLocks noGrp="1"/>
          </p:cNvSpPr>
          <p:nvPr>
            <p:ph idx="1"/>
          </p:nvPr>
        </p:nvSpPr>
        <p:spPr>
          <a:xfrm>
            <a:off x="645489" y="1573735"/>
            <a:ext cx="8596668" cy="3880773"/>
          </a:xfrm>
        </p:spPr>
        <p:txBody>
          <a:bodyPr/>
          <a:lstStyle/>
          <a:p>
            <a:r>
              <a:rPr lang="en-US" dirty="0"/>
              <a:t>As seen from our </a:t>
            </a:r>
            <a:r>
              <a:rPr lang="en-US" dirty="0" err="1"/>
              <a:t>gant</a:t>
            </a:r>
            <a:r>
              <a:rPr lang="en-US" dirty="0"/>
              <a:t> diagram, on week 4 we continue with the data </a:t>
            </a:r>
            <a:r>
              <a:rPr lang="en-US" dirty="0" err="1"/>
              <a:t>explration</a:t>
            </a:r>
            <a:r>
              <a:rPr lang="en-US" dirty="0"/>
              <a:t>, we searched for outliers and anomalies as well, we identified missing data.</a:t>
            </a:r>
            <a:endParaRPr lang="de-DE" dirty="0"/>
          </a:p>
        </p:txBody>
      </p:sp>
      <p:pic>
        <p:nvPicPr>
          <p:cNvPr id="5" name="Picture 4"/>
          <p:cNvPicPr>
            <a:picLocks noChangeAspect="1"/>
          </p:cNvPicPr>
          <p:nvPr/>
        </p:nvPicPr>
        <p:blipFill>
          <a:blip r:embed="rId2"/>
          <a:stretch>
            <a:fillRect/>
          </a:stretch>
        </p:blipFill>
        <p:spPr>
          <a:xfrm>
            <a:off x="201304" y="2682549"/>
            <a:ext cx="10272714" cy="35658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a:t>
            </a:r>
            <a:endParaRPr lang="de-DE" dirty="0"/>
          </a:p>
        </p:txBody>
      </p:sp>
      <p:sp>
        <p:nvSpPr>
          <p:cNvPr id="3" name="Content Placeholder 2"/>
          <p:cNvSpPr>
            <a:spLocks noGrp="1"/>
          </p:cNvSpPr>
          <p:nvPr>
            <p:ph idx="1"/>
          </p:nvPr>
        </p:nvSpPr>
        <p:spPr>
          <a:xfrm>
            <a:off x="677545" y="2160905"/>
            <a:ext cx="6844665" cy="3880485"/>
          </a:xfrm>
        </p:spPr>
        <p:txBody>
          <a:bodyPr/>
          <a:lstStyle/>
          <a:p>
            <a:r>
              <a:rPr lang="en-IN" altLang="en-US" dirty="0">
                <a:solidFill>
                  <a:schemeClr val="tx1"/>
                </a:solidFill>
                <a:sym typeface="+mn-ea"/>
              </a:rPr>
              <a:t>Scattere plot b/w colse value and date for BitCoin</a:t>
            </a:r>
            <a:endParaRPr lang="en-IN" altLang="en-US" dirty="0">
              <a:solidFill>
                <a:schemeClr val="tx1"/>
              </a:solidFill>
            </a:endParaRPr>
          </a:p>
          <a:p>
            <a:endParaRPr lang="en-IN" altLang="en-US" dirty="0">
              <a:solidFill>
                <a:schemeClr val="tx1"/>
              </a:solidFill>
            </a:endParaRPr>
          </a:p>
          <a:p>
            <a:r>
              <a:rPr lang="en-IN" altLang="en-US" dirty="0">
                <a:solidFill>
                  <a:schemeClr val="tx1"/>
                </a:solidFill>
                <a:sym typeface="+mn-ea"/>
              </a:rPr>
              <a:t>Scattere plot b/w colse value and date for BitCoin</a:t>
            </a:r>
            <a:endParaRPr lang="en-IN" altLang="en-US" dirty="0">
              <a:solidFill>
                <a:schemeClr val="tx1"/>
              </a:solidFill>
            </a:endParaRPr>
          </a:p>
          <a:p>
            <a:endParaRPr lang="en-US" dirty="0">
              <a:solidFill>
                <a:schemeClr val="tx1"/>
              </a:solidFill>
            </a:endParaRPr>
          </a:p>
          <a:p>
            <a:r>
              <a:rPr lang="en-IN" altLang="de-DE" dirty="0">
                <a:solidFill>
                  <a:schemeClr val="tx1"/>
                </a:solidFill>
                <a:sym typeface="+mn-ea"/>
              </a:rPr>
              <a:t>No Null (or) Empty values, Missing data in any of the column in the dataset.</a:t>
            </a:r>
            <a:endParaRPr lang="de-DE" dirty="0">
              <a:solidFill>
                <a:srgbClr val="FF0000"/>
              </a:solidFill>
            </a:endParaRPr>
          </a:p>
        </p:txBody>
      </p:sp>
      <p:pic>
        <p:nvPicPr>
          <p:cNvPr id="4" name="Picture 3"/>
          <p:cNvPicPr>
            <a:picLocks noChangeAspect="1"/>
          </p:cNvPicPr>
          <p:nvPr/>
        </p:nvPicPr>
        <p:blipFill>
          <a:blip r:embed="rId2"/>
          <a:stretch>
            <a:fillRect/>
          </a:stretch>
        </p:blipFill>
        <p:spPr>
          <a:xfrm>
            <a:off x="8134985" y="195580"/>
            <a:ext cx="5015230" cy="2807335"/>
          </a:xfrm>
          <a:prstGeom prst="rect">
            <a:avLst/>
          </a:prstGeom>
        </p:spPr>
      </p:pic>
      <p:pic>
        <p:nvPicPr>
          <p:cNvPr id="5" name="Picture 4"/>
          <p:cNvPicPr>
            <a:picLocks noChangeAspect="1"/>
          </p:cNvPicPr>
          <p:nvPr/>
        </p:nvPicPr>
        <p:blipFill>
          <a:blip r:embed="rId3"/>
          <a:stretch>
            <a:fillRect/>
          </a:stretch>
        </p:blipFill>
        <p:spPr>
          <a:xfrm>
            <a:off x="8242935" y="2525395"/>
            <a:ext cx="3192780" cy="2479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training in  ML</a:t>
            </a:r>
            <a:endParaRPr lang="de-DE" dirty="0"/>
          </a:p>
        </p:txBody>
      </p:sp>
      <p:sp>
        <p:nvSpPr>
          <p:cNvPr id="3" name="Content Placeholder 2"/>
          <p:cNvSpPr>
            <a:spLocks noGrp="1"/>
          </p:cNvSpPr>
          <p:nvPr>
            <p:ph idx="1"/>
          </p:nvPr>
        </p:nvSpPr>
        <p:spPr/>
        <p:txBody>
          <a:bodyPr/>
          <a:lstStyle/>
          <a:p>
            <a:r>
              <a:rPr lang="en-US" dirty="0"/>
              <a:t>First of all lets explain </a:t>
            </a:r>
            <a:r>
              <a:rPr lang="en-US" dirty="0" err="1"/>
              <a:t>whats</a:t>
            </a:r>
            <a:r>
              <a:rPr lang="en-US" dirty="0"/>
              <a:t> ML and what does it mean to train a model.</a:t>
            </a:r>
          </a:p>
          <a:p>
            <a:endParaRPr lang="en-US" dirty="0"/>
          </a:p>
          <a:p>
            <a:endParaRPr lang="en-US" dirty="0"/>
          </a:p>
          <a:p>
            <a:r>
              <a:rPr lang="en-US" dirty="0"/>
              <a:t>In our particular case given that the data that we are using is a continuous set of numbers, we need to use a supervised training to accomplish a regression. </a:t>
            </a: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regression</a:t>
            </a:r>
            <a:endParaRPr lang="de-DE" dirty="0"/>
          </a:p>
        </p:txBody>
      </p:sp>
      <p:sp>
        <p:nvSpPr>
          <p:cNvPr id="3" name="Content Placeholder 2"/>
          <p:cNvSpPr>
            <a:spLocks noGrp="1"/>
          </p:cNvSpPr>
          <p:nvPr>
            <p:ph idx="1"/>
          </p:nvPr>
        </p:nvSpPr>
        <p:spPr/>
        <p:txBody>
          <a:bodyPr/>
          <a:lstStyle/>
          <a:p>
            <a:r>
              <a:rPr lang="en-US" dirty="0"/>
              <a:t>A statistical method known as regression establishes a relationship between a dependent variable and one or more independent (explanatory) variables.</a:t>
            </a:r>
          </a:p>
          <a:p>
            <a:r>
              <a:rPr lang="en-US" dirty="0"/>
              <a:t>A regression model can show whether changes observed in the dependent variable are associated with changes in one or more of the explanatory variables.</a:t>
            </a:r>
          </a:p>
          <a:p>
            <a:r>
              <a:rPr lang="en-US" dirty="0"/>
              <a:t>In essence, it fits a best-fit line and observes how the data is distributed around it to do this.</a:t>
            </a:r>
          </a:p>
          <a:p>
            <a:r>
              <a:rPr lang="en-US" dirty="0"/>
              <a:t>It helps the analyst to help to make asset valuations and making prediction.</a:t>
            </a:r>
          </a:p>
          <a:p>
            <a:r>
              <a:rPr lang="en-US" dirty="0"/>
              <a:t>There are two basic regression types Linear and Multiple linear regression.</a:t>
            </a:r>
            <a:endParaRPr lang="de-DE"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datastoreItem>
</file>

<file path=customXml/itemProps2.xml><?xml version="1.0" encoding="utf-8"?>
<ds:datastoreItem xmlns:ds="http://schemas.openxmlformats.org/officeDocument/2006/customXml" ds:itemID="{E21AFCC0-734A-4A90-A597-A1CB34860DCD}">
  <ds:schemaRefs/>
</ds:datastoreItem>
</file>

<file path=customXml/itemProps3.xml><?xml version="1.0" encoding="utf-8"?>
<ds:datastoreItem xmlns:ds="http://schemas.openxmlformats.org/officeDocument/2006/customXml" ds:itemID="{1DD29C39-1C4E-4B06-A1F4-2510F2DACF6E}">
  <ds:schemaRefs/>
</ds:datastoreItem>
</file>

<file path=docProps/app.xml><?xml version="1.0" encoding="utf-8"?>
<Properties xmlns="http://schemas.openxmlformats.org/officeDocument/2006/extended-properties" xmlns:vt="http://schemas.openxmlformats.org/officeDocument/2006/docPropsVTypes">
  <Template>Facet</Template>
  <TotalTime>3</TotalTime>
  <Words>1253</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 Narrow</vt:lpstr>
      <vt:lpstr>Arial</vt:lpstr>
      <vt:lpstr>Trebuchet MS</vt:lpstr>
      <vt:lpstr>Wingdings 3</vt:lpstr>
      <vt:lpstr>Facet</vt:lpstr>
      <vt:lpstr>Crypto Price Prediction  Group D</vt:lpstr>
      <vt:lpstr>Team members</vt:lpstr>
      <vt:lpstr>Why this topic?</vt:lpstr>
      <vt:lpstr>Scope and goals</vt:lpstr>
      <vt:lpstr>Gant Diagram</vt:lpstr>
      <vt:lpstr>Where we are today</vt:lpstr>
      <vt:lpstr>Findings</vt:lpstr>
      <vt:lpstr>What is training in  ML</vt:lpstr>
      <vt:lpstr>What is a regression</vt:lpstr>
      <vt:lpstr>The data itself</vt:lpstr>
      <vt:lpstr>The Dataset</vt:lpstr>
      <vt:lpstr>The Dataset</vt:lpstr>
      <vt:lpstr>Exploring the data</vt:lpstr>
      <vt:lpstr>Data accessing and exploration code </vt:lpstr>
      <vt:lpstr>PowerPoint Presentation</vt:lpstr>
      <vt:lpstr>PowerPoint Presentation</vt:lpstr>
      <vt:lpstr>Next Steps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MAYISHA NAZAR</cp:lastModifiedBy>
  <cp:revision>11</cp:revision>
  <dcterms:created xsi:type="dcterms:W3CDTF">2018-06-07T21:39:00Z</dcterms:created>
  <dcterms:modified xsi:type="dcterms:W3CDTF">2024-02-03T01:52:25Z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9E7C3029E1A94EC1B0ED082A493003F4_12</vt:lpwstr>
  </property>
  <property fmtid="{D5CDD505-2E9C-101B-9397-08002B2CF9AE}" pid="12" name="KSOProductBuildVer">
    <vt:lpwstr>1033-12.2.0.13431</vt:lpwstr>
  </property>
</Properties>
</file>