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9/6/2024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6569135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4097172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0403037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7" name="对象"/>
          <p:cNvSpPr>
            <a:spLocks noGrp="1"/>
          </p:cNvSpPr>
          <p:nvPr>
            <p:ph type="sldImg"/>
          </p:nvPr>
        </p:nvSpPr>
        <p:spPr>
          <a:xfrm rot="0">
            <a:off x="4038600" y="857250"/>
            <a:ext cx="4114800" cy="2314575"/>
          </a:xfrm>
          <a:prstGeom prst="rect"/>
          <a:noFill/>
          <a:ln w="12700" cmpd="sng" cap="flat">
            <a:noFill/>
            <a:prstDash val="solid"/>
            <a:miter/>
          </a:ln>
        </p:spPr>
      </p:sp>
      <p:sp>
        <p:nvSpPr>
          <p:cNvPr id="17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2497095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6" name="对象"/>
          <p:cNvSpPr>
            <a:spLocks noGrp="1"/>
          </p:cNvSpPr>
          <p:nvPr>
            <p:ph type="sldImg"/>
          </p:nvPr>
        </p:nvSpPr>
        <p:spPr>
          <a:xfrm rot="0">
            <a:off x="4038600" y="857250"/>
            <a:ext cx="4114800" cy="2314575"/>
          </a:xfrm>
          <a:prstGeom prst="rect"/>
          <a:noFill/>
          <a:ln w="12700" cmpd="sng" cap="flat">
            <a:noFill/>
            <a:prstDash val="solid"/>
            <a:miter/>
          </a:ln>
        </p:spPr>
      </p:sp>
      <p:sp>
        <p:nvSpPr>
          <p:cNvPr id="1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5330125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0" name="对象"/>
          <p:cNvSpPr>
            <a:spLocks noGrp="1"/>
          </p:cNvSpPr>
          <p:nvPr>
            <p:ph type="sldImg"/>
          </p:nvPr>
        </p:nvSpPr>
        <p:spPr>
          <a:xfrm rot="0">
            <a:off x="4038600" y="857250"/>
            <a:ext cx="4114800" cy="2314575"/>
          </a:xfrm>
          <a:prstGeom prst="rect"/>
          <a:noFill/>
          <a:ln w="12700" cmpd="sng" cap="flat">
            <a:noFill/>
            <a:prstDash val="solid"/>
            <a:miter/>
          </a:ln>
        </p:spPr>
      </p:sp>
      <p:sp>
        <p:nvSpPr>
          <p:cNvPr id="19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9927201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51" name="对象"/>
          <p:cNvSpPr>
            <a:spLocks noGrp="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2910372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88" name="对象"/>
          <p:cNvSpPr>
            <a:spLocks noGrp="1"/>
          </p:cNvSpPr>
          <p:nvPr>
            <p:ph type="sldImg"/>
          </p:nvPr>
        </p:nvSpPr>
        <p:spPr>
          <a:xfrm rot="0">
            <a:off x="4038600" y="857250"/>
            <a:ext cx="4114800" cy="2314575"/>
          </a:xfrm>
          <a:prstGeom prst="rect"/>
          <a:noFill/>
          <a:ln w="12700" cmpd="sng" cap="flat">
            <a:noFill/>
            <a:prstDash val="solid"/>
            <a:miter/>
          </a:ln>
        </p:spPr>
      </p:sp>
      <p:sp>
        <p:nvSpPr>
          <p:cNvPr id="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6575145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2" name="对象"/>
          <p:cNvSpPr>
            <a:spLocks noGrp="1"/>
          </p:cNvSpPr>
          <p:nvPr>
            <p:ph type="sldImg"/>
          </p:nvPr>
        </p:nvSpPr>
        <p:spPr>
          <a:xfrm rot="0">
            <a:off x="4038600" y="857250"/>
            <a:ext cx="4114800" cy="2314575"/>
          </a:xfrm>
          <a:prstGeom prst="rect"/>
          <a:noFill/>
          <a:ln w="12700" cmpd="sng" cap="flat">
            <a:noFill/>
            <a:prstDash val="solid"/>
            <a:miter/>
          </a:ln>
        </p:spPr>
      </p:sp>
      <p:sp>
        <p:nvSpPr>
          <p:cNvPr id="11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9017440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3" name="对象"/>
          <p:cNvSpPr>
            <a:spLocks noGrp="1"/>
          </p:cNvSpPr>
          <p:nvPr>
            <p:ph type="sldImg"/>
          </p:nvPr>
        </p:nvSpPr>
        <p:spPr>
          <a:xfrm rot="0">
            <a:off x="4038600" y="857250"/>
            <a:ext cx="4114800" cy="2314575"/>
          </a:xfrm>
          <a:prstGeom prst="rect"/>
          <a:noFill/>
          <a:ln w="12700" cmpd="sng" cap="flat">
            <a:noFill/>
            <a:prstDash val="solid"/>
            <a:miter/>
          </a:ln>
        </p:spPr>
      </p:sp>
      <p:sp>
        <p:nvSpPr>
          <p:cNvPr id="12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7107150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5" name="对象"/>
          <p:cNvSpPr>
            <a:spLocks noGrp="1"/>
          </p:cNvSpPr>
          <p:nvPr>
            <p:ph type="sldImg"/>
          </p:nvPr>
        </p:nvSpPr>
        <p:spPr>
          <a:xfrm rot="0">
            <a:off x="4038600" y="857250"/>
            <a:ext cx="4114800" cy="2314575"/>
          </a:xfrm>
          <a:prstGeom prst="rect"/>
          <a:noFill/>
          <a:ln w="12700" cmpd="sng" cap="flat">
            <a:noFill/>
            <a:prstDash val="solid"/>
            <a:miter/>
          </a:ln>
        </p:spPr>
      </p:sp>
      <p:sp>
        <p:nvSpPr>
          <p:cNvPr id="13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7275271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4" name="对象"/>
          <p:cNvSpPr>
            <a:spLocks noGrp="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468388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7167971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8" name="对象"/>
          <p:cNvSpPr>
            <a:spLocks noGrp="1"/>
          </p:cNvSpPr>
          <p:nvPr>
            <p:ph type="sldImg"/>
          </p:nvPr>
        </p:nvSpPr>
        <p:spPr>
          <a:xfrm rot="0">
            <a:off x="4038600" y="857250"/>
            <a:ext cx="4114800" cy="2314575"/>
          </a:xfrm>
          <a:prstGeom prst="rect"/>
          <a:noFill/>
          <a:ln w="12700" cmpd="sng" cap="flat">
            <a:noFill/>
            <a:prstDash val="solid"/>
            <a:miter/>
          </a:ln>
        </p:spPr>
      </p:sp>
      <p:sp>
        <p:nvSpPr>
          <p:cNvPr id="15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5651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2876598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730533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434572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0692191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3545973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527571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878386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413600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691773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084985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295030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459494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475066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9/6/2024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1326784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2971767" y="476858"/>
            <a:ext cx="9982200" cy="988059"/>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992573" y="2418813"/>
            <a:ext cx="8277111"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1" i="0" u="none" strike="noStrike" kern="1200" cap="none" spc="0" baseline="0">
                <a:solidFill>
                  <a:schemeClr val="tx1"/>
                </a:solidFill>
                <a:latin typeface="Calibri" pitchFamily="0" charset="0"/>
                <a:ea typeface="宋体" pitchFamily="0" charset="0"/>
                <a:cs typeface="Calibri" pitchFamily="0" charset="0"/>
              </a:rPr>
              <a:t>S. Roobini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1" i="0" u="none" strike="noStrike" kern="1200" cap="none" spc="0" baseline="0">
                <a:solidFill>
                  <a:schemeClr val="tx1"/>
                </a:solidFill>
                <a:latin typeface="Calibri" pitchFamily="0" charset="0"/>
                <a:ea typeface="宋体" pitchFamily="0" charset="0"/>
                <a:cs typeface="Calibri" pitchFamily="0" charset="0"/>
              </a:rPr>
              <a:t>122204399</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1" i="0" u="none" strike="noStrike" kern="1200" cap="none" spc="0" baseline="0">
                <a:solidFill>
                  <a:schemeClr val="tx1"/>
                </a:solidFill>
                <a:latin typeface="Calibri" pitchFamily="0" charset="0"/>
                <a:ea typeface="宋体" pitchFamily="0" charset="0"/>
                <a:cs typeface="Calibri" pitchFamily="0" charset="0"/>
              </a:rPr>
              <a:t>B com cs</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1" i="0" u="none" strike="noStrike" kern="1200" cap="none" spc="0" baseline="0">
                <a:solidFill>
                  <a:schemeClr val="tx1"/>
                </a:solidFill>
                <a:latin typeface="Calibri" pitchFamily="0" charset="0"/>
                <a:ea typeface="宋体" pitchFamily="0" charset="0"/>
                <a:cs typeface="Calibri" pitchFamily="0" charset="0"/>
              </a:rPr>
              <a:t> Government Arts And science college Perumbakka </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2424971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5"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8" name="矩形"/>
          <p:cNvSpPr>
            <a:spLocks/>
          </p:cNvSpPr>
          <p:nvPr/>
        </p:nvSpPr>
        <p:spPr>
          <a:xfrm rot="0">
            <a:off x="2496055" y="2476462"/>
            <a:ext cx="6263905" cy="32918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 "wow moment" is a pivotal experience with a product or service that creates a strong emotional response in a user. It's also known as an "aha moment" or "value moment".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Here are some characteristics of a "wow moment":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Emotional response: A "wow moment" can cause a user to feel surprise, delight, or excitement.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Moment of realization: A "wow moment" is when a user realizes the value of a product or service.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8023976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矩形"/>
          <p:cNvSpPr>
            <a:spLocks/>
          </p:cNvSpPr>
          <p:nvPr/>
        </p:nvSpPr>
        <p:spPr>
          <a:xfrm rot="21560040">
            <a:off x="1990693" y="1409678"/>
            <a:ext cx="6988636" cy="46253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odel based analysis is a method of analysis that uses modeling to perform the analysis and capture and communicate the results. For social problems the two main forms of modeling used are causal loop diagrams and simulation modeling. Causal loop diagrams are used for preliminary conceptual attacks on the problem. This gives way to simulation models for the rest of the work. Thwink.org has selected system dynamics as the most appropriate simulation modeling tool, due to its simplicity, power, and emphasis on feedback loops.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Model based analysis is the third of the three main tools in our toolkit for solving difficult social problems. The process used, the System Improvement Process, requires model based analysis to execute the process. The process uses a series of steps to ask questions, such as What are the feedback loops that are currently dominant and causing problem symptoms? A model is built to answer the questions.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4351349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3"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2352057" y="2476462"/>
            <a:ext cx="4895925"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Data analysis and findings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Data analysis is the most crucial part of any research. Data analysis summarizes collected data. It involves the interpretation of data gathered through the use of analytical and logical reasoning to determine patterns, relationships or trends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0547766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8" name="文本框"/>
          <p:cNvSpPr>
            <a:spLocks noGrp="1"/>
          </p:cNvSpPr>
          <p:nvPr>
            <p:ph type="title"/>
          </p:nvPr>
        </p:nvSpPr>
        <p:spPr>
          <a:xfrm rot="0">
            <a:off x="193365" y="185422"/>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9" name="矩形"/>
          <p:cNvSpPr>
            <a:spLocks/>
          </p:cNvSpPr>
          <p:nvPr/>
        </p:nvSpPr>
        <p:spPr>
          <a:xfrm rot="0">
            <a:off x="1847820" y="2276440"/>
            <a:ext cx="6194098"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Your conclusion should revisit the purpose of your experiment and hypothesis in light of your data analysis. Make sure you address your original question or problem when you interpret your data. Your conclusions should be valid (that is, logical) and limited to the results of the experiment. Evaluate your data.</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77034791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title"/>
          </p:nvPr>
        </p:nvSpPr>
        <p:spPr>
          <a:xfrm rot="0">
            <a:off x="609590" y="273595"/>
            <a:ext cx="10977433" cy="114478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50"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88836982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3" cy="6858466"/>
            <a:chOff x="7448612" y="0"/>
            <a:chExt cx="4743793" cy="6858466"/>
          </a:xfrm>
        </p:grpSpPr>
        <p:sp>
          <p:nvSpPr>
            <p:cNvPr id="6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4340986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0"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100" name="组合"/>
          <p:cNvGrpSpPr>
            <a:grpSpLocks/>
          </p:cNvGrpSpPr>
          <p:nvPr/>
        </p:nvGrpSpPr>
        <p:grpSpPr>
          <a:xfrm>
            <a:off x="7448612" y="0"/>
            <a:ext cx="4743793" cy="6858466"/>
            <a:chOff x="7448612" y="0"/>
            <a:chExt cx="4743793" cy="6858466"/>
          </a:xfrm>
        </p:grpSpPr>
        <p:sp>
          <p:nvSpPr>
            <p:cNvPr id="91"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9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3"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4"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6"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8"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3"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4"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5"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7"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9"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1"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1904050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1562076" y="2857456"/>
            <a:ext cx="5260363"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High school dropout rate: "The high school dropout rate in our community has risen by 20% over the past two years, negatively impacting our future workforce. We need to implement targeted intervention programs to reduce dropout rates and ensure a more educated workforce".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6598236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8" name="组合"/>
          <p:cNvGrpSpPr>
            <a:grpSpLocks/>
          </p:cNvGrpSpPr>
          <p:nvPr/>
        </p:nvGrpSpPr>
        <p:grpSpPr>
          <a:xfrm>
            <a:off x="8658225" y="2647950"/>
            <a:ext cx="3533775" cy="3810000"/>
            <a:chOff x="8658225" y="2647950"/>
            <a:chExt cx="3533775" cy="381000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4" name="矩形"/>
          <p:cNvSpPr>
            <a:spLocks/>
          </p:cNvSpPr>
          <p:nvPr/>
        </p:nvSpPr>
        <p:spPr>
          <a:xfrm rot="0">
            <a:off x="1918413" y="3143201"/>
            <a:ext cx="5326794"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Data analysis is a process for obtaining raw data, and subsequently converting it into information useful for decision-making by users. Data is collected and analyzed to answer questions, test hypotheses, or disprove theories.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8182153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0"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3" name="矩形"/>
          <p:cNvSpPr>
            <a:spLocks/>
          </p:cNvSpPr>
          <p:nvPr/>
        </p:nvSpPr>
        <p:spPr>
          <a:xfrm rot="0">
            <a:off x="2131860" y="3067003"/>
            <a:ext cx="6269061"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End users are the people who use the product, service, or system that a project is intended to improve or replace. They are important in product development and project analysis because they can provide feedback and insights that help ensure the project is successful: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7391542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0"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3" name="矩形"/>
          <p:cNvSpPr>
            <a:spLocks/>
          </p:cNvSpPr>
          <p:nvPr/>
        </p:nvSpPr>
        <p:spPr>
          <a:xfrm rot="0">
            <a:off x="3072045" y="2476462"/>
            <a:ext cx="6623899" cy="32918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Data analytics can help strengthen a company's value proposition in several ways, including: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Identifying customer needs: Data analytics can help identify customer needs and pain points.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Validating assumptions: Data analytics can help validate assumptions and hypotheses.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Demonstrating value: Data analytics can help demonstrate a company's value and impact.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3788764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848063" y="2476462"/>
            <a:ext cx="5615915"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 dataset is a collection of data that is used for analysis and modeling. Datasets can come in many formats, including spreadsheets, CSV files, and JSON files. They can also be organized in different ways, such as: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Tabular: Arranged in tables, similar to spreadsheets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Relational: A collection of tables that are connected by relationships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Time-series: Data that is organized chronologically</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82836347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204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2024-09-06T04:31:15Z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