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D459AD-5BE6-46E1-901F-02B0C792BB50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EC0926-C044-47CA-B27E-E961FFC28910}">
      <dgm:prSet/>
      <dgm:spPr/>
      <dgm:t>
        <a:bodyPr/>
        <a:lstStyle/>
        <a:p>
          <a:r>
            <a:rPr lang="en-GB" b="1"/>
            <a:t>City Hotel</a:t>
          </a:r>
          <a:endParaRPr lang="en-US"/>
        </a:p>
      </dgm:t>
    </dgm:pt>
    <dgm:pt modelId="{E1F6983C-E09A-4014-B092-7BF1D8D1BC3C}" type="parTrans" cxnId="{18179AF2-C789-4141-992C-10F1DEEE0675}">
      <dgm:prSet/>
      <dgm:spPr/>
      <dgm:t>
        <a:bodyPr/>
        <a:lstStyle/>
        <a:p>
          <a:endParaRPr lang="en-US"/>
        </a:p>
      </dgm:t>
    </dgm:pt>
    <dgm:pt modelId="{EEF9DA47-D67A-4045-B652-946925F6797B}" type="sibTrans" cxnId="{18179AF2-C789-4141-992C-10F1DEEE0675}">
      <dgm:prSet/>
      <dgm:spPr/>
      <dgm:t>
        <a:bodyPr/>
        <a:lstStyle/>
        <a:p>
          <a:endParaRPr lang="en-US"/>
        </a:p>
      </dgm:t>
    </dgm:pt>
    <dgm:pt modelId="{74449285-31AA-48F1-AF69-32E285B7D89F}">
      <dgm:prSet/>
      <dgm:spPr/>
      <dgm:t>
        <a:bodyPr/>
        <a:lstStyle/>
        <a:p>
          <a:r>
            <a:rPr lang="en-GB" b="1"/>
            <a:t>Resort Hotel</a:t>
          </a:r>
          <a:endParaRPr lang="en-US"/>
        </a:p>
      </dgm:t>
    </dgm:pt>
    <dgm:pt modelId="{A2E7685D-2E79-4A73-8298-BA267F30E577}" type="parTrans" cxnId="{68FD2085-C02A-4BE2-A3A7-08A584821C9A}">
      <dgm:prSet/>
      <dgm:spPr/>
      <dgm:t>
        <a:bodyPr/>
        <a:lstStyle/>
        <a:p>
          <a:endParaRPr lang="en-US"/>
        </a:p>
      </dgm:t>
    </dgm:pt>
    <dgm:pt modelId="{E161CA23-3473-427F-B3F1-6F6BE6D0CFD0}" type="sibTrans" cxnId="{68FD2085-C02A-4BE2-A3A7-08A584821C9A}">
      <dgm:prSet/>
      <dgm:spPr/>
      <dgm:t>
        <a:bodyPr/>
        <a:lstStyle/>
        <a:p>
          <a:endParaRPr lang="en-US"/>
        </a:p>
      </dgm:t>
    </dgm:pt>
    <dgm:pt modelId="{2100DA30-FB68-4B76-8B1F-210AC50275F5}" type="pres">
      <dgm:prSet presAssocID="{0ED459AD-5BE6-46E1-901F-02B0C792BB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285212-E635-4ED8-A9F2-8C164B10BD2B}" type="pres">
      <dgm:prSet presAssocID="{86EC0926-C044-47CA-B27E-E961FFC28910}" presName="hierRoot1" presStyleCnt="0"/>
      <dgm:spPr/>
    </dgm:pt>
    <dgm:pt modelId="{1C540F16-A43F-4256-98DC-8F5BB5B4C1B1}" type="pres">
      <dgm:prSet presAssocID="{86EC0926-C044-47CA-B27E-E961FFC28910}" presName="composite" presStyleCnt="0"/>
      <dgm:spPr/>
    </dgm:pt>
    <dgm:pt modelId="{4B422E7E-A986-453D-B123-5F33CCAF9887}" type="pres">
      <dgm:prSet presAssocID="{86EC0926-C044-47CA-B27E-E961FFC28910}" presName="background" presStyleLbl="node0" presStyleIdx="0" presStyleCnt="2"/>
      <dgm:spPr/>
    </dgm:pt>
    <dgm:pt modelId="{659F6BDA-111C-4F46-B31A-5499FC4104FC}" type="pres">
      <dgm:prSet presAssocID="{86EC0926-C044-47CA-B27E-E961FFC28910}" presName="text" presStyleLbl="fgAcc0" presStyleIdx="0" presStyleCnt="2">
        <dgm:presLayoutVars>
          <dgm:chPref val="3"/>
        </dgm:presLayoutVars>
      </dgm:prSet>
      <dgm:spPr/>
    </dgm:pt>
    <dgm:pt modelId="{66E3E478-B908-4ABD-BE36-6EA14B04A551}" type="pres">
      <dgm:prSet presAssocID="{86EC0926-C044-47CA-B27E-E961FFC28910}" presName="hierChild2" presStyleCnt="0"/>
      <dgm:spPr/>
    </dgm:pt>
    <dgm:pt modelId="{7679EE78-04B4-4116-AD8C-A2CB1398D1BA}" type="pres">
      <dgm:prSet presAssocID="{74449285-31AA-48F1-AF69-32E285B7D89F}" presName="hierRoot1" presStyleCnt="0"/>
      <dgm:spPr/>
    </dgm:pt>
    <dgm:pt modelId="{DF5FCC0E-1765-4C8A-8965-EFE388DC22C7}" type="pres">
      <dgm:prSet presAssocID="{74449285-31AA-48F1-AF69-32E285B7D89F}" presName="composite" presStyleCnt="0"/>
      <dgm:spPr/>
    </dgm:pt>
    <dgm:pt modelId="{DC4EF71A-8F68-438F-9007-96705AE13C72}" type="pres">
      <dgm:prSet presAssocID="{74449285-31AA-48F1-AF69-32E285B7D89F}" presName="background" presStyleLbl="node0" presStyleIdx="1" presStyleCnt="2"/>
      <dgm:spPr/>
    </dgm:pt>
    <dgm:pt modelId="{727A9D80-8158-4521-9E8A-334F6FBBE9CF}" type="pres">
      <dgm:prSet presAssocID="{74449285-31AA-48F1-AF69-32E285B7D89F}" presName="text" presStyleLbl="fgAcc0" presStyleIdx="1" presStyleCnt="2">
        <dgm:presLayoutVars>
          <dgm:chPref val="3"/>
        </dgm:presLayoutVars>
      </dgm:prSet>
      <dgm:spPr/>
    </dgm:pt>
    <dgm:pt modelId="{AA7E62C2-AC20-410A-9E15-5855D51483A1}" type="pres">
      <dgm:prSet presAssocID="{74449285-31AA-48F1-AF69-32E285B7D89F}" presName="hierChild2" presStyleCnt="0"/>
      <dgm:spPr/>
    </dgm:pt>
  </dgm:ptLst>
  <dgm:cxnLst>
    <dgm:cxn modelId="{68FD2085-C02A-4BE2-A3A7-08A584821C9A}" srcId="{0ED459AD-5BE6-46E1-901F-02B0C792BB50}" destId="{74449285-31AA-48F1-AF69-32E285B7D89F}" srcOrd="1" destOrd="0" parTransId="{A2E7685D-2E79-4A73-8298-BA267F30E577}" sibTransId="{E161CA23-3473-427F-B3F1-6F6BE6D0CFD0}"/>
    <dgm:cxn modelId="{7F92F0B0-0EE3-401C-9ED9-A46B9068886E}" type="presOf" srcId="{74449285-31AA-48F1-AF69-32E285B7D89F}" destId="{727A9D80-8158-4521-9E8A-334F6FBBE9CF}" srcOrd="0" destOrd="0" presId="urn:microsoft.com/office/officeart/2005/8/layout/hierarchy1"/>
    <dgm:cxn modelId="{129936B5-2037-4229-8031-48B81FB25EF3}" type="presOf" srcId="{0ED459AD-5BE6-46E1-901F-02B0C792BB50}" destId="{2100DA30-FB68-4B76-8B1F-210AC50275F5}" srcOrd="0" destOrd="0" presId="urn:microsoft.com/office/officeart/2005/8/layout/hierarchy1"/>
    <dgm:cxn modelId="{2AE916ED-15F7-4260-8D79-AA2E0E398904}" type="presOf" srcId="{86EC0926-C044-47CA-B27E-E961FFC28910}" destId="{659F6BDA-111C-4F46-B31A-5499FC4104FC}" srcOrd="0" destOrd="0" presId="urn:microsoft.com/office/officeart/2005/8/layout/hierarchy1"/>
    <dgm:cxn modelId="{18179AF2-C789-4141-992C-10F1DEEE0675}" srcId="{0ED459AD-5BE6-46E1-901F-02B0C792BB50}" destId="{86EC0926-C044-47CA-B27E-E961FFC28910}" srcOrd="0" destOrd="0" parTransId="{E1F6983C-E09A-4014-B092-7BF1D8D1BC3C}" sibTransId="{EEF9DA47-D67A-4045-B652-946925F6797B}"/>
    <dgm:cxn modelId="{71E7F7C2-AB81-4721-AB79-B240480EB6EB}" type="presParOf" srcId="{2100DA30-FB68-4B76-8B1F-210AC50275F5}" destId="{EF285212-E635-4ED8-A9F2-8C164B10BD2B}" srcOrd="0" destOrd="0" presId="urn:microsoft.com/office/officeart/2005/8/layout/hierarchy1"/>
    <dgm:cxn modelId="{797FDF6D-BCDD-4B6C-88B3-57966AE06398}" type="presParOf" srcId="{EF285212-E635-4ED8-A9F2-8C164B10BD2B}" destId="{1C540F16-A43F-4256-98DC-8F5BB5B4C1B1}" srcOrd="0" destOrd="0" presId="urn:microsoft.com/office/officeart/2005/8/layout/hierarchy1"/>
    <dgm:cxn modelId="{962C0420-2129-4307-A042-27C544AD7FFA}" type="presParOf" srcId="{1C540F16-A43F-4256-98DC-8F5BB5B4C1B1}" destId="{4B422E7E-A986-453D-B123-5F33CCAF9887}" srcOrd="0" destOrd="0" presId="urn:microsoft.com/office/officeart/2005/8/layout/hierarchy1"/>
    <dgm:cxn modelId="{E3332027-D06F-49F2-9577-3C2F6FB4C5DE}" type="presParOf" srcId="{1C540F16-A43F-4256-98DC-8F5BB5B4C1B1}" destId="{659F6BDA-111C-4F46-B31A-5499FC4104FC}" srcOrd="1" destOrd="0" presId="urn:microsoft.com/office/officeart/2005/8/layout/hierarchy1"/>
    <dgm:cxn modelId="{5704E4DE-17F6-456A-9EB8-6C6AB3DC8383}" type="presParOf" srcId="{EF285212-E635-4ED8-A9F2-8C164B10BD2B}" destId="{66E3E478-B908-4ABD-BE36-6EA14B04A551}" srcOrd="1" destOrd="0" presId="urn:microsoft.com/office/officeart/2005/8/layout/hierarchy1"/>
    <dgm:cxn modelId="{B272E8EF-3D7D-4FCD-86E8-DA21732509CC}" type="presParOf" srcId="{2100DA30-FB68-4B76-8B1F-210AC50275F5}" destId="{7679EE78-04B4-4116-AD8C-A2CB1398D1BA}" srcOrd="1" destOrd="0" presId="urn:microsoft.com/office/officeart/2005/8/layout/hierarchy1"/>
    <dgm:cxn modelId="{D061D621-A7F1-4BE1-9B5C-64A4A381DE5E}" type="presParOf" srcId="{7679EE78-04B4-4116-AD8C-A2CB1398D1BA}" destId="{DF5FCC0E-1765-4C8A-8965-EFE388DC22C7}" srcOrd="0" destOrd="0" presId="urn:microsoft.com/office/officeart/2005/8/layout/hierarchy1"/>
    <dgm:cxn modelId="{1C06EA61-E4DC-4C39-B459-10C75A96735F}" type="presParOf" srcId="{DF5FCC0E-1765-4C8A-8965-EFE388DC22C7}" destId="{DC4EF71A-8F68-438F-9007-96705AE13C72}" srcOrd="0" destOrd="0" presId="urn:microsoft.com/office/officeart/2005/8/layout/hierarchy1"/>
    <dgm:cxn modelId="{9A030372-2DAB-4BFA-A214-5BAA4247E863}" type="presParOf" srcId="{DF5FCC0E-1765-4C8A-8965-EFE388DC22C7}" destId="{727A9D80-8158-4521-9E8A-334F6FBBE9CF}" srcOrd="1" destOrd="0" presId="urn:microsoft.com/office/officeart/2005/8/layout/hierarchy1"/>
    <dgm:cxn modelId="{FC05FFFD-11E4-48BB-AC04-9AB28C71C753}" type="presParOf" srcId="{7679EE78-04B4-4116-AD8C-A2CB1398D1BA}" destId="{AA7E62C2-AC20-410A-9E15-5855D51483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22E7E-A986-453D-B123-5F33CCAF9887}">
      <dsp:nvSpPr>
        <dsp:cNvPr id="0" name=""/>
        <dsp:cNvSpPr/>
      </dsp:nvSpPr>
      <dsp:spPr>
        <a:xfrm>
          <a:off x="469679" y="982"/>
          <a:ext cx="3997039" cy="2538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9F6BDA-111C-4F46-B31A-5499FC4104FC}">
      <dsp:nvSpPr>
        <dsp:cNvPr id="0" name=""/>
        <dsp:cNvSpPr/>
      </dsp:nvSpPr>
      <dsp:spPr>
        <a:xfrm>
          <a:off x="913795" y="422892"/>
          <a:ext cx="3997039" cy="2538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/>
            <a:t>City Hotel</a:t>
          </a:r>
          <a:endParaRPr lang="en-US" sz="6500" kern="1200"/>
        </a:p>
      </dsp:txBody>
      <dsp:txXfrm>
        <a:off x="988134" y="497231"/>
        <a:ext cx="3848361" cy="2389442"/>
      </dsp:txXfrm>
    </dsp:sp>
    <dsp:sp modelId="{DC4EF71A-8F68-438F-9007-96705AE13C72}">
      <dsp:nvSpPr>
        <dsp:cNvPr id="0" name=""/>
        <dsp:cNvSpPr/>
      </dsp:nvSpPr>
      <dsp:spPr>
        <a:xfrm>
          <a:off x="5354950" y="982"/>
          <a:ext cx="3997039" cy="25381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7A9D80-8158-4521-9E8A-334F6FBBE9CF}">
      <dsp:nvSpPr>
        <dsp:cNvPr id="0" name=""/>
        <dsp:cNvSpPr/>
      </dsp:nvSpPr>
      <dsp:spPr>
        <a:xfrm>
          <a:off x="5799066" y="422892"/>
          <a:ext cx="3997039" cy="2538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/>
            <a:t>Resort Hotel</a:t>
          </a:r>
          <a:endParaRPr lang="en-US" sz="6500" kern="1200"/>
        </a:p>
      </dsp:txBody>
      <dsp:txXfrm>
        <a:off x="5873405" y="497231"/>
        <a:ext cx="3848361" cy="2389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08-03A6-4EE5-BD2D-12208FA53590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D75136E-DAEA-4382-A7E7-5588FA4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95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08-03A6-4EE5-BD2D-12208FA53590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75136E-DAEA-4382-A7E7-5588FA4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67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08-03A6-4EE5-BD2D-12208FA53590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75136E-DAEA-4382-A7E7-5588FA4FD54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1446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08-03A6-4EE5-BD2D-12208FA53590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75136E-DAEA-4382-A7E7-5588FA4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716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08-03A6-4EE5-BD2D-12208FA53590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75136E-DAEA-4382-A7E7-5588FA4FD544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7683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08-03A6-4EE5-BD2D-12208FA53590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75136E-DAEA-4382-A7E7-5588FA4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21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08-03A6-4EE5-BD2D-12208FA53590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136E-DAEA-4382-A7E7-5588FA4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521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08-03A6-4EE5-BD2D-12208FA53590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136E-DAEA-4382-A7E7-5588FA4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3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08-03A6-4EE5-BD2D-12208FA53590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136E-DAEA-4382-A7E7-5588FA4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63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08-03A6-4EE5-BD2D-12208FA53590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75136E-DAEA-4382-A7E7-5588FA4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5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08-03A6-4EE5-BD2D-12208FA53590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75136E-DAEA-4382-A7E7-5588FA4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12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08-03A6-4EE5-BD2D-12208FA53590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75136E-DAEA-4382-A7E7-5588FA4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55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08-03A6-4EE5-BD2D-12208FA53590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136E-DAEA-4382-A7E7-5588FA4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96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08-03A6-4EE5-BD2D-12208FA53590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136E-DAEA-4382-A7E7-5588FA4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17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08-03A6-4EE5-BD2D-12208FA53590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136E-DAEA-4382-A7E7-5588FA4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04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6F08-03A6-4EE5-BD2D-12208FA53590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75136E-DAEA-4382-A7E7-5588FA4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81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56F08-03A6-4EE5-BD2D-12208FA53590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D75136E-DAEA-4382-A7E7-5588FA4FD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69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1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A986E-3E2F-2436-6927-24AEFEB50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969" y="804335"/>
            <a:ext cx="5768697" cy="5249332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DATA ANALYSIS REPORT ON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HOTEL BOOKING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5CE00-4565-B39B-C262-C87E86942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035" y="804334"/>
            <a:ext cx="3348069" cy="5249332"/>
          </a:xfrm>
        </p:spPr>
        <p:txBody>
          <a:bodyPr anchor="ctr">
            <a:normAutofit/>
          </a:bodyPr>
          <a:lstStyle/>
          <a:p>
            <a:pPr algn="r"/>
            <a:endParaRPr lang="en-GB" dirty="0">
              <a:solidFill>
                <a:schemeClr val="tx1"/>
              </a:solidFill>
            </a:endParaRPr>
          </a:p>
          <a:p>
            <a:pPr algn="r"/>
            <a:endParaRPr lang="en-GB" dirty="0">
              <a:solidFill>
                <a:schemeClr val="tx1"/>
              </a:solidFill>
            </a:endParaRPr>
          </a:p>
          <a:p>
            <a:pPr algn="r"/>
            <a:endParaRPr lang="en-GB" dirty="0">
              <a:solidFill>
                <a:schemeClr val="tx1"/>
              </a:solidFill>
            </a:endParaRPr>
          </a:p>
          <a:p>
            <a:pPr algn="r"/>
            <a:endParaRPr lang="en-GB" dirty="0">
              <a:solidFill>
                <a:schemeClr val="tx1"/>
              </a:solidFill>
            </a:endParaRPr>
          </a:p>
          <a:p>
            <a:pPr algn="r"/>
            <a:endParaRPr lang="en-GB" dirty="0">
              <a:solidFill>
                <a:schemeClr val="tx1"/>
              </a:solidFill>
            </a:endParaRPr>
          </a:p>
          <a:p>
            <a:pPr algn="r"/>
            <a:endParaRPr lang="en-GB" dirty="0">
              <a:solidFill>
                <a:schemeClr val="tx1"/>
              </a:solidFill>
            </a:endParaRPr>
          </a:p>
          <a:p>
            <a:pPr algn="r"/>
            <a:endParaRPr lang="en-GB" dirty="0">
              <a:solidFill>
                <a:schemeClr val="tx1"/>
              </a:solidFill>
            </a:endParaRPr>
          </a:p>
          <a:p>
            <a:pPr algn="r"/>
            <a:endParaRPr lang="en-GB" dirty="0">
              <a:solidFill>
                <a:schemeClr val="tx1"/>
              </a:solidFill>
            </a:endParaRPr>
          </a:p>
          <a:p>
            <a:pPr algn="r"/>
            <a:endParaRPr lang="en-GB" dirty="0">
              <a:solidFill>
                <a:schemeClr val="tx1"/>
              </a:solidFill>
            </a:endParaRPr>
          </a:p>
          <a:p>
            <a:pPr algn="r"/>
            <a:r>
              <a:rPr lang="en-GB" dirty="0">
                <a:solidFill>
                  <a:schemeClr val="tx1"/>
                </a:solidFill>
              </a:rPr>
              <a:t>SUBMITTED BY: </a:t>
            </a:r>
          </a:p>
          <a:p>
            <a:pPr algn="r"/>
            <a:r>
              <a:rPr lang="en-GB" dirty="0">
                <a:solidFill>
                  <a:schemeClr val="tx1"/>
                </a:solidFill>
              </a:rPr>
              <a:t>ROOCHIE</a:t>
            </a:r>
          </a:p>
          <a:p>
            <a:pPr algn="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17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D76F7-CCA5-4401-627B-6A565BC0B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EFFFF"/>
                </a:solidFill>
              </a:rPr>
              <a:t>Top five country reservation status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4C8E3-73DA-78C5-2FCB-F8592275A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600" dirty="0">
                <a:solidFill>
                  <a:srgbClr val="FEFFFF"/>
                </a:solidFill>
              </a:rPr>
              <a:t>Country labeled as PRT shows more count of reservation.</a:t>
            </a: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D1BD21A-E787-A4F9-5D72-417593F5C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4" y="1254006"/>
            <a:ext cx="6400806" cy="49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4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3FDED-E308-6283-B7B0-7FBD09B2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9" y="247442"/>
            <a:ext cx="4099454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EFFFF"/>
                </a:solidFill>
              </a:rPr>
              <a:t>Guests stayed weeknights Vs stayed weekend nights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3F2C9-B48A-456E-8F52-0ECDA50DD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r>
              <a:rPr lang="en-US" sz="1600" dirty="0">
                <a:solidFill>
                  <a:srgbClr val="FEFFFF"/>
                </a:solidFill>
              </a:rPr>
              <a:t>Resort Hotel line shows more stability for both stayed in weekend and weeknights.</a:t>
            </a:r>
          </a:p>
        </p:txBody>
      </p:sp>
      <p:pic>
        <p:nvPicPr>
          <p:cNvPr id="5" name="Picture 4" descr="A graph of a line graph&#10;&#10;Description automatically generated">
            <a:extLst>
              <a:ext uri="{FF2B5EF4-FFF2-40B4-BE49-F238E27FC236}">
                <a16:creationId xmlns:a16="http://schemas.microsoft.com/office/drawing/2014/main" id="{E24E28D8-C4A4-E0B7-D508-CBDA0378F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034" y="1261057"/>
            <a:ext cx="6503646" cy="506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8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60594-2FF4-91C2-62A0-6E7AC89F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EFFFF"/>
                </a:solidFill>
              </a:rPr>
              <a:t>Reservation status as per Market Segment columns distribution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4EC96-F025-718D-2F0B-0C452F3E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1600" dirty="0">
                <a:solidFill>
                  <a:srgbClr val="FEFFFF"/>
                </a:solidFill>
              </a:rPr>
              <a:t>Most of the reservations done by Online TA(</a:t>
            </a:r>
            <a:r>
              <a:rPr lang="en-GB" sz="1700" b="0" i="0" dirty="0">
                <a:solidFill>
                  <a:schemeClr val="bg1"/>
                </a:solidFill>
                <a:effectLst/>
                <a:latin typeface="Inter"/>
              </a:rPr>
              <a:t>47% booking)</a:t>
            </a: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5" name="Picture 4" descr="A graph of a bar&#10;&#10;Description automatically generated">
            <a:extLst>
              <a:ext uri="{FF2B5EF4-FFF2-40B4-BE49-F238E27FC236}">
                <a16:creationId xmlns:a16="http://schemas.microsoft.com/office/drawing/2014/main" id="{CFA7D839-5EE5-187C-510E-6CCD85242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4" y="1084792"/>
            <a:ext cx="5640502" cy="469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6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F0D9B-E2B7-AB73-F903-47C9CAD0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619202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/>
              <a:t>Average Daily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317EF-147C-4B30-91F2-32894E175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3" y="5470355"/>
            <a:ext cx="8915399" cy="10016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800" b="0" i="0" dirty="0">
                <a:solidFill>
                  <a:srgbClr val="3C4043"/>
                </a:solidFill>
                <a:effectLst/>
                <a:latin typeface="Inter"/>
              </a:rPr>
              <a:t>Average Daily Rate (ADR) is a key performance indicator that represents the average room rate that a guest pays per room per day.</a:t>
            </a:r>
          </a:p>
          <a:p>
            <a:r>
              <a:rPr lang="en-GB" sz="1800" b="0" i="0" dirty="0">
                <a:solidFill>
                  <a:srgbClr val="3C4043"/>
                </a:solidFill>
                <a:effectLst/>
                <a:latin typeface="Inter"/>
              </a:rPr>
              <a:t>ADR of Resort is much higher than City Hotels in some periods.</a:t>
            </a:r>
          </a:p>
          <a:p>
            <a:r>
              <a:rPr lang="en-GB" sz="2400" b="0" i="0" dirty="0">
                <a:solidFill>
                  <a:srgbClr val="3C4043"/>
                </a:solidFill>
                <a:effectLst/>
                <a:latin typeface="Inter"/>
              </a:rPr>
              <a:t> </a:t>
            </a:r>
            <a:endParaRPr lang="en-US" sz="2400" dirty="0"/>
          </a:p>
        </p:txBody>
      </p:sp>
      <p:pic>
        <p:nvPicPr>
          <p:cNvPr id="5" name="Picture 4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4F6B4630-991F-D728-D869-EA372DB3D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r="2" b="6313"/>
          <a:stretch/>
        </p:blipFill>
        <p:spPr>
          <a:xfrm>
            <a:off x="2589212" y="634963"/>
            <a:ext cx="9474179" cy="385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80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A04235-4D81-A39C-92D9-951C00C1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1" dirty="0"/>
              <a:t>Reservation effect by lead-time for City Hotel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59CF8-4B27-F7DE-E297-8095431F1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3" y="5696711"/>
            <a:ext cx="8915399" cy="50718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7" name="Picture 6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0E1E324E-C16E-C5D3-48B6-C34950E69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40080"/>
            <a:ext cx="9403609" cy="3602736"/>
          </a:xfrm>
          <a:prstGeom prst="rect">
            <a:avLst/>
          </a:prstGeom>
        </p:spPr>
      </p:pic>
      <p:sp>
        <p:nvSpPr>
          <p:cNvPr id="109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947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965B4-9F70-A0BC-75ED-6F5ED7E0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dirty="0"/>
              <a:t>Reservation for year effect by lead-time for Resort Hotel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7173A-08AC-78F8-F7F0-F52BA86EA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3" y="5598647"/>
            <a:ext cx="8915399" cy="5227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b="0" i="0" dirty="0">
                <a:solidFill>
                  <a:srgbClr val="3C4043"/>
                </a:solidFill>
                <a:effectLst/>
                <a:latin typeface="Inter"/>
              </a:rPr>
              <a:t>Longer lead time are leading to more cancellations in resort hotels</a:t>
            </a:r>
            <a:endParaRPr lang="en-US" sz="2400" dirty="0"/>
          </a:p>
        </p:txBody>
      </p:sp>
      <p:pic>
        <p:nvPicPr>
          <p:cNvPr id="7" name="Picture 6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82A4C69D-DC4C-6F31-F68D-10A3A9F64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52" y="417054"/>
            <a:ext cx="8964557" cy="431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4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91C56-CA0F-AA0F-82B7-2AEFEDD3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464381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EFFFF"/>
                </a:solidFill>
              </a:rPr>
              <a:t>Adults in City Hotel vs Resort Hotel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50FB9-8D5B-D924-65DA-4D167597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600" dirty="0">
                <a:solidFill>
                  <a:srgbClr val="FEFFFF"/>
                </a:solidFill>
              </a:rPr>
              <a:t>Findings showed Adults had preference to stayed at City Hotel </a:t>
            </a:r>
          </a:p>
        </p:txBody>
      </p:sp>
      <p:pic>
        <p:nvPicPr>
          <p:cNvPr id="5" name="Picture 4" descr="A graph of a hotel&#10;&#10;Description automatically generated">
            <a:extLst>
              <a:ext uri="{FF2B5EF4-FFF2-40B4-BE49-F238E27FC236}">
                <a16:creationId xmlns:a16="http://schemas.microsoft.com/office/drawing/2014/main" id="{1F0374C1-38B0-0F40-B255-D6733E1B1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4" y="447040"/>
            <a:ext cx="5933446" cy="60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2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4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5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7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8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9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0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1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2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5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1B455F04-9A6D-49DF-9621-6DF22CCA6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5F5081F-37E1-4651-A685-1D83542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F16181CE-3EA5-4D58-A3AA-970493937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776F0265-5E75-48ED-AEBE-792C6A236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F3A23F23-DEDC-4448-A380-57216FDC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99FB750A-CA04-42D7-A256-E16C98F4B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7593CD97-94EF-4930-BEF7-9DFE27BA0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37489753-40A8-4C17-983C-0B09EDDB2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E362E40F-89AA-4DB8-885B-4812CB537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A026A638-F364-4D6F-A4DD-606AC28B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7C41DDF4-A860-42A2-84C0-A706A5257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E019430E-3BB4-4326-8E2F-CA7E27B84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B5D45939-94D8-41FE-8437-788C906A7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61A15015-47F0-4D53-9493-9587C5C15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7034AE-C6D9-7510-22C0-7C27A624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Children and babies in City Hotel Vs Resort Hotel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456325A-5931-3107-BC4B-16D8D81B6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3" y="5696711"/>
            <a:ext cx="8915399" cy="87489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Families having babies had preference to stayed at Resort Hotel.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Whereas number of children with adults (whether single or couple) stayed at City Hotel.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0B3EEE4-4340-4869-98BA-AEEC5F4C7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5" name="Freeform 27">
              <a:extLst>
                <a:ext uri="{FF2B5EF4-FFF2-40B4-BE49-F238E27FC236}">
                  <a16:creationId xmlns:a16="http://schemas.microsoft.com/office/drawing/2014/main" id="{7DCADF10-86E2-48A3-B44C-C4762F7E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Freeform 28">
              <a:extLst>
                <a:ext uri="{FF2B5EF4-FFF2-40B4-BE49-F238E27FC236}">
                  <a16:creationId xmlns:a16="http://schemas.microsoft.com/office/drawing/2014/main" id="{CF33E804-AD00-44F7-8295-60B39B8F0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3A3276E7-66C2-48FB-85E8-37C6963F9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3D2B214F-5F81-43B9-AE41-3CD519B47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8BED419E-757B-4EF9-B5AE-D809228D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960674DF-0057-47C8-A62C-337674785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Freeform 33">
              <a:extLst>
                <a:ext uri="{FF2B5EF4-FFF2-40B4-BE49-F238E27FC236}">
                  <a16:creationId xmlns:a16="http://schemas.microsoft.com/office/drawing/2014/main" id="{9B8DCD1B-7CF5-401A-8B31-03EE09D3F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Freeform 34">
              <a:extLst>
                <a:ext uri="{FF2B5EF4-FFF2-40B4-BE49-F238E27FC236}">
                  <a16:creationId xmlns:a16="http://schemas.microsoft.com/office/drawing/2014/main" id="{279A5B9B-7FC2-47CE-BD5A-209222A4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Freeform 35">
              <a:extLst>
                <a:ext uri="{FF2B5EF4-FFF2-40B4-BE49-F238E27FC236}">
                  <a16:creationId xmlns:a16="http://schemas.microsoft.com/office/drawing/2014/main" id="{B237B490-FC75-4988-BB3F-2593F696F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Freeform 36">
              <a:extLst>
                <a:ext uri="{FF2B5EF4-FFF2-40B4-BE49-F238E27FC236}">
                  <a16:creationId xmlns:a16="http://schemas.microsoft.com/office/drawing/2014/main" id="{EF711921-0B65-4AB8-8D7E-73E707A9D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Freeform 37">
              <a:extLst>
                <a:ext uri="{FF2B5EF4-FFF2-40B4-BE49-F238E27FC236}">
                  <a16:creationId xmlns:a16="http://schemas.microsoft.com/office/drawing/2014/main" id="{286D4526-6B51-4E64-B8B2-B2D5A6DFA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C3D1D4A3-45A2-401A-86D1-019690544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F8EF48D-8F1D-45F5-9D9A-4AAA11117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90DC8CE-E8B8-45FA-AE4B-92A8B8F99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35331"/>
            <a:ext cx="8962708" cy="3607485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68213379-F05B-CEE9-F6AC-6BE8A17290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6" y="861251"/>
            <a:ext cx="4235767" cy="3155646"/>
          </a:xfrm>
          <a:prstGeom prst="rect">
            <a:avLst/>
          </a:prstGeom>
        </p:spPr>
      </p:pic>
      <p:pic>
        <p:nvPicPr>
          <p:cNvPr id="6" name="Content Placeholder 5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4D5E0A36-B0A7-DB31-EDCB-DD93B251B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28" y="834778"/>
            <a:ext cx="4235765" cy="3208591"/>
          </a:xfrm>
          <a:prstGeom prst="rect">
            <a:avLst/>
          </a:prstGeom>
        </p:spPr>
      </p:pic>
      <p:sp>
        <p:nvSpPr>
          <p:cNvPr id="122" name="Freeform 33">
            <a:extLst>
              <a:ext uri="{FF2B5EF4-FFF2-40B4-BE49-F238E27FC236}">
                <a16:creationId xmlns:a16="http://schemas.microsoft.com/office/drawing/2014/main" id="{B122FD83-8BC3-477C-BCBB-A1A45057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219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7CA5-3F27-1726-3D21-181CA219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4478832"/>
          </a:xfrm>
        </p:spPr>
        <p:txBody>
          <a:bodyPr>
            <a:normAutofit/>
          </a:bodyPr>
          <a:lstStyle/>
          <a:p>
            <a:br>
              <a:rPr lang="en-GB" sz="4400" b="1" dirty="0"/>
            </a:br>
            <a:br>
              <a:rPr lang="en-GB" sz="4400" b="1" dirty="0"/>
            </a:br>
            <a:r>
              <a:rPr lang="en-GB" sz="8800" b="1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351013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D78A5-ACC5-10B6-8D57-64A50A4B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Hotel Booking Dataset consists of 2 hotels 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3FB1C7-F1AD-26B0-BDB6-F753D8F0F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954269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734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63551-5291-3210-C31F-FC8232BE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EFFFF"/>
                </a:solidFill>
              </a:rPr>
              <a:t>Hotel reservation for year 2015/16/17</a:t>
            </a:r>
          </a:p>
        </p:txBody>
      </p:sp>
      <p:sp>
        <p:nvSpPr>
          <p:cNvPr id="10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1E419-EABE-28F9-6090-AC052FE65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EFFFF"/>
                </a:solidFill>
              </a:rPr>
              <a:t>City hotel got more reservations as compared to Resort hotel. Max reservation </a:t>
            </a:r>
            <a:r>
              <a:rPr lang="en-US" sz="1400">
                <a:solidFill>
                  <a:srgbClr val="FEFFFF"/>
                </a:solidFill>
              </a:rPr>
              <a:t>in the year 2016.</a:t>
            </a:r>
            <a:endParaRPr lang="en-US" sz="1400" dirty="0">
              <a:solidFill>
                <a:srgbClr val="FEFFFF"/>
              </a:solidFill>
            </a:endParaRP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89BF777-1265-8F87-73DC-8D76B3269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421" y="374125"/>
            <a:ext cx="6102338" cy="56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1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2CFA5-2CD9-D9F3-2CB2-E03ABCCA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EFFFF"/>
                </a:solidFill>
              </a:rPr>
              <a:t>Cancelled vs Not Cancelled Booking status w.r.t hotels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DEC84-B1CA-7DF5-4B2C-D6E5CF2BF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600" dirty="0">
                <a:solidFill>
                  <a:srgbClr val="FEFFFF"/>
                </a:solidFill>
              </a:rPr>
              <a:t>Resort Hotel has less cancellation count. </a:t>
            </a:r>
          </a:p>
        </p:txBody>
      </p:sp>
      <p:pic>
        <p:nvPicPr>
          <p:cNvPr id="5" name="Picture 4" descr="A graph of a hotel&#10;&#10;Description automatically generated">
            <a:extLst>
              <a:ext uri="{FF2B5EF4-FFF2-40B4-BE49-F238E27FC236}">
                <a16:creationId xmlns:a16="http://schemas.microsoft.com/office/drawing/2014/main" id="{BDFC01BD-61B3-8FCD-61B6-1A0EC9781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3" y="737419"/>
            <a:ext cx="5945245" cy="526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4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515CF-909B-F3F4-2D93-82A9DA3E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EFFFF"/>
                </a:solidFill>
              </a:rPr>
              <a:t>Year-wise cancellation comparison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2ADBA-52BF-B5C5-8A4A-11B6C130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600" dirty="0">
                <a:solidFill>
                  <a:srgbClr val="FEFFFF"/>
                </a:solidFill>
              </a:rPr>
              <a:t>In the 2016, more cancellation happened.</a:t>
            </a:r>
          </a:p>
        </p:txBody>
      </p:sp>
      <p:pic>
        <p:nvPicPr>
          <p:cNvPr id="5" name="Picture 4" descr="A graph with a number of columns&#10;&#10;Description automatically generated">
            <a:extLst>
              <a:ext uri="{FF2B5EF4-FFF2-40B4-BE49-F238E27FC236}">
                <a16:creationId xmlns:a16="http://schemas.microsoft.com/office/drawing/2014/main" id="{3B7644D3-A0CA-3A20-AF59-551104F25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3" y="751840"/>
            <a:ext cx="6101615" cy="524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7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DD41F-C551-143F-AEA1-F1B74E1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EFFFF"/>
                </a:solidFill>
              </a:rPr>
              <a:t>Percentage-wise Reservation status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6B439-BCC6-34B7-39D2-7D71177D0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600" dirty="0">
                <a:solidFill>
                  <a:srgbClr val="FEFFFF"/>
                </a:solidFill>
              </a:rPr>
              <a:t>Findings shows Cancellations are 37% whereas Reservations are 63%</a:t>
            </a:r>
          </a:p>
        </p:txBody>
      </p:sp>
      <p:pic>
        <p:nvPicPr>
          <p:cNvPr id="5" name="Picture 4" descr="A graph of a number of reservation&#10;&#10;Description automatically generated">
            <a:extLst>
              <a:ext uri="{FF2B5EF4-FFF2-40B4-BE49-F238E27FC236}">
                <a16:creationId xmlns:a16="http://schemas.microsoft.com/office/drawing/2014/main" id="{E030E40D-700C-B30A-9A72-4267DB569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4" y="1148247"/>
            <a:ext cx="5640502" cy="456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5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3C0D7-184E-1C0F-4A31-575D3A63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EFFFF"/>
                </a:solidFill>
              </a:rPr>
              <a:t>Month-wise </a:t>
            </a:r>
            <a:r>
              <a:rPr lang="en-US">
                <a:solidFill>
                  <a:srgbClr val="FEFFFF"/>
                </a:solidFill>
              </a:rPr>
              <a:t>Reservation status</a:t>
            </a:r>
            <a:endParaRPr lang="en-US" dirty="0">
              <a:solidFill>
                <a:srgbClr val="FEFFFF"/>
              </a:solidFill>
            </a:endParaRP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1B82D-F417-3390-6126-34C0A135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600" dirty="0">
              <a:solidFill>
                <a:srgbClr val="FEFFFF"/>
              </a:solidFill>
            </a:endParaRPr>
          </a:p>
        </p:txBody>
      </p:sp>
      <p:pic>
        <p:nvPicPr>
          <p:cNvPr id="5" name="Picture 4" descr="A graph of a number of bars&#10;&#10;Description automatically generated">
            <a:extLst>
              <a:ext uri="{FF2B5EF4-FFF2-40B4-BE49-F238E27FC236}">
                <a16:creationId xmlns:a16="http://schemas.microsoft.com/office/drawing/2014/main" id="{CAD3ABE8-A94B-91A4-CC2A-BB1B8E9F9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673" y="436880"/>
            <a:ext cx="6311407" cy="606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8DBEC-38B7-4642-C868-AD86C58D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3270411" cy="205752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 dirty="0"/>
              <a:t>Month-wise comparison of City vs Resort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5ED38A8-7C65-8EF8-7E10-FD60CCE29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3956" y="2944062"/>
            <a:ext cx="3555655" cy="2967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Lowest cancellation month for Resort Hotel : September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Lowest cancellation month for City Hotel : June</a:t>
            </a:r>
          </a:p>
          <a:p>
            <a:r>
              <a:rPr lang="en-US" sz="1600" dirty="0">
                <a:solidFill>
                  <a:schemeClr val="tx1"/>
                </a:solidFill>
              </a:rPr>
              <a:t>Highest cancellation month for Resort Hotel : January</a:t>
            </a:r>
          </a:p>
          <a:p>
            <a:r>
              <a:rPr lang="en-US" sz="1600" dirty="0">
                <a:solidFill>
                  <a:schemeClr val="tx1"/>
                </a:solidFill>
              </a:rPr>
              <a:t>Highest cancellation month for City Hotel : January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 descr="A graph of a number of green bars&#10;&#10;Description automatically generated">
            <a:extLst>
              <a:ext uri="{FF2B5EF4-FFF2-40B4-BE49-F238E27FC236}">
                <a16:creationId xmlns:a16="http://schemas.microsoft.com/office/drawing/2014/main" id="{12D3C4AC-E576-4441-E9D6-3C9555BCCA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11" y="376778"/>
            <a:ext cx="6698389" cy="2967160"/>
          </a:xfrm>
          <a:prstGeom prst="rect">
            <a:avLst/>
          </a:prstGeom>
        </p:spPr>
      </p:pic>
      <p:pic>
        <p:nvPicPr>
          <p:cNvPr id="6" name="Content Placeholder 5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1FE83B04-92E0-CFFC-F581-C93F685D1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742" y="3508528"/>
            <a:ext cx="6530259" cy="269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9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4695A-E2A4-B66F-9000-BC3EEE35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EFFFF"/>
                </a:solidFill>
              </a:rPr>
              <a:t>Most demanding room in these years</a:t>
            </a:r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E1FD6-F9DE-A934-0794-5D501A72B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600" dirty="0">
                <a:solidFill>
                  <a:srgbClr val="FEFFFF"/>
                </a:solidFill>
              </a:rPr>
              <a:t>Room Type A is the most demanding</a:t>
            </a:r>
          </a:p>
        </p:txBody>
      </p:sp>
      <p:pic>
        <p:nvPicPr>
          <p:cNvPr id="5" name="Picture 4" descr="A pie chart with numbers and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47A9D29E-675A-F456-9813-7D9D8A11B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4" y="1049539"/>
            <a:ext cx="5640502" cy="47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676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93</TotalTime>
  <Words>329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Inter</vt:lpstr>
      <vt:lpstr>Wingdings 3</vt:lpstr>
      <vt:lpstr>Wisp</vt:lpstr>
      <vt:lpstr>DATA ANALYSIS REPORT ON  HOTEL BOOKING </vt:lpstr>
      <vt:lpstr>Hotel Booking Dataset consists of 2 hotels </vt:lpstr>
      <vt:lpstr>Hotel reservation for year 2015/16/17</vt:lpstr>
      <vt:lpstr>Cancelled vs Not Cancelled Booking status w.r.t hotels</vt:lpstr>
      <vt:lpstr>Year-wise cancellation comparison</vt:lpstr>
      <vt:lpstr>Percentage-wise Reservation status</vt:lpstr>
      <vt:lpstr>Month-wise Reservation status</vt:lpstr>
      <vt:lpstr>Month-wise comparison of City vs Resort</vt:lpstr>
      <vt:lpstr>Most demanding room in these years</vt:lpstr>
      <vt:lpstr>Top five country reservation status</vt:lpstr>
      <vt:lpstr>Guests stayed weeknights Vs stayed weekend nights</vt:lpstr>
      <vt:lpstr>Reservation status as per Market Segment columns distribution</vt:lpstr>
      <vt:lpstr>Average Daily Rate</vt:lpstr>
      <vt:lpstr>Reservation effect by lead-time for City Hotel</vt:lpstr>
      <vt:lpstr>Reservation for year effect by lead-time for Resort Hotel</vt:lpstr>
      <vt:lpstr>Adults in City Hotel vs Resort Hotel</vt:lpstr>
      <vt:lpstr>Children and babies in City Hotel Vs Resort Hotel</vt:lpstr>
      <vt:lpstr>  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 HOTEL BOOKING </dc:title>
  <dc:creator>Kamal Kumar Sumaria</dc:creator>
  <cp:lastModifiedBy>roochie chaudhary</cp:lastModifiedBy>
  <cp:revision>17</cp:revision>
  <dcterms:created xsi:type="dcterms:W3CDTF">2024-04-01T19:38:12Z</dcterms:created>
  <dcterms:modified xsi:type="dcterms:W3CDTF">2024-05-02T11:39:35Z</dcterms:modified>
</cp:coreProperties>
</file>