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56" r:id="rId5"/>
    <p:sldId id="258" r:id="rId6"/>
    <p:sldId id="259" r:id="rId7"/>
    <p:sldId id="273" r:id="rId8"/>
    <p:sldId id="265" r:id="rId9"/>
    <p:sldId id="272" r:id="rId10"/>
    <p:sldId id="274" r:id="rId11"/>
    <p:sldId id="275" r:id="rId12"/>
    <p:sldId id="279" r:id="rId13"/>
    <p:sldId id="280" r:id="rId14"/>
    <p:sldId id="281" r:id="rId15"/>
    <p:sldId id="285" r:id="rId16"/>
    <p:sldId id="282" r:id="rId17"/>
    <p:sldId id="283" r:id="rId18"/>
    <p:sldId id="284" r:id="rId19"/>
    <p:sldId id="276" r:id="rId20"/>
    <p:sldId id="278" r:id="rId21"/>
    <p:sldId id="266" r:id="rId22"/>
    <p:sldId id="267" r:id="rId23"/>
    <p:sldId id="260" r:id="rId24"/>
    <p:sldId id="261" r:id="rId25"/>
    <p:sldId id="262" r:id="rId26"/>
    <p:sldId id="263" r:id="rId27"/>
    <p:sldId id="286" r:id="rId28"/>
    <p:sldId id="287" r:id="rId29"/>
    <p:sldId id="290" r:id="rId30"/>
    <p:sldId id="268" r:id="rId31"/>
    <p:sldId id="288" r:id="rId32"/>
    <p:sldId id="289" r:id="rId33"/>
    <p:sldId id="264" r:id="rId34"/>
    <p:sldId id="269" r:id="rId35"/>
    <p:sldId id="270" r:id="rId36"/>
    <p:sldId id="271" r:id="rId37"/>
    <p:sldId id="25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93908B-D131-45CF-810B-28290242A049}">
          <p14:sldIdLst>
            <p14:sldId id="256"/>
            <p14:sldId id="258"/>
            <p14:sldId id="259"/>
            <p14:sldId id="273"/>
            <p14:sldId id="265"/>
            <p14:sldId id="272"/>
            <p14:sldId id="274"/>
          </p14:sldIdLst>
        </p14:section>
        <p14:section name="Bicep Resource Template" id="{FE444DF7-FF36-4ED8-86D4-1BD6A771D4F7}">
          <p14:sldIdLst>
            <p14:sldId id="275"/>
            <p14:sldId id="279"/>
            <p14:sldId id="280"/>
            <p14:sldId id="281"/>
            <p14:sldId id="285"/>
            <p14:sldId id="282"/>
            <p14:sldId id="283"/>
            <p14:sldId id="284"/>
            <p14:sldId id="276"/>
            <p14:sldId id="278"/>
            <p14:sldId id="266"/>
            <p14:sldId id="267"/>
            <p14:sldId id="260"/>
            <p14:sldId id="261"/>
            <p14:sldId id="262"/>
            <p14:sldId id="263"/>
            <p14:sldId id="286"/>
            <p14:sldId id="287"/>
            <p14:sldId id="290"/>
            <p14:sldId id="268"/>
            <p14:sldId id="288"/>
            <p14:sldId id="289"/>
            <p14:sldId id="264"/>
            <p14:sldId id="269"/>
            <p14:sldId id="270"/>
            <p14:sldId id="271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4" autoAdjust="0"/>
  </p:normalViewPr>
  <p:slideViewPr>
    <p:cSldViewPr snapToGrid="0" showGuides="1">
      <p:cViewPr varScale="1">
        <p:scale>
          <a:sx n="111" d="100"/>
          <a:sy n="111" d="100"/>
        </p:scale>
        <p:origin x="510" y="10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11/1/2024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11/1/2024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ISBgwrdxPM?list=PLGjZwEtPN7j8b9dPA0HrtJDptOB69B506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role-based-access-control/built-in-roles/privileged#owner" TargetMode="External"/><Relationship Id="rId7" Type="http://schemas.openxmlformats.org/officeDocument/2006/relationships/hyperlink" Target="https://learn.microsoft.com/en-us/azure/role-based-access-control/built-in-roles/general#reader" TargetMode="External"/><Relationship Id="rId2" Type="http://schemas.openxmlformats.org/officeDocument/2006/relationships/hyperlink" Target="https://learn.microsoft.com/en-us/azure/role-based-access-control/built-in-roles/privileged#contributor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learn.microsoft.com/en-us/azure/role-based-access-control/built-in-roles/privileged#user-access-administrator" TargetMode="External"/><Relationship Id="rId5" Type="http://schemas.openxmlformats.org/officeDocument/2006/relationships/hyperlink" Target="https://learn.microsoft.com/en-us/azure/role-based-access-control/built-in-roles/privileged#role-based-access-control-administrator" TargetMode="External"/><Relationship Id="rId4" Type="http://schemas.openxmlformats.org/officeDocument/2006/relationships/hyperlink" Target="https://learn.microsoft.com/en-us/azure/role-based-access-control/built-in-roles/privileged#reservations-administrator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ISBgwrdxPM?list=PLGjZwEtPN7j8b9dPA0HrtJDptOB69B506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/>
      </p:pic>
      <p:sp>
        <p:nvSpPr>
          <p:cNvPr id="18" name="Hexagon 17" descr="Solid dark colored hexagon in the middle of image accent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49" y="2855631"/>
            <a:ext cx="1791641" cy="1118752"/>
            <a:chOff x="2955849" y="2902286"/>
            <a:chExt cx="1791641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25649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LV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49" y="3713261"/>
              <a:ext cx="17916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bg1"/>
                  </a:solidFill>
                  <a:cs typeface="Calibri Light" panose="020F0302020204030204" pitchFamily="34" charset="0"/>
                </a:rPr>
                <a:t>Lerevit</a:t>
              </a:r>
              <a:endParaRPr lang="en-US" sz="1400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IAC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Complete Guideline</a:t>
            </a:r>
            <a:r>
              <a:rPr lang="en-US" dirty="0"/>
              <a:t> to BICEP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91A2D6-5A66-4273-98DF-B6DF0FA16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6733" y="4635499"/>
            <a:ext cx="2097236" cy="169357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F8F0027-CBC1-40BF-AB2F-76387F3E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an App Service or Web-App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AA482E-FE76-4950-B85B-1C94C1BE2FED}"/>
              </a:ext>
            </a:extLst>
          </p:cNvPr>
          <p:cNvSpPr txBox="1"/>
          <p:nvPr/>
        </p:nvSpPr>
        <p:spPr>
          <a:xfrm>
            <a:off x="518678" y="1371228"/>
            <a:ext cx="77896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Pass Service in Azure dedicate to Create Web Apps, Web API, Mobile Backends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4589A6-E12E-4C5B-835E-9BCE09E76583}"/>
              </a:ext>
            </a:extLst>
          </p:cNvPr>
          <p:cNvSpPr/>
          <p:nvPr/>
        </p:nvSpPr>
        <p:spPr>
          <a:xfrm>
            <a:off x="7643003" y="1561729"/>
            <a:ext cx="4106174" cy="40934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 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 = </a:t>
            </a:r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resourceGroup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// Create a windows App Service Plan or </a:t>
            </a:r>
            <a:r>
              <a:rPr 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Serverfarm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resource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AppServicePlan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Microsoft.Web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/serverfarms@2023-12-01'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={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azr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-aps-win-dev'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location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sku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'F1'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capacity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// App Service or Web Application or Sites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resource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webApplication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Microsoft.Web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/sites@2021-01-15'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azr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appservice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-win-dev'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location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tags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'hidden-related: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${</a:t>
            </a:r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resourceGroup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/providers/</a:t>
            </a:r>
            <a:r>
              <a:rPr lang="en-U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Microsoft.Web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serverfarms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appServicePlan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AppServicePlan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properties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serverFarmId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AppServicePlan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// id of the app service plan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FD63C6-52AF-4684-9B58-6256BC28914A}"/>
              </a:ext>
            </a:extLst>
          </p:cNvPr>
          <p:cNvSpPr/>
          <p:nvPr/>
        </p:nvSpPr>
        <p:spPr>
          <a:xfrm>
            <a:off x="644950" y="6402751"/>
            <a:ext cx="11547049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DCDCAA"/>
                </a:solidFill>
                <a:latin typeface="Consolas" panose="020B0609020204030204" pitchFamily="49" charset="0"/>
              </a:rPr>
              <a:t>Set-Location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"C:\Users\Roodmack\Desktop\Azure Function\Bicep\05 Azure World Practice\3.App Service"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DCDCAA"/>
                </a:solidFill>
                <a:latin typeface="Consolas" panose="020B0609020204030204" pitchFamily="49" charset="0"/>
              </a:rPr>
              <a:t>New-</a:t>
            </a:r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AzResourceGroupDeployment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ResourceGroupName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azr_rs_group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 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Name 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AppServicePlan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Mode 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"Incremental"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 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TemplateFile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 .\</a:t>
            </a:r>
            <a:r>
              <a:rPr lang="en-US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AppService.bicep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F3F961B-91C1-423D-8739-69FDF00CE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898" y="2133437"/>
            <a:ext cx="6580862" cy="9111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F40E9B-0187-4F20-B6F0-BC79144AA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97" y="2937097"/>
            <a:ext cx="6580862" cy="17781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94F40A-5DDC-4D68-98CE-3708134D7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9" y="6402751"/>
            <a:ext cx="644951" cy="40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54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F8F0027-CBC1-40BF-AB2F-76387F3E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Application Insight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AA482E-FE76-4950-B85B-1C94C1BE2FED}"/>
              </a:ext>
            </a:extLst>
          </p:cNvPr>
          <p:cNvSpPr txBox="1"/>
          <p:nvPr/>
        </p:nvSpPr>
        <p:spPr>
          <a:xfrm>
            <a:off x="518678" y="1371228"/>
            <a:ext cx="77896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Azure service to retrieve application telemetry, or Log of another azure resource</a:t>
            </a:r>
          </a:p>
          <a:p>
            <a:r>
              <a:rPr lang="en-US" sz="1050" i="1" dirty="0"/>
              <a:t>App insight provide all the Built in report natively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4589A6-E12E-4C5B-835E-9BCE09E76583}"/>
              </a:ext>
            </a:extLst>
          </p:cNvPr>
          <p:cNvSpPr/>
          <p:nvPr/>
        </p:nvSpPr>
        <p:spPr>
          <a:xfrm>
            <a:off x="7606109" y="946654"/>
            <a:ext cx="4220708" cy="49398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C586C0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 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 = </a:t>
            </a:r>
            <a:r>
              <a:rPr lang="en-US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resourceGroup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</a:p>
          <a:p>
            <a:b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C586C0"/>
                </a:solidFill>
                <a:latin typeface="Consolas" panose="020B0609020204030204" pitchFamily="49" charset="0"/>
              </a:rPr>
              <a:t>resource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appInsights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Microsoft.Insights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/components@2020-02-02'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azr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en-US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appinsight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-dev'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location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kind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'web'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properties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900" dirty="0" err="1">
                <a:solidFill>
                  <a:srgbClr val="4EC9B0"/>
                </a:solidFill>
                <a:latin typeface="Consolas" panose="020B0609020204030204" pitchFamily="49" charset="0"/>
              </a:rPr>
              <a:t>Application_Type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'web'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 err="1">
                <a:solidFill>
                  <a:srgbClr val="4EC9B0"/>
                </a:solidFill>
                <a:latin typeface="Consolas" panose="020B0609020204030204" pitchFamily="49" charset="0"/>
              </a:rPr>
              <a:t>dependsOn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 </a:t>
            </a:r>
            <a:r>
              <a:rPr lang="en-U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webApplication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]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900" dirty="0">
                <a:solidFill>
                  <a:srgbClr val="6A9955"/>
                </a:solidFill>
                <a:latin typeface="Consolas" panose="020B0609020204030204" pitchFamily="49" charset="0"/>
              </a:rPr>
              <a:t>// Create App Setting for an Web App, those value will </a:t>
            </a:r>
            <a:r>
              <a:rPr lang="en-US" sz="900" dirty="0" err="1">
                <a:solidFill>
                  <a:srgbClr val="6A9955"/>
                </a:solidFill>
                <a:latin typeface="Consolas" panose="020B0609020204030204" pitchFamily="49" charset="0"/>
              </a:rPr>
              <a:t>overight</a:t>
            </a:r>
            <a:r>
              <a:rPr lang="en-US" sz="900" dirty="0">
                <a:solidFill>
                  <a:srgbClr val="6A9955"/>
                </a:solidFill>
                <a:latin typeface="Consolas" panose="020B0609020204030204" pitchFamily="49" charset="0"/>
              </a:rPr>
              <a:t> any thing from apps settings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586C0"/>
                </a:solidFill>
                <a:latin typeface="Consolas" panose="020B0609020204030204" pitchFamily="49" charset="0"/>
              </a:rPr>
              <a:t>resource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appserviceappsetting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 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Microsoft.Web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/sites/config@2023-12-01'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={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'web'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parent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webApplication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properties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 err="1">
                <a:solidFill>
                  <a:srgbClr val="4EC9B0"/>
                </a:solidFill>
                <a:latin typeface="Consolas" panose="020B0609020204030204" pitchFamily="49" charset="0"/>
              </a:rPr>
              <a:t>appSettings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:  [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'key1'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'value1'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  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'key2'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'value22'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]</a:t>
            </a:r>
            <a:b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b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FD63C6-52AF-4684-9B58-6256BC28914A}"/>
              </a:ext>
            </a:extLst>
          </p:cNvPr>
          <p:cNvSpPr/>
          <p:nvPr/>
        </p:nvSpPr>
        <p:spPr>
          <a:xfrm>
            <a:off x="518679" y="6394665"/>
            <a:ext cx="11673321" cy="430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Set-Location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"C:\Users\Roodmack\Desktop\Azure Function\Bicep\05 Azure World Practice\4.Application Insight"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New-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AzResourceGroupDeployment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ResourceGroupName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azr_rs_group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 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Name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AppServicePlan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Mode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"Incremental"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 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TemplateFile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.\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AppInsight.bicep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5A2175-4404-485B-809D-18AD22E5A577}"/>
              </a:ext>
            </a:extLst>
          </p:cNvPr>
          <p:cNvSpPr/>
          <p:nvPr/>
        </p:nvSpPr>
        <p:spPr>
          <a:xfrm>
            <a:off x="3048000" y="4743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DF52EF-5534-4C93-A820-951D161AA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6" y="6394664"/>
            <a:ext cx="450102" cy="430887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3B286C5-4CCA-4DA9-9303-8FAC3C37E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1065" y="2095290"/>
            <a:ext cx="3242439" cy="328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57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F8F0027-CBC1-40BF-AB2F-76387F3E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Azure SQL Server Database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4589A6-E12E-4C5B-835E-9BCE09E76583}"/>
              </a:ext>
            </a:extLst>
          </p:cNvPr>
          <p:cNvSpPr/>
          <p:nvPr/>
        </p:nvSpPr>
        <p:spPr>
          <a:xfrm>
            <a:off x="5803900" y="1622314"/>
            <a:ext cx="6388100" cy="36625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C586C0"/>
                </a:solidFill>
                <a:latin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 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 = </a:t>
            </a:r>
            <a:r>
              <a:rPr lang="en-US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resourceGroup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b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6A9955"/>
                </a:solidFill>
                <a:latin typeface="Consolas" panose="020B0609020204030204" pitchFamily="49" charset="0"/>
              </a:rPr>
              <a:t>// Create a SQL </a:t>
            </a:r>
            <a:r>
              <a:rPr lang="en-US" sz="800" dirty="0" err="1">
                <a:solidFill>
                  <a:srgbClr val="6A9955"/>
                </a:solidFill>
                <a:latin typeface="Consolas" panose="020B0609020204030204" pitchFamily="49" charset="0"/>
              </a:rPr>
              <a:t>DataBase</a:t>
            </a:r>
            <a:b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C586C0"/>
                </a:solidFill>
                <a:latin typeface="Consolas" panose="020B0609020204030204" pitchFamily="49" charset="0"/>
              </a:rPr>
              <a:t>resource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sqlServer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Microsoft.Sql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/servers@2014-04-01'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={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800" dirty="0">
                <a:solidFill>
                  <a:srgbClr val="4EC9B0"/>
                </a:solidFill>
                <a:latin typeface="Consolas" panose="020B0609020204030204" pitchFamily="49" charset="0"/>
              </a:rPr>
              <a:t>name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azr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en-US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sql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en-US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iac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-dev'</a:t>
            </a:r>
            <a:endParaRPr lang="en-US" sz="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800" dirty="0">
                <a:solidFill>
                  <a:srgbClr val="4EC9B0"/>
                </a:solidFill>
                <a:latin typeface="Consolas" panose="020B0609020204030204" pitchFamily="49" charset="0"/>
              </a:rPr>
              <a:t>location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endParaRPr lang="en-US" sz="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US" sz="800" dirty="0">
                <a:solidFill>
                  <a:srgbClr val="4EC9B0"/>
                </a:solidFill>
                <a:latin typeface="Consolas" panose="020B0609020204030204" pitchFamily="49" charset="0"/>
              </a:rPr>
              <a:t>properties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800" dirty="0" err="1">
                <a:solidFill>
                  <a:srgbClr val="4EC9B0"/>
                </a:solidFill>
                <a:latin typeface="Consolas" panose="020B0609020204030204" pitchFamily="49" charset="0"/>
              </a:rPr>
              <a:t>administratorLogin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roodmack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en-US" sz="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800" dirty="0" err="1">
                <a:solidFill>
                  <a:srgbClr val="4EC9B0"/>
                </a:solidFill>
                <a:latin typeface="Consolas" panose="020B0609020204030204" pitchFamily="49" charset="0"/>
              </a:rPr>
              <a:t>administratorLoginPassword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: 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'PLRooimack789**'</a:t>
            </a:r>
            <a:endParaRPr lang="en-US" sz="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}</a:t>
            </a:r>
            <a:b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b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sz="800" dirty="0" err="1">
                <a:solidFill>
                  <a:srgbClr val="6A9955"/>
                </a:solidFill>
                <a:latin typeface="Consolas" panose="020B0609020204030204" pitchFamily="49" charset="0"/>
              </a:rPr>
              <a:t>Witelisting</a:t>
            </a:r>
            <a:r>
              <a:rPr lang="en-US" sz="800" dirty="0">
                <a:solidFill>
                  <a:srgbClr val="6A9955"/>
                </a:solidFill>
                <a:latin typeface="Consolas" panose="020B0609020204030204" pitchFamily="49" charset="0"/>
              </a:rPr>
              <a:t> IP Address for the SQL  </a:t>
            </a:r>
            <a:r>
              <a:rPr lang="en-US" sz="800" dirty="0" err="1">
                <a:solidFill>
                  <a:srgbClr val="6A9955"/>
                </a:solidFill>
                <a:latin typeface="Consolas" panose="020B0609020204030204" pitchFamily="49" charset="0"/>
              </a:rPr>
              <a:t>Servver</a:t>
            </a:r>
            <a:r>
              <a:rPr lang="en-US" sz="800" dirty="0">
                <a:solidFill>
                  <a:srgbClr val="6A9955"/>
                </a:solidFill>
                <a:latin typeface="Consolas" panose="020B0609020204030204" pitchFamily="49" charset="0"/>
              </a:rPr>
              <a:t> , this is not overwrite the existing one</a:t>
            </a:r>
            <a:endParaRPr lang="en-US" sz="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C586C0"/>
                </a:solidFill>
                <a:latin typeface="Consolas" panose="020B0609020204030204" pitchFamily="49" charset="0"/>
              </a:rPr>
              <a:t>resource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sqlServerFirewallRules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Microsoft.Sql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/servers/firewallRules@2021-02-01-preview'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800" dirty="0">
                <a:solidFill>
                  <a:srgbClr val="4EC9B0"/>
                </a:solidFill>
                <a:latin typeface="Consolas" panose="020B0609020204030204" pitchFamily="49" charset="0"/>
              </a:rPr>
              <a:t>parent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sqlServer</a:t>
            </a:r>
            <a:endParaRPr lang="en-US" sz="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800" dirty="0">
                <a:solidFill>
                  <a:srgbClr val="4EC9B0"/>
                </a:solidFill>
                <a:latin typeface="Consolas" panose="020B0609020204030204" pitchFamily="49" charset="0"/>
              </a:rPr>
              <a:t>name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mypc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ip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 Address'</a:t>
            </a:r>
            <a:endParaRPr lang="en-US" sz="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800" dirty="0">
                <a:solidFill>
                  <a:srgbClr val="4EC9B0"/>
                </a:solidFill>
                <a:latin typeface="Consolas" panose="020B0609020204030204" pitchFamily="49" charset="0"/>
              </a:rPr>
              <a:t>properties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800" dirty="0" err="1">
                <a:solidFill>
                  <a:srgbClr val="4EC9B0"/>
                </a:solidFill>
                <a:latin typeface="Consolas" panose="020B0609020204030204" pitchFamily="49" charset="0"/>
              </a:rPr>
              <a:t>startIpAddress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'1.1.1.1'</a:t>
            </a:r>
            <a:endParaRPr lang="en-US" sz="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800" dirty="0" err="1">
                <a:solidFill>
                  <a:srgbClr val="4EC9B0"/>
                </a:solidFill>
                <a:latin typeface="Consolas" panose="020B0609020204030204" pitchFamily="49" charset="0"/>
              </a:rPr>
              <a:t>endIpAddress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'1.1.1.1'</a:t>
            </a:r>
            <a:endParaRPr lang="en-US" sz="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b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6A9955"/>
                </a:solidFill>
                <a:latin typeface="Consolas" panose="020B0609020204030204" pitchFamily="49" charset="0"/>
              </a:rPr>
              <a:t>// Create the Server</a:t>
            </a:r>
            <a:endParaRPr lang="en-US" sz="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C586C0"/>
                </a:solidFill>
                <a:latin typeface="Consolas" panose="020B0609020204030204" pitchFamily="49" charset="0"/>
              </a:rPr>
              <a:t>resource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sqlServerDatabase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Microsoft.Sql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/servers/databases@2021-11-01'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={ 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800" dirty="0">
                <a:solidFill>
                  <a:srgbClr val="4EC9B0"/>
                </a:solidFill>
                <a:latin typeface="Consolas" panose="020B0609020204030204" pitchFamily="49" charset="0"/>
              </a:rPr>
              <a:t>parent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sqlServer</a:t>
            </a:r>
            <a:endParaRPr lang="en-US" sz="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800" dirty="0">
                <a:solidFill>
                  <a:srgbClr val="4EC9B0"/>
                </a:solidFill>
                <a:latin typeface="Consolas" panose="020B0609020204030204" pitchFamily="49" charset="0"/>
              </a:rPr>
              <a:t>name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'db1'</a:t>
            </a:r>
            <a:endParaRPr lang="en-US" sz="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800" dirty="0">
                <a:solidFill>
                  <a:srgbClr val="4EC9B0"/>
                </a:solidFill>
                <a:latin typeface="Consolas" panose="020B0609020204030204" pitchFamily="49" charset="0"/>
              </a:rPr>
              <a:t>location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endParaRPr lang="en-US" sz="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800" dirty="0">
                <a:solidFill>
                  <a:srgbClr val="4EC9B0"/>
                </a:solidFill>
                <a:latin typeface="Consolas" panose="020B0609020204030204" pitchFamily="49" charset="0"/>
              </a:rPr>
              <a:t>properties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800" dirty="0">
                <a:solidFill>
                  <a:srgbClr val="4EC9B0"/>
                </a:solidFill>
                <a:latin typeface="Consolas" panose="020B0609020204030204" pitchFamily="49" charset="0"/>
              </a:rPr>
              <a:t>collation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'SQL_Latin1_General_CP1_CI_AS'</a:t>
            </a:r>
            <a:endParaRPr lang="en-US" sz="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800" dirty="0" err="1">
                <a:solidFill>
                  <a:srgbClr val="4EC9B0"/>
                </a:solidFill>
                <a:latin typeface="Consolas" panose="020B0609020204030204" pitchFamily="49" charset="0"/>
              </a:rPr>
              <a:t>maxSizeBytes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</a:rPr>
              <a:t>2147483648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6A9955"/>
                </a:solidFill>
                <a:latin typeface="Consolas" panose="020B0609020204030204" pitchFamily="49" charset="0"/>
              </a:rPr>
              <a:t>// Example value: 2 GB</a:t>
            </a:r>
            <a:endParaRPr lang="en-US" sz="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  <a:b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FD63C6-52AF-4684-9B58-6256BC28914A}"/>
              </a:ext>
            </a:extLst>
          </p:cNvPr>
          <p:cNvSpPr/>
          <p:nvPr/>
        </p:nvSpPr>
        <p:spPr>
          <a:xfrm>
            <a:off x="518679" y="6394665"/>
            <a:ext cx="11673321" cy="430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Set-Location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"C:\Users\Roodmack\Desktop\Azure Function\Bicep\05 Azure World Practice\5.Azure SQL Database"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New-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AzResourceGroupDeployment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ResourceGroupName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azr_rs_group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 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Name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AppServicePlan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Mode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"Incremental"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 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TemplateFile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  .\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SQLDatabase.bicep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5A2175-4404-485B-809D-18AD22E5A577}"/>
              </a:ext>
            </a:extLst>
          </p:cNvPr>
          <p:cNvSpPr/>
          <p:nvPr/>
        </p:nvSpPr>
        <p:spPr>
          <a:xfrm>
            <a:off x="3048000" y="4743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DF52EF-5534-4C93-A820-951D161AA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6" y="6394664"/>
            <a:ext cx="450102" cy="430887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2AFDFC4-9A4B-414B-B572-0818821FE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678" y="2117671"/>
            <a:ext cx="4588351" cy="313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4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F8F0027-CBC1-40BF-AB2F-76387F3E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App Service Plan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AA482E-FE76-4950-B85B-1C94C1BE2FED}"/>
              </a:ext>
            </a:extLst>
          </p:cNvPr>
          <p:cNvSpPr txBox="1"/>
          <p:nvPr/>
        </p:nvSpPr>
        <p:spPr>
          <a:xfrm>
            <a:off x="518678" y="1371228"/>
            <a:ext cx="7789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It’s required to run web application in a manage azure environment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4589A6-E12E-4C5B-835E-9BCE09E76583}"/>
              </a:ext>
            </a:extLst>
          </p:cNvPr>
          <p:cNvSpPr/>
          <p:nvPr/>
        </p:nvSpPr>
        <p:spPr>
          <a:xfrm>
            <a:off x="7700999" y="2330552"/>
            <a:ext cx="4220708" cy="24468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C586C0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 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 = </a:t>
            </a:r>
            <a:r>
              <a:rPr lang="en-US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resourceGroup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</a:p>
          <a:p>
            <a:b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C586C0"/>
                </a:solidFill>
                <a:latin typeface="Consolas" panose="020B0609020204030204" pitchFamily="49" charset="0"/>
              </a:rPr>
              <a:t>resource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appServicePlan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Microsoft.Web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/serverfarms@2020-12-01'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kind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linux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6A9955"/>
                </a:solidFill>
                <a:latin typeface="Consolas" panose="020B0609020204030204" pitchFamily="49" charset="0"/>
              </a:rPr>
              <a:t>// if not specify default value is  'windows'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azr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-asp-</a:t>
            </a:r>
            <a:r>
              <a:rPr lang="en-US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linux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-dev'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location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 err="1">
                <a:solidFill>
                  <a:srgbClr val="4EC9B0"/>
                </a:solidFill>
                <a:latin typeface="Consolas" panose="020B0609020204030204" pitchFamily="49" charset="0"/>
              </a:rPr>
              <a:t>sku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'S1'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capacity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>
                <a:solidFill>
                  <a:srgbClr val="6A9955"/>
                </a:solidFill>
                <a:latin typeface="Consolas" panose="020B0609020204030204" pitchFamily="49" charset="0"/>
              </a:rPr>
              <a:t>// Property mandatory for </a:t>
            </a:r>
            <a:r>
              <a:rPr lang="en-US" sz="900" dirty="0" err="1">
                <a:solidFill>
                  <a:srgbClr val="6A9955"/>
                </a:solidFill>
                <a:latin typeface="Consolas" panose="020B0609020204030204" pitchFamily="49" charset="0"/>
              </a:rPr>
              <a:t>linux</a:t>
            </a:r>
            <a:r>
              <a:rPr lang="en-US" sz="900" dirty="0">
                <a:solidFill>
                  <a:srgbClr val="6A9955"/>
                </a:solidFill>
                <a:latin typeface="Consolas" panose="020B0609020204030204" pitchFamily="49" charset="0"/>
              </a:rPr>
              <a:t> deployment, could be remove if kind=windows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properties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 </a:t>
            </a:r>
            <a:r>
              <a:rPr lang="en-US" sz="900" dirty="0" err="1">
                <a:solidFill>
                  <a:srgbClr val="4EC9B0"/>
                </a:solidFill>
                <a:latin typeface="Consolas" panose="020B0609020204030204" pitchFamily="49" charset="0"/>
              </a:rPr>
              <a:t>reserved</a:t>
            </a:r>
            <a:r>
              <a:rPr lang="en-US" sz="900" dirty="0" err="1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  <a:r>
              <a:rPr lang="en-US" sz="900" dirty="0" err="1">
                <a:solidFill>
                  <a:srgbClr val="C586C0"/>
                </a:solidFill>
                <a:latin typeface="Consolas" panose="020B0609020204030204" pitchFamily="49" charset="0"/>
              </a:rPr>
              <a:t>true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   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FD63C6-52AF-4684-9B58-6256BC28914A}"/>
              </a:ext>
            </a:extLst>
          </p:cNvPr>
          <p:cNvSpPr/>
          <p:nvPr/>
        </p:nvSpPr>
        <p:spPr>
          <a:xfrm>
            <a:off x="0" y="6437690"/>
            <a:ext cx="12192000" cy="430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Set-Location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"C:\Users\Roodmack\Desktop\Azure Function\Bicep\05 Azure World Practice\2.App Service Plan"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New-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AzResourceGroupDeployment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ResourceGroupName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azr_rs_group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 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Name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AppServicePlan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Mode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"Incremental"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 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TemplateFile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.\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AppServicePlan.bicep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5A2175-4404-485B-809D-18AD22E5A577}"/>
              </a:ext>
            </a:extLst>
          </p:cNvPr>
          <p:cNvSpPr/>
          <p:nvPr/>
        </p:nvSpPr>
        <p:spPr>
          <a:xfrm>
            <a:off x="3048000" y="4743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E59B4B7-B885-4592-842D-C14FBF717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72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F8F0027-CBC1-40BF-AB2F-76387F3E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App Service Plan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83EBC11-5BAE-452E-B8F5-A3ADBFC55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103" y="1710271"/>
            <a:ext cx="7250895" cy="26978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AA482E-FE76-4950-B85B-1C94C1BE2FED}"/>
              </a:ext>
            </a:extLst>
          </p:cNvPr>
          <p:cNvSpPr txBox="1"/>
          <p:nvPr/>
        </p:nvSpPr>
        <p:spPr>
          <a:xfrm>
            <a:off x="518678" y="1371228"/>
            <a:ext cx="7789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It’s required to run web application in a manage azure environment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4589A6-E12E-4C5B-835E-9BCE09E76583}"/>
              </a:ext>
            </a:extLst>
          </p:cNvPr>
          <p:cNvSpPr/>
          <p:nvPr/>
        </p:nvSpPr>
        <p:spPr>
          <a:xfrm>
            <a:off x="7700999" y="2330552"/>
            <a:ext cx="4220708" cy="24468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C586C0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 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 = </a:t>
            </a:r>
            <a:r>
              <a:rPr lang="en-US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resourceGroup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</a:p>
          <a:p>
            <a:b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C586C0"/>
                </a:solidFill>
                <a:latin typeface="Consolas" panose="020B0609020204030204" pitchFamily="49" charset="0"/>
              </a:rPr>
              <a:t>resource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appServicePlan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Microsoft.Web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/serverfarms@2020-12-01'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kind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linux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6A9955"/>
                </a:solidFill>
                <a:latin typeface="Consolas" panose="020B0609020204030204" pitchFamily="49" charset="0"/>
              </a:rPr>
              <a:t>// if not specify default value is  'windows'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azr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-asp-</a:t>
            </a:r>
            <a:r>
              <a:rPr lang="en-US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linux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-dev'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location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 err="1">
                <a:solidFill>
                  <a:srgbClr val="4EC9B0"/>
                </a:solidFill>
                <a:latin typeface="Consolas" panose="020B0609020204030204" pitchFamily="49" charset="0"/>
              </a:rPr>
              <a:t>sku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'S1'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capacity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>
                <a:solidFill>
                  <a:srgbClr val="6A9955"/>
                </a:solidFill>
                <a:latin typeface="Consolas" panose="020B0609020204030204" pitchFamily="49" charset="0"/>
              </a:rPr>
              <a:t>// Property mandatory for </a:t>
            </a:r>
            <a:r>
              <a:rPr lang="en-US" sz="900" dirty="0" err="1">
                <a:solidFill>
                  <a:srgbClr val="6A9955"/>
                </a:solidFill>
                <a:latin typeface="Consolas" panose="020B0609020204030204" pitchFamily="49" charset="0"/>
              </a:rPr>
              <a:t>linux</a:t>
            </a:r>
            <a:r>
              <a:rPr lang="en-US" sz="900" dirty="0">
                <a:solidFill>
                  <a:srgbClr val="6A9955"/>
                </a:solidFill>
                <a:latin typeface="Consolas" panose="020B0609020204030204" pitchFamily="49" charset="0"/>
              </a:rPr>
              <a:t> deployment, could be remove if kind=windows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properties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 </a:t>
            </a:r>
            <a:r>
              <a:rPr lang="en-US" sz="900" dirty="0" err="1">
                <a:solidFill>
                  <a:srgbClr val="4EC9B0"/>
                </a:solidFill>
                <a:latin typeface="Consolas" panose="020B0609020204030204" pitchFamily="49" charset="0"/>
              </a:rPr>
              <a:t>reserved</a:t>
            </a:r>
            <a:r>
              <a:rPr lang="en-US" sz="900" dirty="0" err="1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  <a:r>
              <a:rPr lang="en-US" sz="900" dirty="0" err="1">
                <a:solidFill>
                  <a:srgbClr val="C586C0"/>
                </a:solidFill>
                <a:latin typeface="Consolas" panose="020B0609020204030204" pitchFamily="49" charset="0"/>
              </a:rPr>
              <a:t>true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   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FD63C6-52AF-4684-9B58-6256BC28914A}"/>
              </a:ext>
            </a:extLst>
          </p:cNvPr>
          <p:cNvSpPr/>
          <p:nvPr/>
        </p:nvSpPr>
        <p:spPr>
          <a:xfrm>
            <a:off x="0" y="6437690"/>
            <a:ext cx="12192000" cy="430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Set-Location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"C:\Users\Roodmack\Desktop\Azure Function\Bicep\05 Azure World Practice\2.App Service Plan"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New-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AzResourceGroupDeployment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ResourceGroupName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azr_rs_group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 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Name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AppServicePlan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Mode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"Incremental"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 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TemplateFile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.\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AppServicePlan.bicep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5A2175-4404-485B-809D-18AD22E5A577}"/>
              </a:ext>
            </a:extLst>
          </p:cNvPr>
          <p:cNvSpPr/>
          <p:nvPr/>
        </p:nvSpPr>
        <p:spPr>
          <a:xfrm>
            <a:off x="3048000" y="4743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605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F8F0027-CBC1-40BF-AB2F-76387F3E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App Service Plan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83EBC11-5BAE-452E-B8F5-A3ADBFC55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103" y="1710271"/>
            <a:ext cx="7250895" cy="26978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AA482E-FE76-4950-B85B-1C94C1BE2FED}"/>
              </a:ext>
            </a:extLst>
          </p:cNvPr>
          <p:cNvSpPr txBox="1"/>
          <p:nvPr/>
        </p:nvSpPr>
        <p:spPr>
          <a:xfrm>
            <a:off x="518678" y="1371228"/>
            <a:ext cx="7789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It’s required to run web application in a manage azure environment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4589A6-E12E-4C5B-835E-9BCE09E76583}"/>
              </a:ext>
            </a:extLst>
          </p:cNvPr>
          <p:cNvSpPr/>
          <p:nvPr/>
        </p:nvSpPr>
        <p:spPr>
          <a:xfrm>
            <a:off x="7700999" y="2330552"/>
            <a:ext cx="4220708" cy="24468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C586C0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 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 = </a:t>
            </a:r>
            <a:r>
              <a:rPr lang="en-US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resourceGroup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</a:p>
          <a:p>
            <a:b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C586C0"/>
                </a:solidFill>
                <a:latin typeface="Consolas" panose="020B0609020204030204" pitchFamily="49" charset="0"/>
              </a:rPr>
              <a:t>resource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appServicePlan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Microsoft.Web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/serverfarms@2020-12-01'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kind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linux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6A9955"/>
                </a:solidFill>
                <a:latin typeface="Consolas" panose="020B0609020204030204" pitchFamily="49" charset="0"/>
              </a:rPr>
              <a:t>// if not specify default value is  'windows'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azr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-asp-</a:t>
            </a:r>
            <a:r>
              <a:rPr lang="en-US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linux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-dev'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location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 err="1">
                <a:solidFill>
                  <a:srgbClr val="4EC9B0"/>
                </a:solidFill>
                <a:latin typeface="Consolas" panose="020B0609020204030204" pitchFamily="49" charset="0"/>
              </a:rPr>
              <a:t>sku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'S1'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capacity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>
                <a:solidFill>
                  <a:srgbClr val="6A9955"/>
                </a:solidFill>
                <a:latin typeface="Consolas" panose="020B0609020204030204" pitchFamily="49" charset="0"/>
              </a:rPr>
              <a:t>// Property mandatory for </a:t>
            </a:r>
            <a:r>
              <a:rPr lang="en-US" sz="900" dirty="0" err="1">
                <a:solidFill>
                  <a:srgbClr val="6A9955"/>
                </a:solidFill>
                <a:latin typeface="Consolas" panose="020B0609020204030204" pitchFamily="49" charset="0"/>
              </a:rPr>
              <a:t>linux</a:t>
            </a:r>
            <a:r>
              <a:rPr lang="en-US" sz="900" dirty="0">
                <a:solidFill>
                  <a:srgbClr val="6A9955"/>
                </a:solidFill>
                <a:latin typeface="Consolas" panose="020B0609020204030204" pitchFamily="49" charset="0"/>
              </a:rPr>
              <a:t> deployment, could be remove if kind=windows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properties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 </a:t>
            </a:r>
            <a:r>
              <a:rPr lang="en-US" sz="900" dirty="0" err="1">
                <a:solidFill>
                  <a:srgbClr val="4EC9B0"/>
                </a:solidFill>
                <a:latin typeface="Consolas" panose="020B0609020204030204" pitchFamily="49" charset="0"/>
              </a:rPr>
              <a:t>reserved</a:t>
            </a:r>
            <a:r>
              <a:rPr lang="en-US" sz="900" dirty="0" err="1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  <a:r>
              <a:rPr lang="en-US" sz="900" dirty="0" err="1">
                <a:solidFill>
                  <a:srgbClr val="C586C0"/>
                </a:solidFill>
                <a:latin typeface="Consolas" panose="020B0609020204030204" pitchFamily="49" charset="0"/>
              </a:rPr>
              <a:t>true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   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FD63C6-52AF-4684-9B58-6256BC28914A}"/>
              </a:ext>
            </a:extLst>
          </p:cNvPr>
          <p:cNvSpPr/>
          <p:nvPr/>
        </p:nvSpPr>
        <p:spPr>
          <a:xfrm>
            <a:off x="0" y="6437690"/>
            <a:ext cx="12192000" cy="430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Set-Location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"C:\Users\Roodmack\Desktop\Azure Function\Bicep\05 Azure World Practice\2.App Service Plan"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New-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AzResourceGroupDeployment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ResourceGroupName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azr_rs_group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 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Name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AppServicePlan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Mode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"Incremental"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 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TemplateFile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.\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AppServicePlan.bicep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5A2175-4404-485B-809D-18AD22E5A577}"/>
              </a:ext>
            </a:extLst>
          </p:cNvPr>
          <p:cNvSpPr/>
          <p:nvPr/>
        </p:nvSpPr>
        <p:spPr>
          <a:xfrm>
            <a:off x="3048000" y="4743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598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F8F0027-CBC1-40BF-AB2F-76387F3E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Azure Serverless Function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BD4D65E5-580B-4585-8FCB-25DBC20C3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706" y="2334515"/>
            <a:ext cx="5569146" cy="2188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23EC78-2663-4E3B-93C8-6847F0D47887}"/>
              </a:ext>
            </a:extLst>
          </p:cNvPr>
          <p:cNvSpPr txBox="1"/>
          <p:nvPr/>
        </p:nvSpPr>
        <p:spPr>
          <a:xfrm>
            <a:off x="518678" y="1252850"/>
            <a:ext cx="7789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Allow to run Code on cloud without any on prem server infra, Microsoft handle all the Service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07C586-9F21-463C-8103-86391A5541E2}"/>
              </a:ext>
            </a:extLst>
          </p:cNvPr>
          <p:cNvSpPr txBox="1"/>
          <p:nvPr/>
        </p:nvSpPr>
        <p:spPr>
          <a:xfrm>
            <a:off x="634482" y="6251510"/>
            <a:ext cx="10860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Function App is Part of the App Service Plan, and Azure Function require a storage Account, App Insight is not Mandatory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D3D800-018F-47D8-8442-C4D4F1ED3797}"/>
              </a:ext>
            </a:extLst>
          </p:cNvPr>
          <p:cNvSpPr/>
          <p:nvPr/>
        </p:nvSpPr>
        <p:spPr>
          <a:xfrm>
            <a:off x="6529989" y="1443840"/>
            <a:ext cx="3771733" cy="39703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dirty="0">
                <a:solidFill>
                  <a:srgbClr val="C586C0"/>
                </a:solidFill>
                <a:latin typeface="Consolas" panose="020B0609020204030204" pitchFamily="49" charset="0"/>
              </a:rPr>
              <a:t>param</a:t>
            </a:r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400" dirty="0" err="1">
                <a:solidFill>
                  <a:srgbClr val="9CDCFE"/>
                </a:solidFill>
                <a:latin typeface="Consolas" panose="020B0609020204030204" pitchFamily="49" charset="0"/>
              </a:rPr>
              <a:t>pAzureFunctionName</a:t>
            </a:r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endParaRPr lang="en-US" sz="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400" dirty="0">
                <a:solidFill>
                  <a:srgbClr val="C586C0"/>
                </a:solidFill>
                <a:latin typeface="Consolas" panose="020B0609020204030204" pitchFamily="49" charset="0"/>
              </a:rPr>
              <a:t>param</a:t>
            </a:r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endParaRPr lang="en-US" sz="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400" dirty="0">
                <a:solidFill>
                  <a:srgbClr val="C586C0"/>
                </a:solidFill>
                <a:latin typeface="Consolas" panose="020B0609020204030204" pitchFamily="49" charset="0"/>
              </a:rPr>
              <a:t>param</a:t>
            </a:r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400" dirty="0" err="1">
                <a:solidFill>
                  <a:srgbClr val="9CDCFE"/>
                </a:solidFill>
                <a:latin typeface="Consolas" panose="020B0609020204030204" pitchFamily="49" charset="0"/>
              </a:rPr>
              <a:t>pAppServicePlanID</a:t>
            </a:r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endParaRPr lang="en-US" sz="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400" dirty="0">
                <a:solidFill>
                  <a:srgbClr val="6A9955"/>
                </a:solidFill>
                <a:latin typeface="Consolas" panose="020B0609020204030204" pitchFamily="49" charset="0"/>
              </a:rPr>
              <a:t>// param </a:t>
            </a:r>
            <a:r>
              <a:rPr lang="en-US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pstorageAccountKey</a:t>
            </a:r>
            <a:r>
              <a:rPr lang="en-US" sz="400" dirty="0">
                <a:solidFill>
                  <a:srgbClr val="6A9955"/>
                </a:solidFill>
                <a:latin typeface="Consolas" panose="020B0609020204030204" pitchFamily="49" charset="0"/>
              </a:rPr>
              <a:t> array // list of storage account key</a:t>
            </a:r>
            <a:endParaRPr lang="en-US" sz="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400" dirty="0">
                <a:solidFill>
                  <a:srgbClr val="C586C0"/>
                </a:solidFill>
                <a:latin typeface="Consolas" panose="020B0609020204030204" pitchFamily="49" charset="0"/>
              </a:rPr>
              <a:t>param</a:t>
            </a:r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400" dirty="0" err="1">
                <a:solidFill>
                  <a:srgbClr val="9CDCFE"/>
                </a:solidFill>
                <a:latin typeface="Consolas" panose="020B0609020204030204" pitchFamily="49" charset="0"/>
              </a:rPr>
              <a:t>pAppInsightsKey</a:t>
            </a:r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endParaRPr lang="en-US" sz="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400" dirty="0">
                <a:solidFill>
                  <a:srgbClr val="C586C0"/>
                </a:solidFill>
                <a:latin typeface="Consolas" panose="020B0609020204030204" pitchFamily="49" charset="0"/>
              </a:rPr>
              <a:t>param</a:t>
            </a:r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400" dirty="0" err="1">
                <a:solidFill>
                  <a:srgbClr val="9CDCFE"/>
                </a:solidFill>
                <a:latin typeface="Consolas" panose="020B0609020204030204" pitchFamily="49" charset="0"/>
              </a:rPr>
              <a:t>pstorageaccountName</a:t>
            </a:r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endParaRPr lang="en-US" sz="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400" dirty="0">
                <a:solidFill>
                  <a:srgbClr val="C586C0"/>
                </a:solidFill>
                <a:latin typeface="Consolas" panose="020B0609020204030204" pitchFamily="49" charset="0"/>
              </a:rPr>
              <a:t>param</a:t>
            </a:r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400" dirty="0" err="1">
                <a:solidFill>
                  <a:srgbClr val="9CDCFE"/>
                </a:solidFill>
                <a:latin typeface="Consolas" panose="020B0609020204030204" pitchFamily="49" charset="0"/>
              </a:rPr>
              <a:t>pstorageaccountID</a:t>
            </a:r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endParaRPr lang="en-US" sz="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b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400" dirty="0">
                <a:solidFill>
                  <a:srgbClr val="C586C0"/>
                </a:solidFill>
                <a:latin typeface="Consolas" panose="020B0609020204030204" pitchFamily="49" charset="0"/>
              </a:rPr>
              <a:t>resource</a:t>
            </a:r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400" dirty="0" err="1">
                <a:solidFill>
                  <a:srgbClr val="9CDCFE"/>
                </a:solidFill>
                <a:latin typeface="Consolas" panose="020B0609020204030204" pitchFamily="49" charset="0"/>
              </a:rPr>
              <a:t>azureFunction</a:t>
            </a:r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400" dirty="0" err="1">
                <a:solidFill>
                  <a:srgbClr val="CE9178"/>
                </a:solidFill>
                <a:latin typeface="Consolas" panose="020B0609020204030204" pitchFamily="49" charset="0"/>
              </a:rPr>
              <a:t>Microsoft.Web</a:t>
            </a:r>
            <a:r>
              <a:rPr lang="en-US" sz="400" dirty="0">
                <a:solidFill>
                  <a:srgbClr val="CE9178"/>
                </a:solidFill>
                <a:latin typeface="Consolas" panose="020B0609020204030204" pitchFamily="49" charset="0"/>
              </a:rPr>
              <a:t>/sites@2020-12-01'</a:t>
            </a:r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400" dirty="0">
                <a:solidFill>
                  <a:srgbClr val="4EC9B0"/>
                </a:solidFill>
                <a:latin typeface="Consolas" panose="020B0609020204030204" pitchFamily="49" charset="0"/>
              </a:rPr>
              <a:t>name</a:t>
            </a:r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400" dirty="0" err="1">
                <a:solidFill>
                  <a:srgbClr val="9CDCFE"/>
                </a:solidFill>
                <a:latin typeface="Consolas" panose="020B0609020204030204" pitchFamily="49" charset="0"/>
              </a:rPr>
              <a:t>pAzureFunctionName</a:t>
            </a:r>
            <a:endParaRPr lang="en-US" sz="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400" dirty="0">
                <a:solidFill>
                  <a:srgbClr val="4EC9B0"/>
                </a:solidFill>
                <a:latin typeface="Consolas" panose="020B0609020204030204" pitchFamily="49" charset="0"/>
              </a:rPr>
              <a:t>location</a:t>
            </a:r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400" dirty="0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endParaRPr lang="en-US" sz="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400" dirty="0">
                <a:solidFill>
                  <a:srgbClr val="4EC9B0"/>
                </a:solidFill>
                <a:latin typeface="Consolas" panose="020B0609020204030204" pitchFamily="49" charset="0"/>
              </a:rPr>
              <a:t>kind</a:t>
            </a:r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:   </a:t>
            </a:r>
            <a:r>
              <a:rPr lang="en-US" sz="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400" dirty="0" err="1">
                <a:solidFill>
                  <a:srgbClr val="CE9178"/>
                </a:solidFill>
                <a:latin typeface="Consolas" panose="020B0609020204030204" pitchFamily="49" charset="0"/>
              </a:rPr>
              <a:t>functionapp</a:t>
            </a:r>
            <a:r>
              <a:rPr lang="en-US" sz="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en-US" sz="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400" dirty="0">
                <a:solidFill>
                  <a:srgbClr val="4EC9B0"/>
                </a:solidFill>
                <a:latin typeface="Consolas" panose="020B0609020204030204" pitchFamily="49" charset="0"/>
              </a:rPr>
              <a:t>identity</a:t>
            </a:r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400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  <a:r>
              <a:rPr lang="en-US" sz="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400" dirty="0" err="1">
                <a:solidFill>
                  <a:srgbClr val="CE9178"/>
                </a:solidFill>
                <a:latin typeface="Consolas" panose="020B0609020204030204" pitchFamily="49" charset="0"/>
              </a:rPr>
              <a:t>SystemAssigned</a:t>
            </a:r>
            <a:r>
              <a:rPr lang="en-US" sz="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en-US" sz="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400" dirty="0">
                <a:solidFill>
                  <a:srgbClr val="4EC9B0"/>
                </a:solidFill>
                <a:latin typeface="Consolas" panose="020B0609020204030204" pitchFamily="49" charset="0"/>
              </a:rPr>
              <a:t>tags</a:t>
            </a:r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     </a:t>
            </a:r>
            <a:r>
              <a:rPr lang="en-US" sz="4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</a:t>
            </a:r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400" dirty="0" err="1">
                <a:solidFill>
                  <a:srgbClr val="CE9178"/>
                </a:solidFill>
                <a:latin typeface="Consolas" panose="020B0609020204030204" pitchFamily="49" charset="0"/>
              </a:rPr>
              <a:t>Func</a:t>
            </a:r>
            <a:r>
              <a:rPr lang="en-US" sz="400" dirty="0">
                <a:solidFill>
                  <a:srgbClr val="CE9178"/>
                </a:solidFill>
                <a:latin typeface="Consolas" panose="020B0609020204030204" pitchFamily="49" charset="0"/>
              </a:rPr>
              <a:t> Bicep'</a:t>
            </a:r>
            <a:endParaRPr lang="en-US" sz="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400" dirty="0">
                <a:solidFill>
                  <a:srgbClr val="4EC9B0"/>
                </a:solidFill>
                <a:latin typeface="Consolas" panose="020B0609020204030204" pitchFamily="49" charset="0"/>
              </a:rPr>
              <a:t>properties</a:t>
            </a:r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400" dirty="0" err="1">
                <a:solidFill>
                  <a:srgbClr val="4EC9B0"/>
                </a:solidFill>
                <a:latin typeface="Consolas" panose="020B0609020204030204" pitchFamily="49" charset="0"/>
              </a:rPr>
              <a:t>serverFarmId</a:t>
            </a:r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400" dirty="0" err="1">
                <a:solidFill>
                  <a:srgbClr val="9CDCFE"/>
                </a:solidFill>
                <a:latin typeface="Consolas" panose="020B0609020204030204" pitchFamily="49" charset="0"/>
              </a:rPr>
              <a:t>pAppServicePlanID</a:t>
            </a:r>
            <a:endParaRPr lang="en-US" sz="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400" dirty="0" err="1">
                <a:solidFill>
                  <a:srgbClr val="4EC9B0"/>
                </a:solidFill>
                <a:latin typeface="Consolas" panose="020B0609020204030204" pitchFamily="49" charset="0"/>
              </a:rPr>
              <a:t>siteConfig</a:t>
            </a:r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400" dirty="0" err="1">
                <a:solidFill>
                  <a:srgbClr val="4EC9B0"/>
                </a:solidFill>
                <a:latin typeface="Consolas" panose="020B0609020204030204" pitchFamily="49" charset="0"/>
              </a:rPr>
              <a:t>appSettings</a:t>
            </a:r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400" dirty="0">
                <a:solidFill>
                  <a:srgbClr val="4EC9B0"/>
                </a:solidFill>
                <a:latin typeface="Consolas" panose="020B0609020204030204" pitchFamily="49" charset="0"/>
              </a:rPr>
              <a:t>name</a:t>
            </a:r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400" dirty="0" err="1">
                <a:solidFill>
                  <a:srgbClr val="CE9178"/>
                </a:solidFill>
                <a:latin typeface="Consolas" panose="020B0609020204030204" pitchFamily="49" charset="0"/>
              </a:rPr>
              <a:t>AzureWebJobsDashboard</a:t>
            </a:r>
            <a:r>
              <a:rPr lang="en-US" sz="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   </a:t>
            </a:r>
          </a:p>
          <a:p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400" dirty="0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400" dirty="0" err="1">
                <a:solidFill>
                  <a:srgbClr val="CE9178"/>
                </a:solidFill>
                <a:latin typeface="Consolas" panose="020B0609020204030204" pitchFamily="49" charset="0"/>
              </a:rPr>
              <a:t>DefaultEndpointsProtocol</a:t>
            </a:r>
            <a:r>
              <a:rPr lang="en-US" sz="400" dirty="0">
                <a:solidFill>
                  <a:srgbClr val="CE9178"/>
                </a:solidFill>
                <a:latin typeface="Consolas" panose="020B0609020204030204" pitchFamily="49" charset="0"/>
              </a:rPr>
              <a:t>=</a:t>
            </a:r>
            <a:r>
              <a:rPr lang="en-US" sz="400" dirty="0" err="1">
                <a:solidFill>
                  <a:srgbClr val="CE9178"/>
                </a:solidFill>
                <a:latin typeface="Consolas" panose="020B0609020204030204" pitchFamily="49" charset="0"/>
              </a:rPr>
              <a:t>https;AccountName</a:t>
            </a:r>
            <a:r>
              <a:rPr lang="en-US" sz="400" dirty="0">
                <a:solidFill>
                  <a:srgbClr val="CE9178"/>
                </a:solidFill>
                <a:latin typeface="Consolas" panose="020B0609020204030204" pitchFamily="49" charset="0"/>
              </a:rPr>
              <a:t>=</a:t>
            </a:r>
            <a:r>
              <a:rPr lang="en-US" sz="400" dirty="0">
                <a:solidFill>
                  <a:srgbClr val="D4D4D4"/>
                </a:solidFill>
                <a:latin typeface="Consolas" panose="020B0609020204030204" pitchFamily="49" charset="0"/>
              </a:rPr>
              <a:t>${</a:t>
            </a:r>
            <a:r>
              <a:rPr lang="en-US" sz="400" dirty="0" err="1">
                <a:solidFill>
                  <a:srgbClr val="9CDCFE"/>
                </a:solidFill>
                <a:latin typeface="Consolas" panose="020B0609020204030204" pitchFamily="49" charset="0"/>
              </a:rPr>
              <a:t>pstorageaccountName</a:t>
            </a:r>
            <a:r>
              <a:rPr lang="en-US" sz="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400" dirty="0">
                <a:solidFill>
                  <a:srgbClr val="CE9178"/>
                </a:solidFill>
                <a:latin typeface="Consolas" panose="020B0609020204030204" pitchFamily="49" charset="0"/>
              </a:rPr>
              <a:t>;</a:t>
            </a:r>
            <a:r>
              <a:rPr lang="en-US" sz="400" dirty="0" err="1">
                <a:solidFill>
                  <a:srgbClr val="CE9178"/>
                </a:solidFill>
                <a:latin typeface="Consolas" panose="020B0609020204030204" pitchFamily="49" charset="0"/>
              </a:rPr>
              <a:t>AccountKey</a:t>
            </a:r>
            <a:r>
              <a:rPr lang="en-US" sz="400" dirty="0">
                <a:solidFill>
                  <a:srgbClr val="CE9178"/>
                </a:solidFill>
                <a:latin typeface="Consolas" panose="020B0609020204030204" pitchFamily="49" charset="0"/>
              </a:rPr>
              <a:t>=</a:t>
            </a:r>
            <a:r>
              <a:rPr lang="en-US" sz="400" dirty="0">
                <a:solidFill>
                  <a:srgbClr val="D4D4D4"/>
                </a:solidFill>
                <a:latin typeface="Consolas" panose="020B0609020204030204" pitchFamily="49" charset="0"/>
              </a:rPr>
              <a:t>${</a:t>
            </a:r>
            <a:r>
              <a:rPr lang="en-US" sz="400" dirty="0" err="1">
                <a:solidFill>
                  <a:srgbClr val="DCDCAA"/>
                </a:solidFill>
                <a:latin typeface="Consolas" panose="020B0609020204030204" pitchFamily="49" charset="0"/>
              </a:rPr>
              <a:t>listKeys</a:t>
            </a:r>
            <a:r>
              <a:rPr lang="en-US" sz="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" dirty="0" err="1">
                <a:solidFill>
                  <a:srgbClr val="9CDCFE"/>
                </a:solidFill>
                <a:latin typeface="Consolas" panose="020B0609020204030204" pitchFamily="49" charset="0"/>
              </a:rPr>
              <a:t>pstorageaccountID</a:t>
            </a:r>
            <a:r>
              <a:rPr lang="en-US" sz="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400" dirty="0">
                <a:solidFill>
                  <a:srgbClr val="CE9178"/>
                </a:solidFill>
                <a:latin typeface="Consolas" panose="020B0609020204030204" pitchFamily="49" charset="0"/>
              </a:rPr>
              <a:t> '2021-09-01'</a:t>
            </a:r>
            <a:r>
              <a:rPr lang="en-US" sz="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400" dirty="0">
                <a:solidFill>
                  <a:srgbClr val="9CDCFE"/>
                </a:solidFill>
                <a:latin typeface="Consolas" panose="020B0609020204030204" pitchFamily="49" charset="0"/>
              </a:rPr>
              <a:t>keys</a:t>
            </a:r>
            <a:r>
              <a:rPr lang="en-US" sz="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4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sz="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en-US" sz="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400" dirty="0">
                <a:solidFill>
                  <a:srgbClr val="4EC9B0"/>
                </a:solidFill>
                <a:latin typeface="Consolas" panose="020B0609020204030204" pitchFamily="49" charset="0"/>
              </a:rPr>
              <a:t>name</a:t>
            </a:r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400" dirty="0" err="1">
                <a:solidFill>
                  <a:srgbClr val="CE9178"/>
                </a:solidFill>
                <a:latin typeface="Consolas" panose="020B0609020204030204" pitchFamily="49" charset="0"/>
              </a:rPr>
              <a:t>AzureWebJobsStorage</a:t>
            </a:r>
            <a:r>
              <a:rPr lang="en-US" sz="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400" dirty="0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400" dirty="0" err="1">
                <a:solidFill>
                  <a:srgbClr val="CE9178"/>
                </a:solidFill>
                <a:latin typeface="Consolas" panose="020B0609020204030204" pitchFamily="49" charset="0"/>
              </a:rPr>
              <a:t>DefaultEndpointsProtocol</a:t>
            </a:r>
            <a:r>
              <a:rPr lang="en-US" sz="400" dirty="0">
                <a:solidFill>
                  <a:srgbClr val="CE9178"/>
                </a:solidFill>
                <a:latin typeface="Consolas" panose="020B0609020204030204" pitchFamily="49" charset="0"/>
              </a:rPr>
              <a:t>=</a:t>
            </a:r>
            <a:r>
              <a:rPr lang="en-US" sz="400" dirty="0" err="1">
                <a:solidFill>
                  <a:srgbClr val="CE9178"/>
                </a:solidFill>
                <a:latin typeface="Consolas" panose="020B0609020204030204" pitchFamily="49" charset="0"/>
              </a:rPr>
              <a:t>https;AccountName</a:t>
            </a:r>
            <a:r>
              <a:rPr lang="en-US" sz="400" dirty="0">
                <a:solidFill>
                  <a:srgbClr val="CE9178"/>
                </a:solidFill>
                <a:latin typeface="Consolas" panose="020B0609020204030204" pitchFamily="49" charset="0"/>
              </a:rPr>
              <a:t>=</a:t>
            </a:r>
            <a:r>
              <a:rPr lang="en-US" sz="400" dirty="0">
                <a:solidFill>
                  <a:srgbClr val="D4D4D4"/>
                </a:solidFill>
                <a:latin typeface="Consolas" panose="020B0609020204030204" pitchFamily="49" charset="0"/>
              </a:rPr>
              <a:t>${</a:t>
            </a:r>
            <a:r>
              <a:rPr lang="en-US" sz="400" dirty="0" err="1">
                <a:solidFill>
                  <a:srgbClr val="9CDCFE"/>
                </a:solidFill>
                <a:latin typeface="Consolas" panose="020B0609020204030204" pitchFamily="49" charset="0"/>
              </a:rPr>
              <a:t>pstorageaccountName</a:t>
            </a:r>
            <a:r>
              <a:rPr lang="en-US" sz="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400" dirty="0">
                <a:solidFill>
                  <a:srgbClr val="CE9178"/>
                </a:solidFill>
                <a:latin typeface="Consolas" panose="020B0609020204030204" pitchFamily="49" charset="0"/>
              </a:rPr>
              <a:t>;</a:t>
            </a:r>
            <a:r>
              <a:rPr lang="en-US" sz="400" dirty="0" err="1">
                <a:solidFill>
                  <a:srgbClr val="CE9178"/>
                </a:solidFill>
                <a:latin typeface="Consolas" panose="020B0609020204030204" pitchFamily="49" charset="0"/>
              </a:rPr>
              <a:t>AccountKey</a:t>
            </a:r>
            <a:r>
              <a:rPr lang="en-US" sz="400" dirty="0">
                <a:solidFill>
                  <a:srgbClr val="CE9178"/>
                </a:solidFill>
                <a:latin typeface="Consolas" panose="020B0609020204030204" pitchFamily="49" charset="0"/>
              </a:rPr>
              <a:t>=</a:t>
            </a:r>
            <a:r>
              <a:rPr lang="en-US" sz="400" dirty="0">
                <a:solidFill>
                  <a:srgbClr val="D4D4D4"/>
                </a:solidFill>
                <a:latin typeface="Consolas" panose="020B0609020204030204" pitchFamily="49" charset="0"/>
              </a:rPr>
              <a:t>${</a:t>
            </a:r>
            <a:r>
              <a:rPr lang="en-US" sz="400" dirty="0" err="1">
                <a:solidFill>
                  <a:srgbClr val="DCDCAA"/>
                </a:solidFill>
                <a:latin typeface="Consolas" panose="020B0609020204030204" pitchFamily="49" charset="0"/>
              </a:rPr>
              <a:t>listKeys</a:t>
            </a:r>
            <a:r>
              <a:rPr lang="en-US" sz="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" dirty="0" err="1">
                <a:solidFill>
                  <a:srgbClr val="9CDCFE"/>
                </a:solidFill>
                <a:latin typeface="Consolas" panose="020B0609020204030204" pitchFamily="49" charset="0"/>
              </a:rPr>
              <a:t>pstorageaccountID</a:t>
            </a:r>
            <a:r>
              <a:rPr lang="en-US" sz="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400" dirty="0">
                <a:solidFill>
                  <a:srgbClr val="CE9178"/>
                </a:solidFill>
                <a:latin typeface="Consolas" panose="020B0609020204030204" pitchFamily="49" charset="0"/>
              </a:rPr>
              <a:t> '2021-09-01'</a:t>
            </a:r>
            <a:r>
              <a:rPr lang="en-US" sz="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400" dirty="0">
                <a:solidFill>
                  <a:srgbClr val="9CDCFE"/>
                </a:solidFill>
                <a:latin typeface="Consolas" panose="020B0609020204030204" pitchFamily="49" charset="0"/>
              </a:rPr>
              <a:t>keys</a:t>
            </a:r>
            <a:r>
              <a:rPr lang="en-US" sz="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4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sz="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en-US" sz="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400" dirty="0">
                <a:solidFill>
                  <a:srgbClr val="4EC9B0"/>
                </a:solidFill>
                <a:latin typeface="Consolas" panose="020B0609020204030204" pitchFamily="49" charset="0"/>
              </a:rPr>
              <a:t>name</a:t>
            </a:r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400" dirty="0">
                <a:solidFill>
                  <a:srgbClr val="CE9178"/>
                </a:solidFill>
                <a:latin typeface="Consolas" panose="020B0609020204030204" pitchFamily="49" charset="0"/>
              </a:rPr>
              <a:t>'WEBSITE_CONTENTAZUREFILECONNECTIONSTRING'</a:t>
            </a:r>
            <a:endParaRPr lang="en-US" sz="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400" dirty="0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400" dirty="0" err="1">
                <a:solidFill>
                  <a:srgbClr val="CE9178"/>
                </a:solidFill>
                <a:latin typeface="Consolas" panose="020B0609020204030204" pitchFamily="49" charset="0"/>
              </a:rPr>
              <a:t>DefaultEndpointsProtocol</a:t>
            </a:r>
            <a:r>
              <a:rPr lang="en-US" sz="400" dirty="0">
                <a:solidFill>
                  <a:srgbClr val="CE9178"/>
                </a:solidFill>
                <a:latin typeface="Consolas" panose="020B0609020204030204" pitchFamily="49" charset="0"/>
              </a:rPr>
              <a:t>=</a:t>
            </a:r>
            <a:r>
              <a:rPr lang="en-US" sz="400" dirty="0" err="1">
                <a:solidFill>
                  <a:srgbClr val="CE9178"/>
                </a:solidFill>
                <a:latin typeface="Consolas" panose="020B0609020204030204" pitchFamily="49" charset="0"/>
              </a:rPr>
              <a:t>https;AccountName</a:t>
            </a:r>
            <a:r>
              <a:rPr lang="en-US" sz="400" dirty="0">
                <a:solidFill>
                  <a:srgbClr val="CE9178"/>
                </a:solidFill>
                <a:latin typeface="Consolas" panose="020B0609020204030204" pitchFamily="49" charset="0"/>
              </a:rPr>
              <a:t>=</a:t>
            </a:r>
            <a:r>
              <a:rPr lang="en-US" sz="400" dirty="0">
                <a:solidFill>
                  <a:srgbClr val="D4D4D4"/>
                </a:solidFill>
                <a:latin typeface="Consolas" panose="020B0609020204030204" pitchFamily="49" charset="0"/>
              </a:rPr>
              <a:t>${</a:t>
            </a:r>
            <a:r>
              <a:rPr lang="en-US" sz="400" dirty="0" err="1">
                <a:solidFill>
                  <a:srgbClr val="9CDCFE"/>
                </a:solidFill>
                <a:latin typeface="Consolas" panose="020B0609020204030204" pitchFamily="49" charset="0"/>
              </a:rPr>
              <a:t>pstorageaccountName</a:t>
            </a:r>
            <a:r>
              <a:rPr lang="en-US" sz="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400" dirty="0">
                <a:solidFill>
                  <a:srgbClr val="CE9178"/>
                </a:solidFill>
                <a:latin typeface="Consolas" panose="020B0609020204030204" pitchFamily="49" charset="0"/>
              </a:rPr>
              <a:t>;</a:t>
            </a:r>
            <a:r>
              <a:rPr lang="en-US" sz="400" dirty="0" err="1">
                <a:solidFill>
                  <a:srgbClr val="CE9178"/>
                </a:solidFill>
                <a:latin typeface="Consolas" panose="020B0609020204030204" pitchFamily="49" charset="0"/>
              </a:rPr>
              <a:t>AccountKey</a:t>
            </a:r>
            <a:r>
              <a:rPr lang="en-US" sz="400" dirty="0">
                <a:solidFill>
                  <a:srgbClr val="CE9178"/>
                </a:solidFill>
                <a:latin typeface="Consolas" panose="020B0609020204030204" pitchFamily="49" charset="0"/>
              </a:rPr>
              <a:t>=</a:t>
            </a:r>
            <a:r>
              <a:rPr lang="en-US" sz="400" dirty="0">
                <a:solidFill>
                  <a:srgbClr val="D4D4D4"/>
                </a:solidFill>
                <a:latin typeface="Consolas" panose="020B0609020204030204" pitchFamily="49" charset="0"/>
              </a:rPr>
              <a:t>${</a:t>
            </a:r>
            <a:r>
              <a:rPr lang="en-US" sz="400" dirty="0" err="1">
                <a:solidFill>
                  <a:srgbClr val="DCDCAA"/>
                </a:solidFill>
                <a:latin typeface="Consolas" panose="020B0609020204030204" pitchFamily="49" charset="0"/>
              </a:rPr>
              <a:t>listKeys</a:t>
            </a:r>
            <a:r>
              <a:rPr lang="en-US" sz="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" dirty="0" err="1">
                <a:solidFill>
                  <a:srgbClr val="9CDCFE"/>
                </a:solidFill>
                <a:latin typeface="Consolas" panose="020B0609020204030204" pitchFamily="49" charset="0"/>
              </a:rPr>
              <a:t>pstorageaccountID</a:t>
            </a:r>
            <a:r>
              <a:rPr lang="en-US" sz="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400" dirty="0">
                <a:solidFill>
                  <a:srgbClr val="CE9178"/>
                </a:solidFill>
                <a:latin typeface="Consolas" panose="020B0609020204030204" pitchFamily="49" charset="0"/>
              </a:rPr>
              <a:t> '2021-09-01' </a:t>
            </a:r>
            <a:r>
              <a:rPr lang="en-US" sz="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400" dirty="0">
                <a:solidFill>
                  <a:srgbClr val="9CDCFE"/>
                </a:solidFill>
                <a:latin typeface="Consolas" panose="020B0609020204030204" pitchFamily="49" charset="0"/>
              </a:rPr>
              <a:t>keys</a:t>
            </a:r>
            <a:r>
              <a:rPr lang="en-US" sz="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4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sz="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6A9955"/>
                </a:solidFill>
                <a:latin typeface="Consolas" panose="020B0609020204030204" pitchFamily="49" charset="0"/>
              </a:rPr>
              <a:t>// '2019-06-01'</a:t>
            </a:r>
            <a:endParaRPr lang="en-US" sz="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400" dirty="0">
                <a:solidFill>
                  <a:srgbClr val="4EC9B0"/>
                </a:solidFill>
                <a:latin typeface="Consolas" panose="020B0609020204030204" pitchFamily="49" charset="0"/>
              </a:rPr>
              <a:t>name</a:t>
            </a:r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400" dirty="0">
                <a:solidFill>
                  <a:srgbClr val="CE9178"/>
                </a:solidFill>
                <a:latin typeface="Consolas" panose="020B0609020204030204" pitchFamily="49" charset="0"/>
              </a:rPr>
              <a:t>'WEBSITE_CONTENTSHARE'</a:t>
            </a:r>
            <a:endParaRPr lang="en-US" sz="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400" dirty="0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400" dirty="0" err="1">
                <a:solidFill>
                  <a:srgbClr val="DCDCAA"/>
                </a:solidFill>
                <a:latin typeface="Consolas" panose="020B0609020204030204" pitchFamily="49" charset="0"/>
              </a:rPr>
              <a:t>toLower</a:t>
            </a:r>
            <a:r>
              <a:rPr lang="en-US" sz="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" dirty="0" err="1">
                <a:solidFill>
                  <a:srgbClr val="9CDCFE"/>
                </a:solidFill>
                <a:latin typeface="Consolas" panose="020B0609020204030204" pitchFamily="49" charset="0"/>
              </a:rPr>
              <a:t>pAzureFunctionName</a:t>
            </a:r>
            <a:r>
              <a:rPr lang="en-US" sz="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400" dirty="0">
                <a:solidFill>
                  <a:srgbClr val="4EC9B0"/>
                </a:solidFill>
                <a:latin typeface="Consolas" panose="020B0609020204030204" pitchFamily="49" charset="0"/>
              </a:rPr>
              <a:t>name</a:t>
            </a:r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400" dirty="0">
                <a:solidFill>
                  <a:srgbClr val="CE9178"/>
                </a:solidFill>
                <a:latin typeface="Consolas" panose="020B0609020204030204" pitchFamily="49" charset="0"/>
              </a:rPr>
              <a:t>'FUNCTIONS_EXTENSION_VERSION'</a:t>
            </a:r>
            <a:endParaRPr lang="en-US" sz="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400" dirty="0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400" dirty="0">
                <a:solidFill>
                  <a:srgbClr val="CE9178"/>
                </a:solidFill>
                <a:latin typeface="Consolas" panose="020B0609020204030204" pitchFamily="49" charset="0"/>
              </a:rPr>
              <a:t>'~4'</a:t>
            </a:r>
            <a:endParaRPr lang="en-US" sz="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400" dirty="0">
                <a:solidFill>
                  <a:srgbClr val="4EC9B0"/>
                </a:solidFill>
                <a:latin typeface="Consolas" panose="020B0609020204030204" pitchFamily="49" charset="0"/>
              </a:rPr>
              <a:t>name</a:t>
            </a:r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400" dirty="0">
                <a:solidFill>
                  <a:srgbClr val="CE9178"/>
                </a:solidFill>
                <a:latin typeface="Consolas" panose="020B0609020204030204" pitchFamily="49" charset="0"/>
              </a:rPr>
              <a:t>'APPINSIGHTS_INSTRUMENTATIONKEY'</a:t>
            </a:r>
            <a:endParaRPr lang="en-US" sz="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400" dirty="0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400" dirty="0" err="1">
                <a:solidFill>
                  <a:srgbClr val="9CDCFE"/>
                </a:solidFill>
                <a:latin typeface="Consolas" panose="020B0609020204030204" pitchFamily="49" charset="0"/>
              </a:rPr>
              <a:t>pAppInsightsKey</a:t>
            </a:r>
            <a:r>
              <a:rPr lang="en-US" sz="400" dirty="0">
                <a:solidFill>
                  <a:srgbClr val="6A9955"/>
                </a:solidFill>
                <a:latin typeface="Consolas" panose="020B0609020204030204" pitchFamily="49" charset="0"/>
              </a:rPr>
              <a:t>//reference(</a:t>
            </a:r>
            <a:r>
              <a:rPr lang="en-US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pAppInsightsID</a:t>
            </a:r>
            <a:r>
              <a:rPr lang="en-US" sz="400" dirty="0">
                <a:solidFill>
                  <a:srgbClr val="6A9955"/>
                </a:solidFill>
                <a:latin typeface="Consolas" panose="020B0609020204030204" pitchFamily="49" charset="0"/>
              </a:rPr>
              <a:t>, '2015-05-01').</a:t>
            </a:r>
            <a:r>
              <a:rPr lang="en-US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InstrumentationKey</a:t>
            </a:r>
            <a:endParaRPr lang="en-US" sz="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400" dirty="0">
                <a:solidFill>
                  <a:srgbClr val="4EC9B0"/>
                </a:solidFill>
                <a:latin typeface="Consolas" panose="020B0609020204030204" pitchFamily="49" charset="0"/>
              </a:rPr>
              <a:t>name</a:t>
            </a:r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400" dirty="0">
                <a:solidFill>
                  <a:srgbClr val="CE9178"/>
                </a:solidFill>
                <a:latin typeface="Consolas" panose="020B0609020204030204" pitchFamily="49" charset="0"/>
              </a:rPr>
              <a:t>'FUNCTIONS_WORKER_RUNTIME'</a:t>
            </a:r>
            <a:endParaRPr lang="en-US" sz="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400" dirty="0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400" dirty="0" err="1">
                <a:solidFill>
                  <a:srgbClr val="CE9178"/>
                </a:solidFill>
                <a:latin typeface="Consolas" panose="020B0609020204030204" pitchFamily="49" charset="0"/>
              </a:rPr>
              <a:t>powershell</a:t>
            </a:r>
            <a:r>
              <a:rPr lang="en-US" sz="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en-US" sz="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}</a:t>
            </a:r>
          </a:p>
          <a:p>
            <a:b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      ]</a:t>
            </a:r>
          </a:p>
          <a:p>
            <a:b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sz="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793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F8F0027-CBC1-40BF-AB2F-76387F3E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Resource Groupe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1E580E-B5C7-4120-B574-3FF4DBEBE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93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F8F0027-CBC1-40BF-AB2F-76387F3E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1E580E-B5C7-4120-B574-3FF4DBEBE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71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F8F0027-CBC1-40BF-AB2F-76387F3E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1E580E-B5C7-4120-B574-3FF4DBEBE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0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F8F0027-CBC1-40BF-AB2F-76387F3E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Azure Infra…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EE5EF16E-76B9-4A08-B3D7-B1E15375E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621"/>
          <a:stretch/>
        </p:blipFill>
        <p:spPr>
          <a:xfrm>
            <a:off x="590745" y="2070340"/>
            <a:ext cx="8655589" cy="398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72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02B6-7BA7-40E9-B649-A2273AC166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Bicep Tips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0CD633-E7DE-47C7-B5F4-1DF78BEB6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76" y="970382"/>
            <a:ext cx="5850225" cy="472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43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F8F0027-CBC1-40BF-AB2F-76387F3E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Preview Resource before creation with –What-if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9A04541A-8AFC-4B08-9543-6583405D8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596" y="1995178"/>
            <a:ext cx="6009342" cy="16710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4FE2B6-D60F-4823-BF64-9B3FB17D5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011" y="1565960"/>
            <a:ext cx="4584221" cy="195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51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F8F0027-CBC1-40BF-AB2F-76387F3E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Bicep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89DB68-0A97-4096-9F4A-4DD77865B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E1AE23-C0E5-4A2F-B322-F76C38DFF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890587"/>
            <a:ext cx="108585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7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F8F0027-CBC1-40BF-AB2F-76387F3E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Bicep Decorators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6B635ABB-C8BB-4EF5-BD26-464E47B4E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113" y="2378376"/>
            <a:ext cx="10834687" cy="30918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B6F567-8292-4095-A252-8B55557AFBBB}"/>
              </a:ext>
            </a:extLst>
          </p:cNvPr>
          <p:cNvSpPr txBox="1"/>
          <p:nvPr/>
        </p:nvSpPr>
        <p:spPr>
          <a:xfrm>
            <a:off x="518678" y="1492898"/>
            <a:ext cx="9437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Decorator allow you to control parameter value , like restricted list, add description, and secure string for password</a:t>
            </a:r>
          </a:p>
        </p:txBody>
      </p:sp>
    </p:spTree>
    <p:extLst>
      <p:ext uri="{BB962C8B-B14F-4D97-AF65-F5344CB8AC3E}">
        <p14:creationId xmlns:p14="http://schemas.microsoft.com/office/powerpoint/2010/main" val="4100669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F8F0027-CBC1-40BF-AB2F-76387F3E7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71" y="431014"/>
            <a:ext cx="10039349" cy="719413"/>
          </a:xfrm>
        </p:spPr>
        <p:txBody>
          <a:bodyPr>
            <a:normAutofit/>
          </a:bodyPr>
          <a:lstStyle/>
          <a:p>
            <a:r>
              <a:rPr lang="en-US" sz="3600" dirty="0"/>
              <a:t>Azure Bicep Condition Expression / Deployment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B6F567-8292-4095-A252-8B55557AFBBB}"/>
              </a:ext>
            </a:extLst>
          </p:cNvPr>
          <p:cNvSpPr txBox="1"/>
          <p:nvPr/>
        </p:nvSpPr>
        <p:spPr>
          <a:xfrm>
            <a:off x="518678" y="1492898"/>
            <a:ext cx="9437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Decorator allow you to control parameter value , like restricted list, add description, and secure string for password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ADE659-3774-4FBC-A5D9-07D5A542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371" y="2139229"/>
            <a:ext cx="10835122" cy="283877"/>
          </a:xfrm>
        </p:spPr>
        <p:txBody>
          <a:bodyPr/>
          <a:lstStyle/>
          <a:p>
            <a:r>
              <a:rPr lang="en-US" sz="1600" dirty="0"/>
              <a:t>Condition expression on Parameter:</a:t>
            </a:r>
          </a:p>
          <a:p>
            <a:endParaRPr lang="en-US" sz="16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23D3BBC-558C-4030-AC7D-B1814C035015}"/>
              </a:ext>
            </a:extLst>
          </p:cNvPr>
          <p:cNvGrpSpPr/>
          <p:nvPr/>
        </p:nvGrpSpPr>
        <p:grpSpPr>
          <a:xfrm>
            <a:off x="154783" y="2481700"/>
            <a:ext cx="7461549" cy="1553799"/>
            <a:chOff x="518678" y="2775605"/>
            <a:chExt cx="10039350" cy="20854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EC40E4C-44D8-4F8C-A6FC-A276A352B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678" y="3060780"/>
              <a:ext cx="10039350" cy="18002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25D41D1-6CC1-4720-B08E-1E82B5AA5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288" y="2775605"/>
              <a:ext cx="8153400" cy="381000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9968FAC7-F4B2-4634-8A3C-AA885631D507}"/>
              </a:ext>
            </a:extLst>
          </p:cNvPr>
          <p:cNvSpPr/>
          <p:nvPr/>
        </p:nvSpPr>
        <p:spPr>
          <a:xfrm>
            <a:off x="340035" y="4121906"/>
            <a:ext cx="4292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Condition expression resource Deployment: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9303C8-D0E7-40FF-84DD-EF1406969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71" y="4577645"/>
            <a:ext cx="65627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64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F8F0027-CBC1-40BF-AB2F-76387F3E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Bicep Loop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B6F567-8292-4095-A252-8B55557AFBBB}"/>
              </a:ext>
            </a:extLst>
          </p:cNvPr>
          <p:cNvSpPr txBox="1"/>
          <p:nvPr/>
        </p:nvSpPr>
        <p:spPr>
          <a:xfrm>
            <a:off x="518678" y="1492898"/>
            <a:ext cx="943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range or array to create multiple resource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ADE659-3774-4FBC-A5D9-07D5A542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2341984"/>
            <a:ext cx="10835122" cy="3834979"/>
          </a:xfrm>
        </p:spPr>
        <p:txBody>
          <a:bodyPr/>
          <a:lstStyle/>
          <a:p>
            <a:r>
              <a:rPr lang="en-US" dirty="0"/>
              <a:t>Syntax :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2DF647-DB32-4780-AF2D-9D29B1964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78" y="3161134"/>
            <a:ext cx="7153275" cy="2152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DC9FAC-4F11-45B6-AFE4-F00AFDC75F51}"/>
              </a:ext>
            </a:extLst>
          </p:cNvPr>
          <p:cNvSpPr txBox="1"/>
          <p:nvPr/>
        </p:nvSpPr>
        <p:spPr>
          <a:xfrm>
            <a:off x="7088414" y="2176147"/>
            <a:ext cx="5169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 </a:t>
            </a:r>
            <a:r>
              <a:rPr lang="en-US" sz="1200" i="1" dirty="0" err="1"/>
              <a:t>resourrcename</a:t>
            </a:r>
            <a:r>
              <a:rPr lang="en-US" dirty="0"/>
              <a:t> </a:t>
            </a:r>
            <a:r>
              <a:rPr lang="en-US" sz="1400" i="1" dirty="0" err="1"/>
              <a:t>apiversion</a:t>
            </a:r>
            <a:r>
              <a:rPr lang="en-US" dirty="0"/>
              <a:t> = [for </a:t>
            </a:r>
            <a:r>
              <a:rPr lang="en-US" dirty="0" err="1"/>
              <a:t>i</a:t>
            </a:r>
            <a:r>
              <a:rPr lang="en-US" dirty="0"/>
              <a:t> in Array : {</a:t>
            </a:r>
          </a:p>
          <a:p>
            <a:r>
              <a:rPr lang="en-US" dirty="0"/>
              <a:t>	Resource here</a:t>
            </a:r>
          </a:p>
          <a:p>
            <a:r>
              <a:rPr lang="en-US" dirty="0"/>
              <a:t>}]</a:t>
            </a:r>
          </a:p>
        </p:txBody>
      </p:sp>
    </p:spTree>
    <p:extLst>
      <p:ext uri="{BB962C8B-B14F-4D97-AF65-F5344CB8AC3E}">
        <p14:creationId xmlns:p14="http://schemas.microsoft.com/office/powerpoint/2010/main" val="2455793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9C81E-3279-49FE-9DB5-28A21636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</a:t>
            </a:r>
            <a:r>
              <a:rPr lang="en-US" dirty="0" err="1"/>
              <a:t>Assignement</a:t>
            </a:r>
            <a:r>
              <a:rPr lang="en-US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412F35-5136-4336-BB59-3B555EF3E6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44D44-A7CD-43A0-BA7E-E8FB9FFCB9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26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C3E956-C313-4067-BFD0-C389C43CF28F}"/>
              </a:ext>
            </a:extLst>
          </p:cNvPr>
          <p:cNvSpPr/>
          <p:nvPr/>
        </p:nvSpPr>
        <p:spPr>
          <a:xfrm>
            <a:off x="400611" y="1424594"/>
            <a:ext cx="8699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https://learn.microsoft.com/en-us/azure/role-based-access-control/built-in-roles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AAE9C4-9E1B-4854-AD8A-08F6A8A6BAC3}"/>
              </a:ext>
            </a:extLst>
          </p:cNvPr>
          <p:cNvSpPr/>
          <p:nvPr/>
        </p:nvSpPr>
        <p:spPr>
          <a:xfrm>
            <a:off x="401807" y="1793926"/>
            <a:ext cx="10469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https://learn.microsoft.com/en-us/azure/role-based-access-control/role-assignments-template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8203B17-666E-4DCA-936E-4EE8C3C8A7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0611" y="2627944"/>
          <a:ext cx="6858000" cy="289438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21926203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8739247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8929815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>
                          <a:effectLst/>
                        </a:rPr>
                        <a:t>Built-in role</a:t>
                      </a:r>
                    </a:p>
                  </a:txBody>
                  <a:tcPr marL="46789" marR="46789" marT="23394" marB="2339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>
                          <a:effectLst/>
                        </a:rPr>
                        <a:t>Description</a:t>
                      </a:r>
                    </a:p>
                  </a:txBody>
                  <a:tcPr marL="46789" marR="46789" marT="23394" marB="2339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dirty="0">
                          <a:effectLst/>
                        </a:rPr>
                        <a:t>ID</a:t>
                      </a:r>
                    </a:p>
                  </a:txBody>
                  <a:tcPr marL="46789" marR="46789" marT="23394" marB="23394"/>
                </a:tc>
                <a:extLst>
                  <a:ext uri="{0D108BD9-81ED-4DB2-BD59-A6C34878D82A}">
                    <a16:rowId xmlns:a16="http://schemas.microsoft.com/office/drawing/2014/main" val="338354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  <a:hlinkClick r:id="rId2"/>
                        </a:rPr>
                        <a:t>Contributor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Grants full access to manage all resources, but does not allow you to assign roles in Azure RBAC, manage assignments in Azure Blueprints, or share image galleries.</a:t>
                      </a:r>
                    </a:p>
                  </a:txBody>
                  <a:tcPr marL="46789" marR="46789" marT="23394" marB="2339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</a:rPr>
                        <a:t>b24988ac-6180-42a0-ab88-20f7382dd24c</a:t>
                      </a:r>
                    </a:p>
                  </a:txBody>
                  <a:tcPr marL="46789" marR="46789" marT="23394" marB="23394"/>
                </a:tc>
                <a:extLst>
                  <a:ext uri="{0D108BD9-81ED-4DB2-BD59-A6C34878D82A}">
                    <a16:rowId xmlns:a16="http://schemas.microsoft.com/office/drawing/2014/main" val="4148293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  <a:hlinkClick r:id="rId3"/>
                        </a:rPr>
                        <a:t>Owner</a:t>
                      </a:r>
                      <a:endParaRPr lang="en-US" sz="900" dirty="0">
                        <a:effectLst/>
                      </a:endParaRPr>
                    </a:p>
                  </a:txBody>
                  <a:tcPr marL="46789" marR="46789" marT="23394" marB="2339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Grants full access to manage all resources, including the ability to assign roles in Azure RBAC.</a:t>
                      </a:r>
                    </a:p>
                  </a:txBody>
                  <a:tcPr marL="46789" marR="46789" marT="23394" marB="2339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8e3af657-a8ff-443c-a75c-2fe8c4bcb635</a:t>
                      </a:r>
                    </a:p>
                  </a:txBody>
                  <a:tcPr marL="46789" marR="46789" marT="23394" marB="23394"/>
                </a:tc>
                <a:extLst>
                  <a:ext uri="{0D108BD9-81ED-4DB2-BD59-A6C34878D82A}">
                    <a16:rowId xmlns:a16="http://schemas.microsoft.com/office/drawing/2014/main" val="1691984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  <a:hlinkClick r:id="rId4"/>
                        </a:rPr>
                        <a:t>Reservations Administrator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Lets one read and manage all the reservations in a tenant</a:t>
                      </a:r>
                    </a:p>
                  </a:txBody>
                  <a:tcPr marL="46789" marR="46789" marT="23394" marB="2339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a8889054-8d42-49c9-bc1c-52486c10e7cd</a:t>
                      </a:r>
                    </a:p>
                  </a:txBody>
                  <a:tcPr marL="46789" marR="46789" marT="23394" marB="23394"/>
                </a:tc>
                <a:extLst>
                  <a:ext uri="{0D108BD9-81ED-4DB2-BD59-A6C34878D82A}">
                    <a16:rowId xmlns:a16="http://schemas.microsoft.com/office/drawing/2014/main" val="1367316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  <a:hlinkClick r:id="rId5"/>
                        </a:rPr>
                        <a:t>Role Based Access Control Administrator</a:t>
                      </a:r>
                      <a:endParaRPr lang="en-US" sz="900" dirty="0">
                        <a:effectLst/>
                      </a:endParaRPr>
                    </a:p>
                  </a:txBody>
                  <a:tcPr marL="46789" marR="46789" marT="23394" marB="2339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Manage access to Azure resources by assigning roles using Azure RBAC. This role does not allow you to manage access using other ways, such as Azure Policy.</a:t>
                      </a:r>
                    </a:p>
                  </a:txBody>
                  <a:tcPr marL="46789" marR="46789" marT="23394" marB="2339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f58310d9-a9f6-439a-9e8d-f62e7b41a168</a:t>
                      </a:r>
                    </a:p>
                  </a:txBody>
                  <a:tcPr marL="46789" marR="46789" marT="23394" marB="23394"/>
                </a:tc>
                <a:extLst>
                  <a:ext uri="{0D108BD9-81ED-4DB2-BD59-A6C34878D82A}">
                    <a16:rowId xmlns:a16="http://schemas.microsoft.com/office/drawing/2014/main" val="1022604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  <a:hlinkClick r:id="rId6"/>
                        </a:rPr>
                        <a:t>User Access Administrator</a:t>
                      </a:r>
                      <a:endParaRPr lang="en-US" sz="900" dirty="0">
                        <a:effectLst/>
                      </a:endParaRPr>
                    </a:p>
                  </a:txBody>
                  <a:tcPr marL="46789" marR="46789" marT="23394" marB="2339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Lets you manage user access to Azure resources.</a:t>
                      </a:r>
                    </a:p>
                  </a:txBody>
                  <a:tcPr marL="46789" marR="46789" marT="23394" marB="2339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</a:rPr>
                        <a:t>18d7d88d-d35e-4fb5-a5c3-7773c20a72d9</a:t>
                      </a:r>
                    </a:p>
                  </a:txBody>
                  <a:tcPr marL="46789" marR="46789" marT="23394" marB="23394"/>
                </a:tc>
                <a:extLst>
                  <a:ext uri="{0D108BD9-81ED-4DB2-BD59-A6C34878D82A}">
                    <a16:rowId xmlns:a16="http://schemas.microsoft.com/office/drawing/2014/main" val="141822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  <a:hlinkClick r:id="rId7"/>
                        </a:rPr>
                        <a:t>Reader</a:t>
                      </a:r>
                      <a:endParaRPr lang="en-US" sz="10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View all resources, but does not allow you to make any changes.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acdd72a7-3385-48ef-bd42-f606fba81ae7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92008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37D0F43-6DE4-4D6D-B42D-1D2D44EF093E}"/>
              </a:ext>
            </a:extLst>
          </p:cNvPr>
          <p:cNvSpPr/>
          <p:nvPr/>
        </p:nvSpPr>
        <p:spPr>
          <a:xfrm>
            <a:off x="7371184" y="2878861"/>
            <a:ext cx="4683967" cy="20621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6A9955"/>
                </a:solidFill>
                <a:latin typeface="Consolas" panose="020B0609020204030204" pitchFamily="49" charset="0"/>
              </a:rPr>
              <a:t>// Assign SPN </a:t>
            </a:r>
            <a:r>
              <a:rPr lang="en-US" sz="800" dirty="0" err="1">
                <a:solidFill>
                  <a:srgbClr val="6A9955"/>
                </a:solidFill>
                <a:latin typeface="Consolas" panose="020B0609020204030204" pitchFamily="49" charset="0"/>
              </a:rPr>
              <a:t>azr_purview_restapi</a:t>
            </a:r>
            <a:r>
              <a:rPr lang="en-US" sz="800" dirty="0">
                <a:solidFill>
                  <a:srgbClr val="6A9955"/>
                </a:solidFill>
                <a:latin typeface="Consolas" panose="020B0609020204030204" pitchFamily="49" charset="0"/>
              </a:rPr>
              <a:t> : https://learn.microsoft.com/en-us/azure/role-based-access-control/built-in-roles</a:t>
            </a:r>
            <a:endParaRPr lang="en-US" sz="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C586C0"/>
                </a:solidFill>
                <a:latin typeface="Consolas" panose="020B0609020204030204" pitchFamily="49" charset="0"/>
              </a:rPr>
              <a:t>resource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rbacSpn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Microsoft.Authorization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/roleAssignments@2022-04-01'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= {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800" dirty="0" err="1">
                <a:solidFill>
                  <a:srgbClr val="4EC9B0"/>
                </a:solidFill>
                <a:latin typeface="Consolas" panose="020B0609020204030204" pitchFamily="49" charset="0"/>
              </a:rPr>
              <a:t>name</a:t>
            </a:r>
            <a:r>
              <a:rPr lang="en-US" sz="800" dirty="0" err="1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guid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keyVault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SecretOfficer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spid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6A9955"/>
                </a:solidFill>
                <a:latin typeface="Consolas" panose="020B0609020204030204" pitchFamily="49" charset="0"/>
              </a:rPr>
              <a:t>// Unique role assignment name</a:t>
            </a:r>
            <a:endParaRPr lang="en-US" sz="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800" dirty="0">
                <a:solidFill>
                  <a:srgbClr val="4EC9B0"/>
                </a:solidFill>
                <a:latin typeface="Consolas" panose="020B0609020204030204" pitchFamily="49" charset="0"/>
              </a:rPr>
              <a:t>scope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keyVault</a:t>
            </a:r>
            <a:endParaRPr lang="en-US" sz="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800" dirty="0">
                <a:solidFill>
                  <a:srgbClr val="4EC9B0"/>
                </a:solidFill>
                <a:latin typeface="Consolas" panose="020B0609020204030204" pitchFamily="49" charset="0"/>
              </a:rPr>
              <a:t>properties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</a:t>
            </a:r>
            <a:r>
              <a:rPr lang="en-US" sz="800" dirty="0" err="1">
                <a:solidFill>
                  <a:srgbClr val="4EC9B0"/>
                </a:solidFill>
                <a:latin typeface="Consolas" panose="020B0609020204030204" pitchFamily="49" charset="0"/>
              </a:rPr>
              <a:t>principalId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:  </a:t>
            </a:r>
            <a:r>
              <a:rPr lang="en-U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spid</a:t>
            </a:r>
            <a:endParaRPr lang="en-US" sz="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</a:t>
            </a:r>
            <a:r>
              <a:rPr lang="en-US" sz="800" dirty="0" err="1">
                <a:solidFill>
                  <a:srgbClr val="4EC9B0"/>
                </a:solidFill>
                <a:latin typeface="Consolas" panose="020B0609020204030204" pitchFamily="49" charset="0"/>
              </a:rPr>
              <a:t>roleDefinitionId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subscriptionResourceId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Microsoft.Authorization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roleDefinitions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'b86a8fe4-44ce-4948-aee5-eccb2c155cd7'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6A9955"/>
                </a:solidFill>
                <a:latin typeface="Consolas" panose="020B0609020204030204" pitchFamily="49" charset="0"/>
              </a:rPr>
              <a:t>// Assign key vault Officer Role base on this id : 'b86a8fe4-44ce-4948-aee5-eccb2c155cd7'</a:t>
            </a:r>
            <a:endParaRPr lang="en-US" sz="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</a:t>
            </a:r>
            <a:r>
              <a:rPr lang="en-US" sz="800" dirty="0" err="1">
                <a:solidFill>
                  <a:srgbClr val="4EC9B0"/>
                </a:solidFill>
                <a:latin typeface="Consolas" panose="020B0609020204030204" pitchFamily="49" charset="0"/>
              </a:rPr>
              <a:t>principalType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ServicePrincipal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en-US" sz="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</a:t>
            </a:r>
            <a:r>
              <a:rPr lang="en-US" sz="800" dirty="0">
                <a:solidFill>
                  <a:srgbClr val="4EC9B0"/>
                </a:solidFill>
                <a:latin typeface="Consolas" panose="020B0609020204030204" pitchFamily="49" charset="0"/>
              </a:rPr>
              <a:t>description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'AZR Power BI SPN Connection'</a:t>
            </a:r>
            <a:endParaRPr lang="en-US" sz="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335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02B6-7BA7-40E9-B649-A2273AC16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898474"/>
            <a:ext cx="4853573" cy="538799"/>
          </a:xfrm>
        </p:spPr>
        <p:txBody>
          <a:bodyPr>
            <a:normAutofit/>
          </a:bodyPr>
          <a:lstStyle/>
          <a:p>
            <a:r>
              <a:rPr lang="en-US" sz="3200" dirty="0"/>
              <a:t>Azure Container Registry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FF9C299E-BE5A-4724-AD01-B30C20B25D0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683398" y="1953314"/>
            <a:ext cx="4428523" cy="295234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BB1B8A-EAA8-4232-9AC0-0E8E2CCC44C8}"/>
              </a:ext>
            </a:extLst>
          </p:cNvPr>
          <p:cNvSpPr txBox="1"/>
          <p:nvPr/>
        </p:nvSpPr>
        <p:spPr>
          <a:xfrm>
            <a:off x="6680411" y="3497655"/>
            <a:ext cx="5120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Unified Azure Bicep Module Deployment by Leverage Azure Container Registry</a:t>
            </a:r>
          </a:p>
        </p:txBody>
      </p:sp>
    </p:spTree>
    <p:extLst>
      <p:ext uri="{BB962C8B-B14F-4D97-AF65-F5344CB8AC3E}">
        <p14:creationId xmlns:p14="http://schemas.microsoft.com/office/powerpoint/2010/main" val="3439295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F8F0027-CBC1-40BF-AB2F-76387F3E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Bicep Organization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DA2080-4E23-47A3-B995-C54E979F0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39" y="2259998"/>
            <a:ext cx="5941961" cy="25190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EB5287-C6B3-4A33-B938-9BEF8D54E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872" y="1570007"/>
            <a:ext cx="6234055" cy="447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85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F8F0027-CBC1-40BF-AB2F-76387F3E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Bicep Condition Expression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B6F567-8292-4095-A252-8B55557AFBBB}"/>
              </a:ext>
            </a:extLst>
          </p:cNvPr>
          <p:cNvSpPr txBox="1"/>
          <p:nvPr/>
        </p:nvSpPr>
        <p:spPr>
          <a:xfrm>
            <a:off x="518678" y="1492898"/>
            <a:ext cx="9437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Decorator allow you to control parameter value , like restricted list, add description, and secure string for password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ADE659-3774-4FBC-A5D9-07D5A542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2341984"/>
            <a:ext cx="10835122" cy="3834979"/>
          </a:xfrm>
        </p:spPr>
        <p:txBody>
          <a:bodyPr/>
          <a:lstStyle/>
          <a:p>
            <a:r>
              <a:rPr lang="en-US" dirty="0"/>
              <a:t>Syntax 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5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F8F0027-CBC1-40BF-AB2F-76387F3E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Way to Deploy </a:t>
            </a:r>
            <a:r>
              <a:rPr lang="en-US" dirty="0" err="1"/>
              <a:t>Infa</a:t>
            </a:r>
            <a:endParaRPr lang="en-US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714B90C8-C52E-42EE-BBD1-FC46F41C1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783" y="1671638"/>
            <a:ext cx="9843346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84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F8F0027-CBC1-40BF-AB2F-76387F3E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1E580E-B5C7-4120-B574-3FF4DBEBE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71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F8F0027-CBC1-40BF-AB2F-76387F3E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1E580E-B5C7-4120-B574-3FF4DBEBE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30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F8F0027-CBC1-40BF-AB2F-76387F3E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1E580E-B5C7-4120-B574-3FF4DBEBE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812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F8F0027-CBC1-40BF-AB2F-76387F3E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1E580E-B5C7-4120-B574-3FF4DBEBE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62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/>
      </p:pic>
      <p:sp>
        <p:nvSpPr>
          <p:cNvPr id="18" name="Hexagon 17" descr="Solid dark colored hexagon in the middle of image accent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49" y="2855631"/>
            <a:ext cx="1791641" cy="1118752"/>
            <a:chOff x="2955849" y="2902286"/>
            <a:chExt cx="1791641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25649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LV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49" y="3713261"/>
              <a:ext cx="17916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bg1"/>
                  </a:solidFill>
                  <a:cs typeface="Calibri Light" panose="020F0302020204030204" pitchFamily="34" charset="0"/>
                </a:rPr>
                <a:t>Lerevit</a:t>
              </a:r>
              <a:endParaRPr lang="en-US" sz="1400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Data Factory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Complete Guideline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9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F8F0027-CBC1-40BF-AB2F-76387F3E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IAC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B291F51D-EBC1-42AB-8166-B87F60433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306" y="1671638"/>
            <a:ext cx="107903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5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F8F0027-CBC1-40BF-AB2F-76387F3E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Bicep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1281F298-8903-4D8F-B01B-6BEDA37C1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369" y="2033588"/>
            <a:ext cx="105441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8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F8F0027-CBC1-40BF-AB2F-76387F3E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Azure Resource Groupe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13BE2682-76C0-40D5-8E9B-791948316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795" y="1671638"/>
            <a:ext cx="10161322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10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F8F0027-CBC1-40BF-AB2F-76387F3E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Resource Groupe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2031EB44-139B-4A54-8194-4B75139D5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481" y="1671638"/>
            <a:ext cx="8753951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77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F8F0027-CBC1-40BF-AB2F-76387F3E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App Service Plan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83EBC11-5BAE-452E-B8F5-A3ADBFC55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103" y="1710271"/>
            <a:ext cx="7250895" cy="26978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AA482E-FE76-4950-B85B-1C94C1BE2FED}"/>
              </a:ext>
            </a:extLst>
          </p:cNvPr>
          <p:cNvSpPr txBox="1"/>
          <p:nvPr/>
        </p:nvSpPr>
        <p:spPr>
          <a:xfrm>
            <a:off x="518678" y="1371228"/>
            <a:ext cx="7789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It’s required to run web application in a manage azure environment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4589A6-E12E-4C5B-835E-9BCE09E76583}"/>
              </a:ext>
            </a:extLst>
          </p:cNvPr>
          <p:cNvSpPr/>
          <p:nvPr/>
        </p:nvSpPr>
        <p:spPr>
          <a:xfrm>
            <a:off x="7850037" y="2398143"/>
            <a:ext cx="4106174" cy="18415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resource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appServicePlan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Microsoft.Web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/serverfarms@2020-12-01'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azr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-asp-dev'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location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sku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'S1'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capacity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FD63C6-52AF-4684-9B58-6256BC28914A}"/>
              </a:ext>
            </a:extLst>
          </p:cNvPr>
          <p:cNvSpPr/>
          <p:nvPr/>
        </p:nvSpPr>
        <p:spPr>
          <a:xfrm>
            <a:off x="0" y="6402751"/>
            <a:ext cx="12192000" cy="2462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DCDCAA"/>
                </a:solidFill>
                <a:latin typeface="Consolas" panose="020B0609020204030204" pitchFamily="49" charset="0"/>
              </a:rPr>
              <a:t>New-</a:t>
            </a:r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AzResourceGroupDeployment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ResourceGroupName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azr_rs_group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Name 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AppServicePlan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Location 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'East US'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TemplateFile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.\</a:t>
            </a:r>
            <a:r>
              <a:rPr lang="en-US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AppServicePlan.bicep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301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F8F0027-CBC1-40BF-AB2F-76387F3E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App Service Plan or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Web/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serverfarms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83EBC11-5BAE-452E-B8F5-A3ADBFC55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103" y="1710271"/>
            <a:ext cx="7250895" cy="26978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AA482E-FE76-4950-B85B-1C94C1BE2FED}"/>
              </a:ext>
            </a:extLst>
          </p:cNvPr>
          <p:cNvSpPr txBox="1"/>
          <p:nvPr/>
        </p:nvSpPr>
        <p:spPr>
          <a:xfrm>
            <a:off x="518678" y="1371228"/>
            <a:ext cx="7789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It’s required to run web application in a manage azure environment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4589A6-E12E-4C5B-835E-9BCE09E76583}"/>
              </a:ext>
            </a:extLst>
          </p:cNvPr>
          <p:cNvSpPr/>
          <p:nvPr/>
        </p:nvSpPr>
        <p:spPr>
          <a:xfrm>
            <a:off x="7700999" y="2330552"/>
            <a:ext cx="4220708" cy="24468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C586C0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 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 = </a:t>
            </a:r>
            <a:r>
              <a:rPr lang="en-US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resourceGroup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</a:p>
          <a:p>
            <a:b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C586C0"/>
                </a:solidFill>
                <a:latin typeface="Consolas" panose="020B0609020204030204" pitchFamily="49" charset="0"/>
              </a:rPr>
              <a:t>resource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appServicePlan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Microsoft.Web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/serverfarms@2020-12-01'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kind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linux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6A9955"/>
                </a:solidFill>
                <a:latin typeface="Consolas" panose="020B0609020204030204" pitchFamily="49" charset="0"/>
              </a:rPr>
              <a:t>// if not specify default value is  'windows'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azr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-asp-</a:t>
            </a:r>
            <a:r>
              <a:rPr lang="en-US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linux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-dev'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location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 err="1">
                <a:solidFill>
                  <a:srgbClr val="4EC9B0"/>
                </a:solidFill>
                <a:latin typeface="Consolas" panose="020B0609020204030204" pitchFamily="49" charset="0"/>
              </a:rPr>
              <a:t>sku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'S1'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capacity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>
                <a:solidFill>
                  <a:srgbClr val="6A9955"/>
                </a:solidFill>
                <a:latin typeface="Consolas" panose="020B0609020204030204" pitchFamily="49" charset="0"/>
              </a:rPr>
              <a:t>// Property mandatory for </a:t>
            </a:r>
            <a:r>
              <a:rPr lang="en-US" sz="900" dirty="0" err="1">
                <a:solidFill>
                  <a:srgbClr val="6A9955"/>
                </a:solidFill>
                <a:latin typeface="Consolas" panose="020B0609020204030204" pitchFamily="49" charset="0"/>
              </a:rPr>
              <a:t>linux</a:t>
            </a:r>
            <a:r>
              <a:rPr lang="en-US" sz="900" dirty="0">
                <a:solidFill>
                  <a:srgbClr val="6A9955"/>
                </a:solidFill>
                <a:latin typeface="Consolas" panose="020B0609020204030204" pitchFamily="49" charset="0"/>
              </a:rPr>
              <a:t> deployment, could be remove if kind=windows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properties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 </a:t>
            </a:r>
            <a:r>
              <a:rPr lang="en-US" sz="900" dirty="0" err="1">
                <a:solidFill>
                  <a:srgbClr val="4EC9B0"/>
                </a:solidFill>
                <a:latin typeface="Consolas" panose="020B0609020204030204" pitchFamily="49" charset="0"/>
              </a:rPr>
              <a:t>reserved</a:t>
            </a:r>
            <a:r>
              <a:rPr lang="en-US" sz="900" dirty="0" err="1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  <a:r>
              <a:rPr lang="en-US" sz="900" dirty="0" err="1">
                <a:solidFill>
                  <a:srgbClr val="C586C0"/>
                </a:solidFill>
                <a:latin typeface="Consolas" panose="020B0609020204030204" pitchFamily="49" charset="0"/>
              </a:rPr>
              <a:t>true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   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FD63C6-52AF-4684-9B58-6256BC28914A}"/>
              </a:ext>
            </a:extLst>
          </p:cNvPr>
          <p:cNvSpPr/>
          <p:nvPr/>
        </p:nvSpPr>
        <p:spPr>
          <a:xfrm>
            <a:off x="0" y="6437690"/>
            <a:ext cx="12192000" cy="430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Set-Location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"C:\Users\Roodmack\Desktop\Azure Function\Bicep\05 Azure World Practice\2.App Service Plan"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New-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AzResourceGroupDeployment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ResourceGroupName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azr_rs_group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 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Name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AppServicePlan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Mode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"Incremental"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 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TemplateFile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.\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AppServicePlan.bicep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5A2175-4404-485B-809D-18AD22E5A577}"/>
              </a:ext>
            </a:extLst>
          </p:cNvPr>
          <p:cNvSpPr/>
          <p:nvPr/>
        </p:nvSpPr>
        <p:spPr>
          <a:xfrm>
            <a:off x="3048000" y="4743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39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7F4215-C6BB-44A3-9A5E-9446E6835900}">
  <ds:schemaRefs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886</Words>
  <Application>Microsoft Office PowerPoint</Application>
  <PresentationFormat>Widescreen</PresentationFormat>
  <Paragraphs>302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Arial Black</vt:lpstr>
      <vt:lpstr>Calibri</vt:lpstr>
      <vt:lpstr>Consolas</vt:lpstr>
      <vt:lpstr>Gill Sans SemiBold</vt:lpstr>
      <vt:lpstr>Times New Roman</vt:lpstr>
      <vt:lpstr>Office Theme</vt:lpstr>
      <vt:lpstr>Azure IAC </vt:lpstr>
      <vt:lpstr>What is Azure Infra…</vt:lpstr>
      <vt:lpstr>Common Way to Deploy Infa</vt:lpstr>
      <vt:lpstr>What is IAC</vt:lpstr>
      <vt:lpstr>What Is Bicep</vt:lpstr>
      <vt:lpstr>What Is Azure Resource Groupe</vt:lpstr>
      <vt:lpstr>What Is Resource Groupe</vt:lpstr>
      <vt:lpstr>What Is App Service Plan</vt:lpstr>
      <vt:lpstr>What Is App Service Plan or Web/serverfarms</vt:lpstr>
      <vt:lpstr>What Is an App Service or Web-App</vt:lpstr>
      <vt:lpstr>What Is Application Insight</vt:lpstr>
      <vt:lpstr>What Is Azure SQL Server Database </vt:lpstr>
      <vt:lpstr>What Is App Service Plan</vt:lpstr>
      <vt:lpstr>What Is App Service Plan</vt:lpstr>
      <vt:lpstr>What Is App Service Plan</vt:lpstr>
      <vt:lpstr>What Is Azure Serverless Function</vt:lpstr>
      <vt:lpstr>What Is Resource Groupe</vt:lpstr>
      <vt:lpstr>PowerPoint Presentation</vt:lpstr>
      <vt:lpstr>PowerPoint Presentation</vt:lpstr>
      <vt:lpstr>Bicep Tips</vt:lpstr>
      <vt:lpstr>Preview Resource before creation with –What-if</vt:lpstr>
      <vt:lpstr>Module Bicep</vt:lpstr>
      <vt:lpstr>Azure Bicep Decorators</vt:lpstr>
      <vt:lpstr>Azure Bicep Condition Expression / Deployment</vt:lpstr>
      <vt:lpstr>Azure Bicep Loop</vt:lpstr>
      <vt:lpstr>Role Assignement </vt:lpstr>
      <vt:lpstr>Azure Container Registry</vt:lpstr>
      <vt:lpstr>Azure Bicep Organization</vt:lpstr>
      <vt:lpstr>Azure Bicep Condition Expression</vt:lpstr>
      <vt:lpstr>PowerPoint Presentation</vt:lpstr>
      <vt:lpstr>PowerPoint Presentation</vt:lpstr>
      <vt:lpstr>PowerPoint Presentation</vt:lpstr>
      <vt:lpstr>PowerPoint Presentation</vt:lpstr>
      <vt:lpstr>Azure Data Factory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2024-08-11T16:03:21Z</dcterms:created>
  <dcterms:modified xsi:type="dcterms:W3CDTF">2024-11-02T17:50:35Z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