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erriweather Light"/>
      <p:regular r:id="rId19"/>
      <p:bold r:id="rId20"/>
      <p:italic r:id="rId21"/>
      <p:boldItalic r:id="rId22"/>
    </p:embeddedFont>
    <p:embeddedFont>
      <p:font typeface="Montserrat"/>
      <p:regular r:id="rId23"/>
      <p:bold r:id="rId24"/>
      <p:italic r:id="rId25"/>
      <p:boldItalic r:id="rId26"/>
    </p:embeddedFont>
    <p:embeddedFont>
      <p:font typeface="Open Sans SemiBold"/>
      <p:regular r:id="rId27"/>
      <p:bold r:id="rId28"/>
      <p:italic r:id="rId29"/>
      <p:boldItalic r:id="rId30"/>
    </p:embeddedFont>
    <p:embeddedFont>
      <p:font typeface="Vidaloka"/>
      <p:regular r:id="rId31"/>
    </p:embeddedFont>
    <p:embeddedFont>
      <p:font typeface="Russo One"/>
      <p:regular r:id="rId32"/>
    </p:embeddedFont>
    <p:embeddedFont>
      <p:font typeface="Mako"/>
      <p:regular r:id="rId33"/>
    </p:embeddedFont>
    <p:embeddedFont>
      <p:font typeface="Crimson Tex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41"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Vidaloka-regular.fntdata"/><Relationship Id="rId30" Type="http://schemas.openxmlformats.org/officeDocument/2006/relationships/font" Target="fonts/OpenSansSemiBold-boldItalic.fntdata"/><Relationship Id="rId33" Type="http://schemas.openxmlformats.org/officeDocument/2006/relationships/font" Target="fonts/Mako-regular.fntdata"/><Relationship Id="rId32" Type="http://schemas.openxmlformats.org/officeDocument/2006/relationships/font" Target="fonts/RussoOne-regular.fntdata"/><Relationship Id="rId35" Type="http://schemas.openxmlformats.org/officeDocument/2006/relationships/font" Target="fonts/CrimsonText-bold.fntdata"/><Relationship Id="rId34" Type="http://schemas.openxmlformats.org/officeDocument/2006/relationships/font" Target="fonts/CrimsonText-regular.fntdata"/><Relationship Id="rId37" Type="http://schemas.openxmlformats.org/officeDocument/2006/relationships/font" Target="fonts/CrimsonText-boldItalic.fntdata"/><Relationship Id="rId36" Type="http://schemas.openxmlformats.org/officeDocument/2006/relationships/font" Target="fonts/CrimsonText-italic.fntdata"/><Relationship Id="rId39" Type="http://schemas.openxmlformats.org/officeDocument/2006/relationships/font" Target="fonts/OpenSans-bold.fntdata"/><Relationship Id="rId38" Type="http://schemas.openxmlformats.org/officeDocument/2006/relationships/font" Target="fonts/OpenSans-regular.fntdata"/><Relationship Id="rId20" Type="http://schemas.openxmlformats.org/officeDocument/2006/relationships/font" Target="fonts/MerriweatherLight-bold.fntdata"/><Relationship Id="rId22" Type="http://schemas.openxmlformats.org/officeDocument/2006/relationships/font" Target="fonts/MerriweatherLight-boldItalic.fntdata"/><Relationship Id="rId21" Type="http://schemas.openxmlformats.org/officeDocument/2006/relationships/font" Target="fonts/MerriweatherLight-italic.fntdata"/><Relationship Id="rId24" Type="http://schemas.openxmlformats.org/officeDocument/2006/relationships/font" Target="fonts/Montserrat-bold.fntdata"/><Relationship Id="rId23" Type="http://schemas.openxmlformats.org/officeDocument/2006/relationships/font" Target="fonts/Montserrat-regular.fntdata"/><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penSansSemiBold-bold.fntdata"/><Relationship Id="rId27" Type="http://schemas.openxmlformats.org/officeDocument/2006/relationships/font" Target="fonts/OpenSansSemiBold-regular.fntdata"/><Relationship Id="rId29" Type="http://schemas.openxmlformats.org/officeDocument/2006/relationships/font" Target="fonts/OpenSansSemi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erriweatherLigh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ec40ec05f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ec40ec05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c40ec05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ec40ec05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ec40ec05f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ec40ec05f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ec40ec05f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ec40ec05f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ec40ec05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ec40ec05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ec40ec05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ec40ec05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ec40ec05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ec40ec05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ec40ec05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ec40ec05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ec40ec05f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ec40ec05f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c40ec05f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ec40ec05f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ec40ec05f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ec40ec05f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t>Financial Analytics Data Analysis</a:t>
            </a:r>
            <a:endParaRPr sz="4800"/>
          </a:p>
        </p:txBody>
      </p:sp>
      <p:sp>
        <p:nvSpPr>
          <p:cNvPr id="473" name="Google Shape;473;p5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Clr>
                <a:schemeClr val="dk1"/>
              </a:buClr>
              <a:buSzPts val="1100"/>
              <a:buFont typeface="Arial"/>
              <a:buNone/>
            </a:pPr>
            <a:r>
              <a:rPr lang="en" sz="2300">
                <a:solidFill>
                  <a:schemeClr val="dk1"/>
                </a:solidFill>
                <a:latin typeface="Arial"/>
                <a:ea typeface="Arial"/>
                <a:cs typeface="Arial"/>
                <a:sym typeface="Arial"/>
              </a:rPr>
              <a:t>Unveiling Competitive Insights</a:t>
            </a:r>
            <a:endParaRPr sz="2300">
              <a:solidFill>
                <a:schemeClr val="dk1"/>
              </a:solidFill>
              <a:latin typeface="Arial"/>
              <a:ea typeface="Arial"/>
              <a:cs typeface="Arial"/>
              <a:sym typeface="Arial"/>
            </a:endParaRPr>
          </a:p>
          <a:p>
            <a:pPr indent="0" lvl="0" marL="0" rtl="0" algn="ctr">
              <a:spcBef>
                <a:spcPts val="600"/>
              </a:spcBef>
              <a:spcAft>
                <a:spcPts val="0"/>
              </a:spcAft>
              <a:buClr>
                <a:schemeClr val="dk1"/>
              </a:buClr>
              <a:buSzPts val="1100"/>
              <a:buFont typeface="Arial"/>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a:latin typeface="Montserrat"/>
                <a:ea typeface="Montserrat"/>
                <a:cs typeface="Montserrat"/>
                <a:sym typeface="Montserrat"/>
              </a:rPr>
              <a:t>03 Correlation Analysis</a:t>
            </a:r>
            <a:endParaRPr b="1" sz="2300">
              <a:latin typeface="Arial"/>
              <a:ea typeface="Arial"/>
              <a:cs typeface="Arial"/>
              <a:sym typeface="Aria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rPr b="1" lang="en" sz="1800"/>
              <a:t>Correlation Analysis</a:t>
            </a:r>
            <a:endParaRPr b="1" sz="1800"/>
          </a:p>
          <a:p>
            <a:pPr indent="0" lvl="0" marL="0" rtl="0" algn="l">
              <a:lnSpc>
                <a:spcPct val="115000"/>
              </a:lnSpc>
              <a:spcBef>
                <a:spcPts val="1200"/>
              </a:spcBef>
              <a:spcAft>
                <a:spcPts val="0"/>
              </a:spcAft>
              <a:buNone/>
            </a:pPr>
            <a:r>
              <a:rPr lang="en" sz="1800"/>
              <a:t>The correlation between market capitalization and quarterly sales is quantified and presented, providing insights into the strength and direction of this relationship.</a:t>
            </a:r>
            <a:endParaRPr sz="1800"/>
          </a:p>
          <a:p>
            <a:pPr indent="0" lvl="0" marL="0" rtl="0" algn="l">
              <a:lnSpc>
                <a:spcPct val="115000"/>
              </a:lnSpc>
              <a:spcBef>
                <a:spcPts val="1200"/>
              </a:spcBef>
              <a:spcAft>
                <a:spcPts val="0"/>
              </a:spcAft>
              <a:buNone/>
            </a:pPr>
            <a:r>
              <a:rPr lang="en" sz="1800"/>
              <a:t>The analysis includes the identification and display of the top N companies based on market capitalization. This information is valuable for understanding the market leaders.</a:t>
            </a:r>
            <a:endParaRPr sz="1800"/>
          </a:p>
          <a:p>
            <a:pPr indent="0" lvl="0" marL="0" rtl="0" algn="l">
              <a:lnSpc>
                <a:spcPct val="115000"/>
              </a:lnSpc>
              <a:spcBef>
                <a:spcPts val="1800"/>
              </a:spcBef>
              <a:spcAft>
                <a:spcPts val="0"/>
              </a:spcAft>
              <a:buNone/>
            </a:pPr>
            <a:r>
              <a:t/>
            </a:r>
            <a:endParaRPr sz="1800"/>
          </a:p>
          <a:p>
            <a:pPr indent="0" lvl="0" marL="0" rtl="0" algn="l">
              <a:spcBef>
                <a:spcPts val="4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pic>
        <p:nvPicPr>
          <p:cNvPr id="543" name="Google Shape;543;p64"/>
          <p:cNvPicPr preferRelativeResize="0"/>
          <p:nvPr/>
        </p:nvPicPr>
        <p:blipFill>
          <a:blip r:embed="rId3">
            <a:alphaModFix/>
          </a:blip>
          <a:stretch>
            <a:fillRect/>
          </a:stretch>
        </p:blipFill>
        <p:spPr>
          <a:xfrm>
            <a:off x="2151150" y="1114825"/>
            <a:ext cx="4717900" cy="356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5"/>
          <p:cNvSpPr txBox="1"/>
          <p:nvPr>
            <p:ph type="title"/>
          </p:nvPr>
        </p:nvSpPr>
        <p:spPr>
          <a:xfrm>
            <a:off x="1227800" y="2366275"/>
            <a:ext cx="6946500" cy="9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49" name="Google Shape;549;p65"/>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a:latin typeface="Montserrat"/>
                <a:ea typeface="Montserrat"/>
                <a:cs typeface="Montserrat"/>
                <a:sym typeface="Montserrat"/>
              </a:rPr>
              <a:t>04 Conclusion</a:t>
            </a:r>
            <a:endParaRPr sz="1800"/>
          </a:p>
          <a:p>
            <a:pPr indent="0" lvl="0" marL="0" rtl="0" algn="l">
              <a:lnSpc>
                <a:spcPct val="115000"/>
              </a:lnSpc>
              <a:spcBef>
                <a:spcPts val="1200"/>
              </a:spcBef>
              <a:spcAft>
                <a:spcPts val="0"/>
              </a:spcAft>
              <a:buNone/>
            </a:pPr>
            <a:r>
              <a:t/>
            </a:r>
            <a:endParaRPr sz="1800"/>
          </a:p>
          <a:p>
            <a:pPr indent="-342900" lvl="0" marL="457200" rtl="0" algn="l">
              <a:lnSpc>
                <a:spcPct val="115000"/>
              </a:lnSpc>
              <a:spcBef>
                <a:spcPts val="1200"/>
              </a:spcBef>
              <a:spcAft>
                <a:spcPts val="0"/>
              </a:spcAft>
              <a:buSzPts val="1800"/>
              <a:buChar char="●"/>
            </a:pPr>
            <a:r>
              <a:rPr lang="en" sz="1800"/>
              <a:t>This competition analysis offers valuable insights into the top 500 companies in India, focusing on market capitalization and quarterly sales. </a:t>
            </a:r>
            <a:endParaRPr sz="1800"/>
          </a:p>
          <a:p>
            <a:pPr indent="-342900" lvl="0" marL="457200" rtl="0" algn="l">
              <a:lnSpc>
                <a:spcPct val="115000"/>
              </a:lnSpc>
              <a:spcBef>
                <a:spcPts val="0"/>
              </a:spcBef>
              <a:spcAft>
                <a:spcPts val="0"/>
              </a:spcAft>
              <a:buSzPts val="1800"/>
              <a:buChar char="●"/>
            </a:pPr>
            <a:r>
              <a:rPr lang="en" sz="1800"/>
              <a:t>The calculated metrics, visualizations, and correlation analysis provide a comprehensive understanding of the dataset. Further exploration and in-depth analyses can be conducted based on these initial findings to support management decisions and enhance business results.</a:t>
            </a:r>
            <a:endParaRPr sz="1800"/>
          </a:p>
          <a:p>
            <a:pPr indent="0" lvl="0" marL="0" rtl="0" algn="l">
              <a:lnSpc>
                <a:spcPct val="115000"/>
              </a:lnSpc>
              <a:spcBef>
                <a:spcPts val="1800"/>
              </a:spcBef>
              <a:spcAft>
                <a:spcPts val="0"/>
              </a:spcAft>
              <a:buNone/>
            </a:pPr>
            <a:r>
              <a:t/>
            </a:r>
            <a:endParaRPr b="1" sz="1800"/>
          </a:p>
          <a:p>
            <a:pPr indent="0" lvl="0" marL="0" rtl="0" algn="l">
              <a:spcBef>
                <a:spcPts val="4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7"/>
          <p:cNvSpPr txBox="1"/>
          <p:nvPr>
            <p:ph type="title"/>
          </p:nvPr>
        </p:nvSpPr>
        <p:spPr>
          <a:xfrm>
            <a:off x="713250" y="2071025"/>
            <a:ext cx="77175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79" name="Google Shape;479;p55"/>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80" name="Google Shape;480;p55"/>
          <p:cNvSpPr txBox="1"/>
          <p:nvPr>
            <p:ph idx="1" type="subTitle"/>
          </p:nvPr>
        </p:nvSpPr>
        <p:spPr>
          <a:xfrm>
            <a:off x="4800600" y="1942925"/>
            <a:ext cx="32742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Analytical Exploration</a:t>
            </a:r>
            <a:endParaRPr/>
          </a:p>
        </p:txBody>
      </p:sp>
      <p:sp>
        <p:nvSpPr>
          <p:cNvPr id="481" name="Google Shape;481;p55"/>
          <p:cNvSpPr txBox="1"/>
          <p:nvPr>
            <p:ph idx="2" type="subTitle"/>
          </p:nvPr>
        </p:nvSpPr>
        <p:spPr>
          <a:xfrm>
            <a:off x="5001000" y="2255100"/>
            <a:ext cx="2730900" cy="618600"/>
          </a:xfrm>
          <a:prstGeom prst="rect">
            <a:avLst/>
          </a:prstGeom>
        </p:spPr>
        <p:txBody>
          <a:bodyPr anchorCtr="0" anchor="t" bIns="91425" lIns="91425" spcFirstLastPara="1" rIns="91425" wrap="square" tIns="91425">
            <a:noAutofit/>
          </a:bodyPr>
          <a:lstStyle/>
          <a:p>
            <a:pPr indent="0" lvl="0" marL="0" rtl="0" algn="ctr">
              <a:lnSpc>
                <a:spcPct val="115000"/>
              </a:lnSpc>
              <a:spcBef>
                <a:spcPts val="1100"/>
              </a:spcBef>
              <a:spcAft>
                <a:spcPts val="0"/>
              </a:spcAft>
              <a:buClr>
                <a:schemeClr val="dk1"/>
              </a:buClr>
              <a:buSzPts val="1100"/>
              <a:buFont typeface="Arial"/>
              <a:buNone/>
            </a:pPr>
            <a:r>
              <a:rPr lang="en"/>
              <a:t>Analytical Exploration of Top 500 Companies in India</a:t>
            </a:r>
            <a:endParaRPr/>
          </a:p>
          <a:p>
            <a:pPr indent="0" lvl="0" marL="0" rtl="0" algn="ctr">
              <a:spcBef>
                <a:spcPts val="200"/>
              </a:spcBef>
              <a:spcAft>
                <a:spcPts val="0"/>
              </a:spcAft>
              <a:buNone/>
            </a:pPr>
            <a:r>
              <a:t/>
            </a:r>
            <a:endParaRPr/>
          </a:p>
        </p:txBody>
      </p:sp>
      <p:sp>
        <p:nvSpPr>
          <p:cNvPr id="482" name="Google Shape;482;p55"/>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p>
            <a:pPr indent="0" lvl="0" marL="0" rtl="0" algn="ctr">
              <a:lnSpc>
                <a:spcPct val="115000"/>
              </a:lnSpc>
              <a:spcBef>
                <a:spcPts val="1100"/>
              </a:spcBef>
              <a:spcAft>
                <a:spcPts val="0"/>
              </a:spcAft>
              <a:buClr>
                <a:schemeClr val="dk1"/>
              </a:buClr>
              <a:buSzPts val="1100"/>
              <a:buFont typeface="Arial"/>
              <a:buNone/>
            </a:pPr>
            <a:r>
              <a:rPr lang="en">
                <a:solidFill>
                  <a:schemeClr val="dk1"/>
                </a:solidFill>
              </a:rPr>
              <a:t>Understanding the Competitive Landscape</a:t>
            </a:r>
            <a:endParaRPr>
              <a:solidFill>
                <a:schemeClr val="dk1"/>
              </a:solidFill>
            </a:endParaRPr>
          </a:p>
          <a:p>
            <a:pPr indent="0" lvl="0" marL="0" rtl="0" algn="ctr">
              <a:spcBef>
                <a:spcPts val="200"/>
              </a:spcBef>
              <a:spcAft>
                <a:spcPts val="0"/>
              </a:spcAft>
              <a:buNone/>
            </a:pPr>
            <a:r>
              <a:t/>
            </a:r>
            <a:endParaRPr/>
          </a:p>
        </p:txBody>
      </p:sp>
      <p:sp>
        <p:nvSpPr>
          <p:cNvPr id="483" name="Google Shape;483;p55"/>
          <p:cNvSpPr txBox="1"/>
          <p:nvPr>
            <p:ph idx="5" type="subTitle"/>
          </p:nvPr>
        </p:nvSpPr>
        <p:spPr>
          <a:xfrm>
            <a:off x="5332825" y="36791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84" name="Google Shape;484;p55"/>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Insights</a:t>
            </a:r>
            <a:endParaRPr/>
          </a:p>
        </p:txBody>
      </p:sp>
      <p:sp>
        <p:nvSpPr>
          <p:cNvPr id="485" name="Google Shape;485;p55"/>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p>
            <a:pPr indent="0" lvl="0" marL="0" rtl="0" algn="ctr">
              <a:lnSpc>
                <a:spcPct val="115000"/>
              </a:lnSpc>
              <a:spcBef>
                <a:spcPts val="1100"/>
              </a:spcBef>
              <a:spcAft>
                <a:spcPts val="0"/>
              </a:spcAft>
              <a:buClr>
                <a:schemeClr val="dk1"/>
              </a:buClr>
              <a:buSzPts val="1100"/>
              <a:buFont typeface="Arial"/>
              <a:buNone/>
            </a:pPr>
            <a:r>
              <a:rPr lang="en"/>
              <a:t>Strategic Insights and Decision Support</a:t>
            </a:r>
            <a:endParaRPr/>
          </a:p>
          <a:p>
            <a:pPr indent="0" lvl="0" marL="0" rtl="0" algn="ctr">
              <a:spcBef>
                <a:spcPts val="200"/>
              </a:spcBef>
              <a:spcAft>
                <a:spcPts val="0"/>
              </a:spcAft>
              <a:buNone/>
            </a:pPr>
            <a:r>
              <a:t/>
            </a:r>
            <a:endParaRPr/>
          </a:p>
        </p:txBody>
      </p:sp>
      <p:sp>
        <p:nvSpPr>
          <p:cNvPr id="486" name="Google Shape;486;p55"/>
          <p:cNvSpPr txBox="1"/>
          <p:nvPr>
            <p:ph idx="9" type="title"/>
          </p:nvPr>
        </p:nvSpPr>
        <p:spPr>
          <a:xfrm>
            <a:off x="23786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7" name="Google Shape;487;p55"/>
          <p:cNvSpPr txBox="1"/>
          <p:nvPr>
            <p:ph idx="13" type="title"/>
          </p:nvPr>
        </p:nvSpPr>
        <p:spPr>
          <a:xfrm>
            <a:off x="57244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8" name="Google Shape;488;p55"/>
          <p:cNvSpPr txBox="1"/>
          <p:nvPr>
            <p:ph idx="14" type="title"/>
          </p:nvPr>
        </p:nvSpPr>
        <p:spPr>
          <a:xfrm>
            <a:off x="2378700" y="308273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9" name="Google Shape;489;p55"/>
          <p:cNvSpPr txBox="1"/>
          <p:nvPr>
            <p:ph idx="15" type="title"/>
          </p:nvPr>
        </p:nvSpPr>
        <p:spPr>
          <a:xfrm>
            <a:off x="5724450" y="308273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90" name="Google Shape;490;p55"/>
          <p:cNvSpPr txBox="1"/>
          <p:nvPr>
            <p:ph idx="8" type="subTitle"/>
          </p:nvPr>
        </p:nvSpPr>
        <p:spPr>
          <a:xfrm>
            <a:off x="5245800" y="408095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of the project outcome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2714550" y="2366272"/>
            <a:ext cx="37149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96" name="Google Shape;496;p56"/>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97" name="Google Shape;497;p56"/>
          <p:cNvSpPr txBox="1"/>
          <p:nvPr>
            <p:ph idx="4294967295" type="subTitle"/>
          </p:nvPr>
        </p:nvSpPr>
        <p:spPr>
          <a:xfrm>
            <a:off x="1880425" y="3233475"/>
            <a:ext cx="6360300" cy="618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chemeClr val="dk1"/>
                </a:solidFill>
              </a:rPr>
              <a:t>Understanding the Competitive Landscape</a:t>
            </a:r>
            <a:endParaRPr>
              <a:solidFill>
                <a:schemeClr val="dk1"/>
              </a:solidFill>
            </a:endParaRPr>
          </a:p>
          <a:p>
            <a:pPr indent="0" lvl="0" marL="0" rtl="0" algn="l">
              <a:spcBef>
                <a:spcPts val="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a:latin typeface="Montserrat"/>
                <a:ea typeface="Montserrat"/>
                <a:cs typeface="Montserrat"/>
                <a:sym typeface="Montserrat"/>
              </a:rPr>
              <a:t>01 </a:t>
            </a:r>
            <a:r>
              <a:rPr b="1" lang="en">
                <a:latin typeface="Montserrat"/>
                <a:ea typeface="Montserrat"/>
                <a:cs typeface="Montserrat"/>
                <a:sym typeface="Montserrat"/>
              </a:rPr>
              <a:t>Navigating Business Competition</a:t>
            </a:r>
            <a:endParaRPr b="1">
              <a:latin typeface="Montserrat"/>
              <a:ea typeface="Montserrat"/>
              <a:cs typeface="Montserrat"/>
              <a:sym typeface="Montserrat"/>
            </a:endParaRPr>
          </a:p>
          <a:p>
            <a:pPr indent="0" lvl="0" marL="0" rtl="0" algn="l">
              <a:lnSpc>
                <a:spcPct val="115000"/>
              </a:lnSpc>
              <a:spcBef>
                <a:spcPts val="2400"/>
              </a:spcBef>
              <a:spcAft>
                <a:spcPts val="0"/>
              </a:spcAft>
              <a:buClr>
                <a:schemeClr val="dk1"/>
              </a:buClr>
              <a:buSzPts val="1100"/>
              <a:buFont typeface="Arial"/>
              <a:buNone/>
            </a:pPr>
            <a:r>
              <a:t/>
            </a:r>
            <a:endParaRPr b="1" sz="2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800"/>
              <a:t>In the ever-evolving landscape of business, the ability to navigate and thrive in a competitive environment is paramount for sustained success. Without a profound understanding of the competition, businesses face the risk of stagnation or even failure. This analysis aims to delve into the dynamics of competition within the Indian corporate landscape, focusing on the market capitalization of the top 500 companies.</a:t>
            </a:r>
            <a:endParaRPr sz="1800"/>
          </a:p>
          <a:p>
            <a:pPr indent="0" lvl="0" marL="0" rtl="0" algn="l">
              <a:spcBef>
                <a:spcPts val="12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a:latin typeface="Montserrat"/>
                <a:ea typeface="Montserrat"/>
                <a:cs typeface="Montserrat"/>
                <a:sym typeface="Montserrat"/>
              </a:rPr>
              <a:t>Holistic Perspective</a:t>
            </a:r>
            <a:endParaRPr b="1">
              <a:latin typeface="Montserrat"/>
              <a:ea typeface="Montserrat"/>
              <a:cs typeface="Montserrat"/>
              <a:sym typeface="Montserrat"/>
            </a:endParaRPr>
          </a:p>
          <a:p>
            <a:pPr indent="0" lvl="0" marL="0" rtl="0" algn="l">
              <a:lnSpc>
                <a:spcPct val="115000"/>
              </a:lnSpc>
              <a:spcBef>
                <a:spcPts val="1200"/>
              </a:spcBef>
              <a:spcAft>
                <a:spcPts val="0"/>
              </a:spcAft>
              <a:buNone/>
            </a:pPr>
            <a:r>
              <a:t/>
            </a:r>
            <a:endParaRPr b="1">
              <a:latin typeface="Montserrat"/>
              <a:ea typeface="Montserrat"/>
              <a:cs typeface="Montserrat"/>
              <a:sym typeface="Montserrat"/>
            </a:endParaRPr>
          </a:p>
          <a:p>
            <a:pPr indent="0" lvl="0" marL="0" rtl="0" algn="l">
              <a:lnSpc>
                <a:spcPct val="115000"/>
              </a:lnSpc>
              <a:spcBef>
                <a:spcPts val="1200"/>
              </a:spcBef>
              <a:spcAft>
                <a:spcPts val="0"/>
              </a:spcAft>
              <a:buNone/>
            </a:pPr>
            <a:r>
              <a:rPr lang="en" sz="1800"/>
              <a:t>This analysis assumes a holistic perspective, acknowledging the diversity and complexity inherent in the top 500 companies. Through a judicious combination of statistical measures, visualizations, and interpretative findings, we aim to deliver a compelling narrative that not only addresses the immediate requirements of the problem statement but also acts as a catalyst for continued exploration and refinement.</a:t>
            </a:r>
            <a:endParaRPr sz="1800"/>
          </a:p>
          <a:p>
            <a:pPr indent="0" lvl="0" marL="0" rtl="0" algn="l">
              <a:lnSpc>
                <a:spcPct val="115000"/>
              </a:lnSpc>
              <a:spcBef>
                <a:spcPts val="1200"/>
              </a:spcBef>
              <a:spcAft>
                <a:spcPts val="0"/>
              </a:spcAft>
              <a:buNone/>
            </a:pPr>
            <a:r>
              <a:t/>
            </a:r>
            <a:endParaRPr b="1" sz="1800"/>
          </a:p>
          <a:p>
            <a:pPr indent="0" lvl="0" marL="0" rtl="0" algn="l">
              <a:spcBef>
                <a:spcPts val="12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9"/>
          <p:cNvSpPr txBox="1"/>
          <p:nvPr>
            <p:ph type="title"/>
          </p:nvPr>
        </p:nvSpPr>
        <p:spPr>
          <a:xfrm>
            <a:off x="1227800" y="2366275"/>
            <a:ext cx="69465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Analytical Exploration</a:t>
            </a:r>
            <a:endParaRPr/>
          </a:p>
        </p:txBody>
      </p:sp>
      <p:sp>
        <p:nvSpPr>
          <p:cNvPr id="513" name="Google Shape;513;p59"/>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14" name="Google Shape;514;p59"/>
          <p:cNvSpPr txBox="1"/>
          <p:nvPr>
            <p:ph idx="1" type="subTitle"/>
          </p:nvPr>
        </p:nvSpPr>
        <p:spPr>
          <a:xfrm>
            <a:off x="1902550" y="3383350"/>
            <a:ext cx="5608200" cy="618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t>Analytical Exploration of Top 500 Companies in India</a:t>
            </a:r>
            <a:endParaRPr/>
          </a:p>
          <a:p>
            <a:pPr indent="0" lvl="0" marL="0" rtl="0" algn="l">
              <a:spcBef>
                <a:spcPts val="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a:latin typeface="Montserrat"/>
                <a:ea typeface="Montserrat"/>
                <a:cs typeface="Montserrat"/>
                <a:sym typeface="Montserrat"/>
              </a:rPr>
              <a:t>02 </a:t>
            </a:r>
            <a:r>
              <a:rPr b="1" lang="en">
                <a:latin typeface="Montserrat"/>
                <a:ea typeface="Montserrat"/>
                <a:cs typeface="Montserrat"/>
                <a:sym typeface="Montserrat"/>
              </a:rPr>
              <a:t>Data Loading and Overview</a:t>
            </a:r>
            <a:endParaRPr b="1" sz="2300">
              <a:latin typeface="Arial"/>
              <a:ea typeface="Arial"/>
              <a:cs typeface="Arial"/>
              <a:sym typeface="Aria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Clr>
                <a:schemeClr val="dk1"/>
              </a:buClr>
              <a:buSzPts val="1100"/>
              <a:buFont typeface="Arial"/>
              <a:buNone/>
            </a:pPr>
            <a:r>
              <a:rPr lang="en" sz="1800"/>
              <a:t>The analysis begins by loading the dataset from the 'Financial Analytics data.csv' file. The initial exploration provides an overview of the dataset, allowing us to understand its structure and content.</a:t>
            </a:r>
            <a:endParaRPr sz="1800"/>
          </a:p>
          <a:p>
            <a:pPr indent="-342900" lvl="0" marL="457200" rtl="0" algn="l">
              <a:lnSpc>
                <a:spcPct val="115000"/>
              </a:lnSpc>
              <a:spcBef>
                <a:spcPts val="1800"/>
              </a:spcBef>
              <a:spcAft>
                <a:spcPts val="0"/>
              </a:spcAft>
              <a:buSzPts val="1800"/>
              <a:buChar char="●"/>
            </a:pPr>
            <a:r>
              <a:rPr lang="en" sz="1800"/>
              <a:t>Handling Missing Values</a:t>
            </a:r>
            <a:endParaRPr sz="1800"/>
          </a:p>
          <a:p>
            <a:pPr indent="-342900" lvl="0" marL="457200" rtl="0" algn="l">
              <a:lnSpc>
                <a:spcPct val="115000"/>
              </a:lnSpc>
              <a:spcBef>
                <a:spcPts val="0"/>
              </a:spcBef>
              <a:spcAft>
                <a:spcPts val="0"/>
              </a:spcAft>
              <a:buSzPts val="1800"/>
              <a:buChar char="●"/>
            </a:pPr>
            <a:r>
              <a:rPr lang="en" sz="1800"/>
              <a:t>Mean Metrics Calculation</a:t>
            </a:r>
            <a:endParaRPr sz="1800"/>
          </a:p>
          <a:p>
            <a:pPr indent="-342900" lvl="0" marL="457200" rtl="0" algn="l">
              <a:lnSpc>
                <a:spcPct val="115000"/>
              </a:lnSpc>
              <a:spcBef>
                <a:spcPts val="0"/>
              </a:spcBef>
              <a:spcAft>
                <a:spcPts val="0"/>
              </a:spcAft>
              <a:buSzPts val="1800"/>
              <a:buChar char="●"/>
            </a:pPr>
            <a:r>
              <a:rPr lang="en" sz="1800"/>
              <a:t>Scatter Plot: Market Cap vs. Quarterly Sales</a:t>
            </a:r>
            <a:endParaRPr sz="1800"/>
          </a:p>
          <a:p>
            <a:pPr indent="0" lvl="0" marL="0" rtl="0" algn="l">
              <a:lnSpc>
                <a:spcPct val="115000"/>
              </a:lnSpc>
              <a:spcBef>
                <a:spcPts val="1800"/>
              </a:spcBef>
              <a:spcAft>
                <a:spcPts val="0"/>
              </a:spcAft>
              <a:buClr>
                <a:schemeClr val="dk1"/>
              </a:buClr>
              <a:buSzPts val="1100"/>
              <a:buFont typeface="Arial"/>
              <a:buNone/>
            </a:pPr>
            <a:r>
              <a:t/>
            </a:r>
            <a:endParaRPr sz="1800"/>
          </a:p>
          <a:p>
            <a:pPr indent="0" lvl="0" marL="0" rtl="0" algn="l">
              <a:spcBef>
                <a:spcPts val="40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400"/>
              <a:t>Scatter Plot: Market Cap vs. Quarterly Sales</a:t>
            </a:r>
            <a:endParaRPr sz="2400"/>
          </a:p>
          <a:p>
            <a:pPr indent="0" lvl="0" marL="0" rtl="0" algn="l">
              <a:spcBef>
                <a:spcPts val="400"/>
              </a:spcBef>
              <a:spcAft>
                <a:spcPts val="0"/>
              </a:spcAft>
              <a:buNone/>
            </a:pPr>
            <a:r>
              <a:t/>
            </a:r>
            <a:endParaRPr/>
          </a:p>
        </p:txBody>
      </p:sp>
      <p:pic>
        <p:nvPicPr>
          <p:cNvPr id="525" name="Google Shape;525;p61"/>
          <p:cNvPicPr preferRelativeResize="0"/>
          <p:nvPr/>
        </p:nvPicPr>
        <p:blipFill>
          <a:blip r:embed="rId3">
            <a:alphaModFix/>
          </a:blip>
          <a:stretch>
            <a:fillRect/>
          </a:stretch>
        </p:blipFill>
        <p:spPr>
          <a:xfrm>
            <a:off x="2054950" y="1159075"/>
            <a:ext cx="4887376" cy="351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2"/>
          <p:cNvSpPr txBox="1"/>
          <p:nvPr>
            <p:ph type="title"/>
          </p:nvPr>
        </p:nvSpPr>
        <p:spPr>
          <a:xfrm>
            <a:off x="1227800" y="2366275"/>
            <a:ext cx="6946500" cy="9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Insights</a:t>
            </a:r>
            <a:endParaRPr/>
          </a:p>
        </p:txBody>
      </p:sp>
      <p:sp>
        <p:nvSpPr>
          <p:cNvPr id="531" name="Google Shape;531;p62"/>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32" name="Google Shape;532;p62"/>
          <p:cNvSpPr txBox="1"/>
          <p:nvPr>
            <p:ph idx="4294967295" type="subTitle"/>
          </p:nvPr>
        </p:nvSpPr>
        <p:spPr>
          <a:xfrm>
            <a:off x="1825125" y="3393375"/>
            <a:ext cx="5984400" cy="618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t>Strategic Insights and Decision Support</a:t>
            </a:r>
            <a:endParaRPr/>
          </a:p>
          <a:p>
            <a:pPr indent="0" lvl="0" marL="0" rtl="0" algn="l">
              <a:spcBef>
                <a:spcPts val="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