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77" r:id="rId7"/>
    <p:sldId id="258" r:id="rId8"/>
    <p:sldId id="279" r:id="rId9"/>
    <p:sldId id="278" r:id="rId10"/>
    <p:sldId id="276" r:id="rId11"/>
    <p:sldId id="280" r:id="rId12"/>
    <p:sldId id="281" r:id="rId13"/>
    <p:sldId id="282" r:id="rId14"/>
    <p:sldId id="28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83CCED-493D-4B28-BC5D-A0A8F23E74B6}" v="782" dt="2022-12-19T15:07:37.728"/>
    <p1510:client id="{6DE43211-ACBB-4E51-8EE7-6E489A045268}" v="395" dt="2022-12-19T16:37:54.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12/19/2022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12/19/2022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12/19/2022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tutorial/" TargetMode="External"/><Relationship Id="rId2" Type="http://schemas.openxmlformats.org/officeDocument/2006/relationships/hyperlink" Target="https://flask.palletsprojects.com/en/2.2.x/tutorial/" TargetMode="External"/><Relationship Id="rId1" Type="http://schemas.openxmlformats.org/officeDocument/2006/relationships/slideLayout" Target="../slideLayouts/slideLayout2.xml"/><Relationship Id="rId4" Type="http://schemas.openxmlformats.org/officeDocument/2006/relationships/hyperlink" Target="https://scikit-learn.org/stable/tutorial/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in-en/cloud/learn/what-is-artificial-intellig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42649"/>
            <a:ext cx="6829739" cy="3495963"/>
          </a:xfrm>
          <a:solidFill>
            <a:schemeClr val="accent6">
              <a:lumMod val="40000"/>
              <a:lumOff val="60000"/>
            </a:schemeClr>
          </a:solidFill>
          <a:ln>
            <a:solidFill>
              <a:schemeClr val="accent5"/>
            </a:solidFill>
          </a:ln>
        </p:spPr>
        <p:txBody>
          <a:bodyPr/>
          <a:lstStyle/>
          <a:p>
            <a:r>
              <a:rPr lang="en-US" dirty="0"/>
              <a:t>Presentation topic:</a:t>
            </a:r>
            <a:br>
              <a:rPr lang="en-US" dirty="0"/>
            </a:br>
            <a:r>
              <a:rPr lang="en-US" dirty="0">
                <a:solidFill>
                  <a:srgbClr val="FF0000"/>
                </a:solidFill>
              </a:rPr>
              <a:t>Used car price Prediction Application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4601544"/>
            <a:ext cx="9500507" cy="1232207"/>
          </a:xfrm>
        </p:spPr>
        <p:txBody>
          <a:bodyPr vert="horz" lIns="91440" tIns="45720" rIns="91440" bIns="45720" rtlCol="0" anchor="t">
            <a:noAutofit/>
          </a:bodyPr>
          <a:lstStyle/>
          <a:p>
            <a:r>
              <a:rPr lang="en-US" dirty="0"/>
              <a:t>Submitted By:</a:t>
            </a:r>
            <a:r>
              <a:rPr lang="en-US" b="1" dirty="0"/>
              <a:t> Rahul (21001602048)</a:t>
            </a:r>
          </a:p>
          <a:p>
            <a:r>
              <a:rPr lang="en-US" b="1" dirty="0"/>
              <a:t>                      Tanisha Gupta(21001602063)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0739-C2D8-92A9-314C-FD886C4B6B77}"/>
              </a:ext>
            </a:extLst>
          </p:cNvPr>
          <p:cNvSpPr>
            <a:spLocks noGrp="1"/>
          </p:cNvSpPr>
          <p:nvPr>
            <p:ph type="title"/>
          </p:nvPr>
        </p:nvSpPr>
        <p:spPr/>
        <p:txBody>
          <a:bodyPr/>
          <a:lstStyle/>
          <a:p>
            <a:r>
              <a:rPr lang="en-US" dirty="0"/>
              <a:t>Factors on Which model is built:</a:t>
            </a:r>
          </a:p>
        </p:txBody>
      </p:sp>
      <p:sp>
        <p:nvSpPr>
          <p:cNvPr id="3" name="Content Placeholder 2">
            <a:extLst>
              <a:ext uri="{FF2B5EF4-FFF2-40B4-BE49-F238E27FC236}">
                <a16:creationId xmlns:a16="http://schemas.microsoft.com/office/drawing/2014/main" id="{70DFA703-6B13-4456-0B31-6E94609E90FC}"/>
              </a:ext>
            </a:extLst>
          </p:cNvPr>
          <p:cNvSpPr>
            <a:spLocks noGrp="1"/>
          </p:cNvSpPr>
          <p:nvPr>
            <p:ph idx="1"/>
          </p:nvPr>
        </p:nvSpPr>
        <p:spPr/>
        <p:txBody>
          <a:bodyPr vert="horz" lIns="91440" tIns="45720" rIns="91440" bIns="45720" rtlCol="0" anchor="t">
            <a:noAutofit/>
          </a:bodyPr>
          <a:lstStyle/>
          <a:p>
            <a:pPr marL="457200" indent="-457200">
              <a:buChar char="•"/>
            </a:pPr>
            <a:r>
              <a:rPr lang="en-US" dirty="0"/>
              <a:t>Previous price</a:t>
            </a:r>
          </a:p>
          <a:p>
            <a:pPr marL="457200" indent="-457200">
              <a:buChar char="•"/>
            </a:pPr>
            <a:r>
              <a:rPr lang="en-US" dirty="0"/>
              <a:t>Kilo-meters driven</a:t>
            </a:r>
          </a:p>
          <a:p>
            <a:pPr marL="457200" indent="-457200">
              <a:buChar char="•"/>
            </a:pPr>
            <a:r>
              <a:rPr lang="en-US" dirty="0"/>
              <a:t>Fuel type</a:t>
            </a:r>
          </a:p>
          <a:p>
            <a:pPr marL="457200" indent="-457200">
              <a:buChar char="•"/>
            </a:pPr>
            <a:r>
              <a:rPr lang="en-US" dirty="0"/>
              <a:t>Dealer type</a:t>
            </a:r>
          </a:p>
          <a:p>
            <a:pPr marL="457200" indent="-457200">
              <a:buChar char="•"/>
            </a:pPr>
            <a:r>
              <a:rPr lang="en-US" dirty="0"/>
              <a:t>Transmission mode</a:t>
            </a:r>
          </a:p>
          <a:p>
            <a:pPr marL="457200" indent="-457200">
              <a:buChar char="•"/>
            </a:pPr>
            <a:r>
              <a:rPr lang="en-US" dirty="0"/>
              <a:t>Age of car</a:t>
            </a:r>
          </a:p>
          <a:p>
            <a:pPr marL="457200" indent="-457200">
              <a:buChar char="•"/>
            </a:pPr>
            <a:endParaRPr lang="en-US" dirty="0"/>
          </a:p>
        </p:txBody>
      </p:sp>
      <p:sp>
        <p:nvSpPr>
          <p:cNvPr id="4" name="Footer Placeholder 3">
            <a:extLst>
              <a:ext uri="{FF2B5EF4-FFF2-40B4-BE49-F238E27FC236}">
                <a16:creationId xmlns:a16="http://schemas.microsoft.com/office/drawing/2014/main" id="{F6B09579-4E38-2260-2132-3B80C7D64273}"/>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9D773CD-EF13-F26C-A3E8-ACDA569A718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66798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FBF9-24B4-8144-16E2-1895CCE2190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7FF08F3-249A-F2B9-D2BC-CA1F6A1757A8}"/>
              </a:ext>
            </a:extLst>
          </p:cNvPr>
          <p:cNvSpPr>
            <a:spLocks noGrp="1"/>
          </p:cNvSpPr>
          <p:nvPr>
            <p:ph idx="1"/>
          </p:nvPr>
        </p:nvSpPr>
        <p:spPr/>
        <p:txBody>
          <a:bodyPr vert="horz" lIns="91440" tIns="45720" rIns="91440" bIns="45720" rtlCol="0" anchor="t">
            <a:noAutofit/>
          </a:bodyPr>
          <a:lstStyle/>
          <a:p>
            <a:pPr marL="457200" indent="-457200">
              <a:buFont typeface="Wingdings" panose="020B0604020202020204" pitchFamily="34" charset="0"/>
              <a:buChar char="Ø"/>
            </a:pPr>
            <a:r>
              <a:rPr lang="en-US" dirty="0">
                <a:ea typeface="+mn-lt"/>
                <a:cs typeface="+mn-lt"/>
                <a:hlinkClick r:id="rId2"/>
              </a:rPr>
              <a:t>https://flask.palletsprojects.com/en/2.2.x/tutorial/</a:t>
            </a:r>
            <a:endParaRPr lang="en-US" dirty="0">
              <a:ea typeface="+mn-lt"/>
              <a:cs typeface="+mn-lt"/>
            </a:endParaRPr>
          </a:p>
          <a:p>
            <a:pPr marL="457200" indent="-457200">
              <a:buFont typeface="Wingdings" panose="020B0604020202020204" pitchFamily="34" charset="0"/>
              <a:buChar char="Ø"/>
            </a:pPr>
            <a:r>
              <a:rPr lang="en-US" dirty="0">
                <a:ea typeface="+mn-lt"/>
                <a:cs typeface="+mn-lt"/>
                <a:hlinkClick r:id="rId3"/>
              </a:rPr>
              <a:t>https://docs.python.org/3/tutorial/</a:t>
            </a:r>
            <a:endParaRPr lang="en-US" dirty="0">
              <a:ea typeface="+mn-lt"/>
              <a:cs typeface="+mn-lt"/>
            </a:endParaRPr>
          </a:p>
          <a:p>
            <a:pPr marL="457200" indent="-457200">
              <a:buFont typeface="Wingdings" panose="020B0604020202020204" pitchFamily="34" charset="0"/>
              <a:buChar char="Ø"/>
            </a:pPr>
            <a:r>
              <a:rPr lang="en-US" dirty="0">
                <a:ea typeface="+mn-lt"/>
                <a:cs typeface="+mn-lt"/>
                <a:hlinkClick r:id="rId4"/>
              </a:rPr>
              <a:t>https://scikit-learn.org/stable/tutorial/index.html</a:t>
            </a:r>
            <a:endParaRPr lang="en-US" dirty="0">
              <a:ea typeface="+mn-lt"/>
              <a:cs typeface="+mn-lt"/>
            </a:endParaRPr>
          </a:p>
          <a:p>
            <a:pPr marL="457200" indent="-457200">
              <a:buFont typeface="Wingdings" panose="020B0604020202020204" pitchFamily="34" charset="0"/>
              <a:buChar char="Ø"/>
            </a:pPr>
            <a:r>
              <a:rPr lang="en-US" dirty="0">
                <a:ea typeface="+mn-lt"/>
                <a:cs typeface="+mn-lt"/>
              </a:rPr>
              <a:t>https://www.w3schools.com/html/</a:t>
            </a:r>
            <a:endParaRPr lang="en-US" dirty="0"/>
          </a:p>
        </p:txBody>
      </p:sp>
      <p:sp>
        <p:nvSpPr>
          <p:cNvPr id="4" name="Footer Placeholder 3">
            <a:extLst>
              <a:ext uri="{FF2B5EF4-FFF2-40B4-BE49-F238E27FC236}">
                <a16:creationId xmlns:a16="http://schemas.microsoft.com/office/drawing/2014/main" id="{E59BA95C-17AE-ED34-0A3F-16691EEAEE42}"/>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9724A8E4-7291-F6A5-9653-ED5E28C81B3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462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vert="horz" lIns="91440" tIns="45720" rIns="91440" bIns="45720" rtlCol="0" anchor="t">
            <a:normAutofit/>
          </a:bodyPr>
          <a:lstStyle/>
          <a:p>
            <a:r>
              <a:rPr lang="en-US" dirty="0"/>
              <a:t>     </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Index:</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20B0604020202020204" pitchFamily="34" charset="0"/>
              <a:buChar char="q"/>
            </a:pPr>
            <a:r>
              <a:rPr lang="en-US" dirty="0"/>
              <a:t>Aim of this application</a:t>
            </a:r>
          </a:p>
          <a:p>
            <a:pPr marL="457200" indent="-457200">
              <a:buFont typeface="Wingdings" panose="020B0604020202020204" pitchFamily="34" charset="0"/>
              <a:buChar char="q"/>
            </a:pPr>
            <a:r>
              <a:rPr lang="en-US" dirty="0"/>
              <a:t>Intro to machine learning</a:t>
            </a:r>
          </a:p>
          <a:p>
            <a:pPr marL="457200" indent="-457200">
              <a:buFont typeface="Wingdings" panose="020B0604020202020204" pitchFamily="34" charset="0"/>
              <a:buChar char="q"/>
            </a:pPr>
            <a:r>
              <a:rPr lang="en-US" dirty="0"/>
              <a:t>Technologies used</a:t>
            </a:r>
          </a:p>
          <a:p>
            <a:pPr marL="457200" indent="-457200">
              <a:buFont typeface="Wingdings" panose="020B0604020202020204" pitchFamily="34" charset="0"/>
              <a:buChar char="q"/>
            </a:pPr>
            <a:r>
              <a:rPr lang="en-US" dirty="0"/>
              <a:t>Factors on which model is built</a:t>
            </a:r>
          </a:p>
          <a:p>
            <a:pPr marL="457200" indent="-457200">
              <a:buFont typeface="Wingdings" panose="020B0604020202020204" pitchFamily="34" charset="0"/>
              <a:buChar char="q"/>
            </a:pPr>
            <a:r>
              <a:rPr lang="en-US" dirty="0"/>
              <a:t>References</a:t>
            </a:r>
          </a:p>
          <a:p>
            <a:pPr marL="457200" indent="-457200">
              <a:buFont typeface="Wingdings" panose="020B0604020202020204" pitchFamily="34" charset="0"/>
              <a:buChar char="q"/>
            </a:pPr>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C6BA-D1CE-30B8-97F3-084F6F3B587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D59114E-6EF0-1AF9-2E6F-50D2098EEF40}"/>
              </a:ext>
            </a:extLst>
          </p:cNvPr>
          <p:cNvSpPr>
            <a:spLocks noGrp="1"/>
          </p:cNvSpPr>
          <p:nvPr>
            <p:ph idx="1"/>
          </p:nvPr>
        </p:nvSpPr>
        <p:spPr/>
        <p:txBody>
          <a:bodyPr vert="horz" lIns="91440" tIns="45720" rIns="91440" bIns="45720" rtlCol="0" anchor="t">
            <a:noAutofit/>
          </a:bodyPr>
          <a:lstStyle/>
          <a:p>
            <a:r>
              <a:rPr lang="en-US" dirty="0"/>
              <a:t>This application takes input from users some parameters about their car such as Kilometers driven, fuel type, number of previous owners, age of car etc. Based upon these parameters our application which is based upon a machine learning model, provides an approximate price to the user.</a:t>
            </a:r>
          </a:p>
        </p:txBody>
      </p:sp>
      <p:sp>
        <p:nvSpPr>
          <p:cNvPr id="4" name="Footer Placeholder 3">
            <a:extLst>
              <a:ext uri="{FF2B5EF4-FFF2-40B4-BE49-F238E27FC236}">
                <a16:creationId xmlns:a16="http://schemas.microsoft.com/office/drawing/2014/main" id="{ECFBE4C7-87E7-10C3-CD22-4BBC30B331B7}"/>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F6D52FEF-85D5-183F-F240-40BAE23FDA7A}"/>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58598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Aim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Our aim was to build an application  that provide  users an interface to calculate the price of their used car in order to sell it. This application is built in keeping mind the growing market of selling and purchasing of used vehicles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6756-0592-4571-DA50-9175924AC345}"/>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0E2299A2-89A1-EE95-DECE-A91E4AD7FB3A}"/>
              </a:ext>
            </a:extLst>
          </p:cNvPr>
          <p:cNvSpPr>
            <a:spLocks noGrp="1"/>
          </p:cNvSpPr>
          <p:nvPr>
            <p:ph idx="1"/>
          </p:nvPr>
        </p:nvSpPr>
        <p:spPr/>
        <p:txBody>
          <a:bodyPr vert="horz" lIns="91440" tIns="45720" rIns="91440" bIns="45720" rtlCol="0" anchor="t">
            <a:noAutofit/>
          </a:bodyPr>
          <a:lstStyle/>
          <a:p>
            <a:pPr marL="342900" indent="-342900">
              <a:buFont typeface="Wingdings" panose="020B0604020202020204" pitchFamily="34" charset="0"/>
              <a:buChar char="§"/>
            </a:pPr>
            <a:r>
              <a:rPr lang="en-US" sz="2000" dirty="0">
                <a:ea typeface="+mn-lt"/>
                <a:cs typeface="+mn-lt"/>
              </a:rPr>
              <a:t>Machine learning is a branch of </a:t>
            </a:r>
            <a:r>
              <a:rPr lang="en-US" sz="2000" dirty="0">
                <a:ea typeface="+mn-lt"/>
                <a:cs typeface="+mn-lt"/>
                <a:hlinkClick r:id="rId2"/>
              </a:rPr>
              <a:t>artificial intelligence (AI)</a:t>
            </a:r>
            <a:r>
              <a:rPr lang="en-US" sz="2000" dirty="0">
                <a:ea typeface="+mn-lt"/>
                <a:cs typeface="+mn-lt"/>
              </a:rPr>
              <a:t> and computer science which focuses on the use of data and algorithms to imitate the way that humans learn, gradually improving its accuracy.</a:t>
            </a:r>
          </a:p>
          <a:p>
            <a:pPr marL="342900" indent="-342900">
              <a:buFont typeface="Wingdings" panose="020B0604020202020204" pitchFamily="34" charset="0"/>
              <a:buChar char="§"/>
            </a:pPr>
            <a:r>
              <a:rPr lang="en-US" sz="2000">
                <a:ea typeface="+mn-lt"/>
                <a:cs typeface="+mn-lt"/>
              </a:rPr>
              <a:t>Machine learning is an important component of the growing field of data science. Through the use of statistical methods, algorithms are trained to make classifications or predictions, uncovering key insights within data mining projects.</a:t>
            </a:r>
            <a:endParaRPr lang="en-US" sz="2000" dirty="0"/>
          </a:p>
        </p:txBody>
      </p:sp>
      <p:sp>
        <p:nvSpPr>
          <p:cNvPr id="4" name="Footer Placeholder 3">
            <a:extLst>
              <a:ext uri="{FF2B5EF4-FFF2-40B4-BE49-F238E27FC236}">
                <a16:creationId xmlns:a16="http://schemas.microsoft.com/office/drawing/2014/main" id="{DF850824-00AE-7FC5-7590-D49B0565CCA5}"/>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B6C0C71-5B15-F45B-CA1C-744797B3BEC8}"/>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09643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D412-7C72-31F2-4B19-C4279A456F7F}"/>
              </a:ext>
            </a:extLst>
          </p:cNvPr>
          <p:cNvSpPr>
            <a:spLocks noGrp="1"/>
          </p:cNvSpPr>
          <p:nvPr>
            <p:ph type="title"/>
          </p:nvPr>
        </p:nvSpPr>
        <p:spPr/>
        <p:txBody>
          <a:bodyPr/>
          <a:lstStyle/>
          <a:p>
            <a:r>
              <a:rPr lang="en-US" dirty="0"/>
              <a:t>Types of Machine Learning</a:t>
            </a:r>
          </a:p>
        </p:txBody>
      </p:sp>
      <p:sp>
        <p:nvSpPr>
          <p:cNvPr id="3" name="Content Placeholder 2">
            <a:extLst>
              <a:ext uri="{FF2B5EF4-FFF2-40B4-BE49-F238E27FC236}">
                <a16:creationId xmlns:a16="http://schemas.microsoft.com/office/drawing/2014/main" id="{B1C5C356-0BC5-0C46-66BC-7776FECEB153}"/>
              </a:ext>
            </a:extLst>
          </p:cNvPr>
          <p:cNvSpPr>
            <a:spLocks noGrp="1"/>
          </p:cNvSpPr>
          <p:nvPr>
            <p:ph idx="1"/>
          </p:nvPr>
        </p:nvSpPr>
        <p:spPr/>
        <p:txBody>
          <a:bodyPr vert="horz" lIns="91440" tIns="45720" rIns="91440" bIns="45720" rtlCol="0" anchor="t">
            <a:noAutofit/>
          </a:bodyPr>
          <a:lstStyle/>
          <a:p>
            <a:pPr marL="285750" indent="-285750" algn="just">
              <a:buFont typeface="Arial"/>
              <a:buChar char="•"/>
            </a:pPr>
            <a:r>
              <a:rPr lang="en-US" dirty="0">
                <a:ea typeface="+mn-lt"/>
                <a:cs typeface="+mn-lt"/>
              </a:rPr>
              <a:t>Supervised Machine Learning: Classification, Regression</a:t>
            </a:r>
            <a:endParaRPr lang="en-US" dirty="0"/>
          </a:p>
          <a:p>
            <a:pPr marL="285750" indent="-285750" algn="just">
              <a:buFont typeface="Arial"/>
              <a:buChar char="•"/>
            </a:pPr>
            <a:r>
              <a:rPr lang="en-US" dirty="0">
                <a:ea typeface="+mn-lt"/>
                <a:cs typeface="+mn-lt"/>
              </a:rPr>
              <a:t>Unsupervised Machine Learning: Clustering, Association</a:t>
            </a:r>
            <a:endParaRPr lang="en-US" dirty="0"/>
          </a:p>
          <a:p>
            <a:pPr marL="285750" indent="-285750" algn="just">
              <a:buFont typeface="Arial"/>
              <a:buChar char="•"/>
            </a:pPr>
            <a:r>
              <a:rPr lang="en-US" dirty="0">
                <a:ea typeface="+mn-lt"/>
                <a:cs typeface="+mn-lt"/>
              </a:rPr>
              <a:t>Semi-Supervised Machine Learning</a:t>
            </a:r>
            <a:endParaRPr lang="en-US" dirty="0"/>
          </a:p>
          <a:p>
            <a:pPr marL="285750" indent="-285750" algn="just">
              <a:buFont typeface="Arial"/>
              <a:buChar char="•"/>
            </a:pPr>
            <a:r>
              <a:rPr lang="en-US" dirty="0">
                <a:ea typeface="+mn-lt"/>
                <a:cs typeface="+mn-lt"/>
              </a:rPr>
              <a:t>Reinforcement Learning</a:t>
            </a:r>
            <a:endParaRPr lang="en-US" dirty="0"/>
          </a:p>
          <a:p>
            <a:endParaRPr lang="en-US" dirty="0"/>
          </a:p>
        </p:txBody>
      </p:sp>
      <p:sp>
        <p:nvSpPr>
          <p:cNvPr id="4" name="Footer Placeholder 3">
            <a:extLst>
              <a:ext uri="{FF2B5EF4-FFF2-40B4-BE49-F238E27FC236}">
                <a16:creationId xmlns:a16="http://schemas.microsoft.com/office/drawing/2014/main" id="{5388D0AA-88ED-3FBD-7C04-D570B5104859}"/>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FB5C92A-996B-BE98-24F1-EC6601AB1B8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3996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50C0-3FAA-569F-F455-AB5CB4B188EE}"/>
              </a:ext>
            </a:extLst>
          </p:cNvPr>
          <p:cNvSpPr>
            <a:spLocks noGrp="1"/>
          </p:cNvSpPr>
          <p:nvPr>
            <p:ph type="title"/>
          </p:nvPr>
        </p:nvSpPr>
        <p:spPr/>
        <p:txBody>
          <a:bodyPr/>
          <a:lstStyle/>
          <a:p>
            <a:r>
              <a:rPr lang="en-US" dirty="0"/>
              <a:t>Major Classification Algorithms</a:t>
            </a:r>
          </a:p>
        </p:txBody>
      </p:sp>
      <p:sp>
        <p:nvSpPr>
          <p:cNvPr id="3" name="Content Placeholder 2">
            <a:extLst>
              <a:ext uri="{FF2B5EF4-FFF2-40B4-BE49-F238E27FC236}">
                <a16:creationId xmlns:a16="http://schemas.microsoft.com/office/drawing/2014/main" id="{71B50323-365E-E782-411E-085EED49648B}"/>
              </a:ext>
            </a:extLst>
          </p:cNvPr>
          <p:cNvSpPr>
            <a:spLocks noGrp="1"/>
          </p:cNvSpPr>
          <p:nvPr>
            <p:ph idx="1"/>
          </p:nvPr>
        </p:nvSpPr>
        <p:spPr/>
        <p:txBody>
          <a:bodyPr vert="horz" lIns="91440" tIns="45720" rIns="91440" bIns="45720" rtlCol="0" anchor="t">
            <a:noAutofit/>
          </a:bodyPr>
          <a:lstStyle/>
          <a:p>
            <a:pPr marL="285750" indent="-285750" algn="just">
              <a:buFont typeface="Arial"/>
              <a:buChar char="•"/>
            </a:pPr>
            <a:r>
              <a:rPr lang="en-US" b="1" dirty="0">
                <a:ea typeface="+mn-lt"/>
                <a:cs typeface="+mn-lt"/>
              </a:rPr>
              <a:t>Random Forest Algorithm</a:t>
            </a:r>
            <a:endParaRPr lang="en-US" dirty="0"/>
          </a:p>
          <a:p>
            <a:pPr marL="285750" indent="-285750" algn="just">
              <a:buFont typeface="Arial"/>
              <a:buChar char="•"/>
            </a:pPr>
            <a:r>
              <a:rPr lang="en-US" b="1" dirty="0">
                <a:ea typeface="+mn-lt"/>
                <a:cs typeface="+mn-lt"/>
              </a:rPr>
              <a:t>Decision Tree Algorithm</a:t>
            </a:r>
            <a:endParaRPr lang="en-US" dirty="0"/>
          </a:p>
          <a:p>
            <a:pPr marL="285750" indent="-285750" algn="just">
              <a:buFont typeface="Arial"/>
              <a:buChar char="•"/>
            </a:pPr>
            <a:r>
              <a:rPr lang="en-US" b="1" dirty="0">
                <a:ea typeface="+mn-lt"/>
                <a:cs typeface="+mn-lt"/>
              </a:rPr>
              <a:t>Logistic Regression Algorithm</a:t>
            </a:r>
            <a:endParaRPr lang="en-US" dirty="0"/>
          </a:p>
          <a:p>
            <a:pPr marL="285750" indent="-285750" algn="just">
              <a:buFont typeface="Arial"/>
              <a:buChar char="•"/>
            </a:pPr>
            <a:r>
              <a:rPr lang="en-US" b="1" dirty="0">
                <a:ea typeface="+mn-lt"/>
                <a:cs typeface="+mn-lt"/>
              </a:rPr>
              <a:t>Support Vector Machine Algorithm</a:t>
            </a:r>
            <a:endParaRPr lang="en-US" dirty="0"/>
          </a:p>
          <a:p>
            <a:endParaRPr lang="en-US" dirty="0"/>
          </a:p>
        </p:txBody>
      </p:sp>
      <p:sp>
        <p:nvSpPr>
          <p:cNvPr id="4" name="Footer Placeholder 3">
            <a:extLst>
              <a:ext uri="{FF2B5EF4-FFF2-40B4-BE49-F238E27FC236}">
                <a16:creationId xmlns:a16="http://schemas.microsoft.com/office/drawing/2014/main" id="{9472D977-8574-FF54-28C4-3D34B5C4F976}"/>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86B8CE4F-0962-C89C-DF77-AFEFF0CE8736}"/>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7317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E7A2-0C38-CAB4-B95D-AD628FC459B1}"/>
              </a:ext>
            </a:extLst>
          </p:cNvPr>
          <p:cNvSpPr>
            <a:spLocks noGrp="1"/>
          </p:cNvSpPr>
          <p:nvPr>
            <p:ph type="title"/>
          </p:nvPr>
        </p:nvSpPr>
        <p:spPr/>
        <p:txBody>
          <a:bodyPr/>
          <a:lstStyle/>
          <a:p>
            <a:r>
              <a:rPr lang="en-US" dirty="0"/>
              <a:t>Major regression algorithm</a:t>
            </a:r>
          </a:p>
        </p:txBody>
      </p:sp>
      <p:sp>
        <p:nvSpPr>
          <p:cNvPr id="3" name="Content Placeholder 2">
            <a:extLst>
              <a:ext uri="{FF2B5EF4-FFF2-40B4-BE49-F238E27FC236}">
                <a16:creationId xmlns:a16="http://schemas.microsoft.com/office/drawing/2014/main" id="{BA7A15B3-E9A0-D9E1-CAAC-3A8588DD996B}"/>
              </a:ext>
            </a:extLst>
          </p:cNvPr>
          <p:cNvSpPr>
            <a:spLocks noGrp="1"/>
          </p:cNvSpPr>
          <p:nvPr>
            <p:ph idx="1"/>
          </p:nvPr>
        </p:nvSpPr>
        <p:spPr/>
        <p:txBody>
          <a:bodyPr vert="horz" lIns="91440" tIns="45720" rIns="91440" bIns="45720" rtlCol="0" anchor="t">
            <a:noAutofit/>
          </a:bodyPr>
          <a:lstStyle/>
          <a:p>
            <a:pPr marL="285750" indent="-285750" algn="just">
              <a:buFont typeface="Arial"/>
              <a:buChar char="•"/>
            </a:pPr>
            <a:r>
              <a:rPr lang="en-US" b="1" dirty="0">
                <a:ea typeface="+mn-lt"/>
                <a:cs typeface="+mn-lt"/>
              </a:rPr>
              <a:t>Simple Linear Regression Algorithm</a:t>
            </a:r>
            <a:endParaRPr lang="en-US" dirty="0"/>
          </a:p>
          <a:p>
            <a:pPr marL="285750" indent="-285750" algn="just">
              <a:buFont typeface="Arial"/>
              <a:buChar char="•"/>
            </a:pPr>
            <a:r>
              <a:rPr lang="en-US" b="1" dirty="0">
                <a:ea typeface="+mn-lt"/>
                <a:cs typeface="+mn-lt"/>
              </a:rPr>
              <a:t>Multivariate Regression Algorithm</a:t>
            </a:r>
            <a:endParaRPr lang="en-US" dirty="0"/>
          </a:p>
          <a:p>
            <a:pPr marL="285750" indent="-285750" algn="just">
              <a:buFont typeface="Arial"/>
              <a:buChar char="•"/>
            </a:pPr>
            <a:r>
              <a:rPr lang="en-US" b="1" dirty="0">
                <a:ea typeface="+mn-lt"/>
                <a:cs typeface="+mn-lt"/>
              </a:rPr>
              <a:t>Decision Tree Algorithm</a:t>
            </a:r>
            <a:endParaRPr lang="en-US" dirty="0"/>
          </a:p>
          <a:p>
            <a:pPr marL="285750" indent="-285750" algn="just">
              <a:buFont typeface="Arial"/>
              <a:buChar char="•"/>
            </a:pPr>
            <a:r>
              <a:rPr lang="en-US" b="1" dirty="0">
                <a:ea typeface="+mn-lt"/>
                <a:cs typeface="+mn-lt"/>
              </a:rPr>
              <a:t>Lasso Regression</a:t>
            </a:r>
            <a:endParaRPr lang="en-US" dirty="0"/>
          </a:p>
          <a:p>
            <a:endParaRPr lang="en-US" dirty="0"/>
          </a:p>
        </p:txBody>
      </p:sp>
      <p:sp>
        <p:nvSpPr>
          <p:cNvPr id="4" name="Footer Placeholder 3">
            <a:extLst>
              <a:ext uri="{FF2B5EF4-FFF2-40B4-BE49-F238E27FC236}">
                <a16:creationId xmlns:a16="http://schemas.microsoft.com/office/drawing/2014/main" id="{4076DC81-06E2-D5AC-2068-FC0C2689BE9F}"/>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1F2FF43D-0D71-37D6-4945-DF96B891E66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47434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86F5-D2AA-31F8-1E1E-FD3AC474E061}"/>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B6DC9C68-FD46-74C0-5C50-F29893F9371D}"/>
              </a:ext>
            </a:extLst>
          </p:cNvPr>
          <p:cNvSpPr>
            <a:spLocks noGrp="1"/>
          </p:cNvSpPr>
          <p:nvPr>
            <p:ph idx="1"/>
          </p:nvPr>
        </p:nvSpPr>
        <p:spPr/>
        <p:txBody>
          <a:bodyPr vert="horz" lIns="91440" tIns="45720" rIns="91440" bIns="45720" rtlCol="0" anchor="t">
            <a:noAutofit/>
          </a:bodyPr>
          <a:lstStyle/>
          <a:p>
            <a:pPr marL="457200" indent="-457200">
              <a:buFont typeface="Wingdings" panose="020B0604020202020204" pitchFamily="34" charset="0"/>
              <a:buChar char="q"/>
            </a:pPr>
            <a:r>
              <a:rPr lang="en-US" dirty="0"/>
              <a:t>For front-end: Html, CSS</a:t>
            </a:r>
          </a:p>
          <a:p>
            <a:pPr marL="457200" indent="-457200">
              <a:buFont typeface="Wingdings" panose="020B0604020202020204" pitchFamily="34" charset="0"/>
              <a:buChar char="q"/>
            </a:pPr>
            <a:r>
              <a:rPr lang="en-US" dirty="0"/>
              <a:t>For Back-end: Python</a:t>
            </a:r>
          </a:p>
          <a:p>
            <a:pPr marL="457200" indent="-457200">
              <a:buFont typeface="Wingdings" panose="020B0604020202020204" pitchFamily="34" charset="0"/>
              <a:buChar char="q"/>
            </a:pPr>
            <a:r>
              <a:rPr lang="en-US" dirty="0"/>
              <a:t>Frameworks/Libraries: Flask, </a:t>
            </a:r>
            <a:r>
              <a:rPr lang="en-US" dirty="0" err="1"/>
              <a:t>Sklearn</a:t>
            </a:r>
            <a:r>
              <a:rPr lang="en-US" dirty="0"/>
              <a:t>, pandas, </a:t>
            </a:r>
            <a:r>
              <a:rPr lang="en-US" dirty="0" err="1"/>
              <a:t>numpy</a:t>
            </a:r>
            <a:r>
              <a:rPr lang="en-US" dirty="0"/>
              <a:t>, matplotlib</a:t>
            </a:r>
          </a:p>
        </p:txBody>
      </p:sp>
      <p:sp>
        <p:nvSpPr>
          <p:cNvPr id="4" name="Footer Placeholder 3">
            <a:extLst>
              <a:ext uri="{FF2B5EF4-FFF2-40B4-BE49-F238E27FC236}">
                <a16:creationId xmlns:a16="http://schemas.microsoft.com/office/drawing/2014/main" id="{793A486C-F382-6C38-0BDC-AE5E34231A69}"/>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135B5FB-3EB0-EE87-39FB-4F45B6ACC1E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53770951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Presentation topic: Used car price Prediction Application</vt:lpstr>
      <vt:lpstr>Index:</vt:lpstr>
      <vt:lpstr>Introduction</vt:lpstr>
      <vt:lpstr>Aim</vt:lpstr>
      <vt:lpstr>Machine learning</vt:lpstr>
      <vt:lpstr>Types of Machine Learning</vt:lpstr>
      <vt:lpstr>Major Classification Algorithms</vt:lpstr>
      <vt:lpstr>Major regression algorithm</vt:lpstr>
      <vt:lpstr>Technologies used</vt:lpstr>
      <vt:lpstr>Factors on Which model is built: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249</cp:revision>
  <dcterms:created xsi:type="dcterms:W3CDTF">2022-12-19T14:41:41Z</dcterms:created>
  <dcterms:modified xsi:type="dcterms:W3CDTF">2022-12-19T16:39:23Z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