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0" r:id="rId6"/>
    <p:sldId id="263" r:id="rId7"/>
    <p:sldId id="256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k, Alexander" initials="TA" lastIdx="1" clrIdx="0">
    <p:extLst>
      <p:ext uri="{19B8F6BF-5375-455C-9EA6-DF929625EA0E}">
        <p15:presenceInfo xmlns:p15="http://schemas.microsoft.com/office/powerpoint/2012/main" userId="S-1-5-21-73586283-1292428093-1801674531-405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8147" autoAdjust="0"/>
  </p:normalViewPr>
  <p:slideViewPr>
    <p:cSldViewPr snapToGrid="0">
      <p:cViewPr varScale="1">
        <p:scale>
          <a:sx n="102" d="100"/>
          <a:sy n="102" d="100"/>
        </p:scale>
        <p:origin x="8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59628-20F9-4112-8532-F4950AF4C7F6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83CD8DDE-9CE7-435B-B3F6-39B2D69DD5DB}">
      <dgm:prSet phldrT="[Text]"/>
      <dgm:spPr/>
      <dgm:t>
        <a:bodyPr/>
        <a:lstStyle/>
        <a:p>
          <a:r>
            <a:rPr lang="en-US" dirty="0" smtClean="0"/>
            <a:t>Spaghetti Code</a:t>
          </a:r>
          <a:endParaRPr lang="de-DE" dirty="0"/>
        </a:p>
      </dgm:t>
    </dgm:pt>
    <dgm:pt modelId="{064FB2CF-CAE0-40BD-BE52-83FB9EBA335B}" type="parTrans" cxnId="{A91F0BD1-8F49-44CE-B5A0-8B1D0396EB03}">
      <dgm:prSet/>
      <dgm:spPr/>
      <dgm:t>
        <a:bodyPr/>
        <a:lstStyle/>
        <a:p>
          <a:endParaRPr lang="de-DE"/>
        </a:p>
      </dgm:t>
    </dgm:pt>
    <dgm:pt modelId="{A1465300-4B42-4307-816F-DA80FB50B8BC}" type="sibTrans" cxnId="{A91F0BD1-8F49-44CE-B5A0-8B1D0396EB03}">
      <dgm:prSet/>
      <dgm:spPr/>
      <dgm:t>
        <a:bodyPr/>
        <a:lstStyle/>
        <a:p>
          <a:endParaRPr lang="de-DE"/>
        </a:p>
      </dgm:t>
    </dgm:pt>
    <dgm:pt modelId="{3ED1A9DD-55C8-478C-A629-36C6601765FC}">
      <dgm:prSet phldrT="[Text]"/>
      <dgm:spPr/>
      <dgm:t>
        <a:bodyPr/>
        <a:lstStyle/>
        <a:p>
          <a:r>
            <a:rPr lang="en-US" dirty="0" err="1" smtClean="0"/>
            <a:t>Gruppierung</a:t>
          </a:r>
          <a:r>
            <a:rPr lang="en-US" dirty="0" smtClean="0"/>
            <a:t> von </a:t>
          </a:r>
          <a:r>
            <a:rPr lang="en-US" dirty="0" err="1" smtClean="0"/>
            <a:t>Funktionalitäten</a:t>
          </a:r>
          <a:r>
            <a:rPr lang="en-US" dirty="0" smtClean="0"/>
            <a:t> in Klassen</a:t>
          </a:r>
          <a:endParaRPr lang="de-DE" dirty="0"/>
        </a:p>
      </dgm:t>
    </dgm:pt>
    <dgm:pt modelId="{31DC86AF-ECBB-4C02-A136-942DCA3AB5A2}" type="parTrans" cxnId="{B2E6F2C6-6E72-437E-BB22-B4C6E1A2D532}">
      <dgm:prSet/>
      <dgm:spPr/>
      <dgm:t>
        <a:bodyPr/>
        <a:lstStyle/>
        <a:p>
          <a:endParaRPr lang="de-DE"/>
        </a:p>
      </dgm:t>
    </dgm:pt>
    <dgm:pt modelId="{E294482B-4C72-468B-8963-BDF05394F0D6}" type="sibTrans" cxnId="{B2E6F2C6-6E72-437E-BB22-B4C6E1A2D532}">
      <dgm:prSet/>
      <dgm:spPr/>
      <dgm:t>
        <a:bodyPr/>
        <a:lstStyle/>
        <a:p>
          <a:endParaRPr lang="de-DE"/>
        </a:p>
      </dgm:t>
    </dgm:pt>
    <dgm:pt modelId="{309D6976-6F8D-4931-ABBD-ECB02A0F3D99}">
      <dgm:prSet phldrT="[Text]"/>
      <dgm:spPr/>
      <dgm:t>
        <a:bodyPr/>
        <a:lstStyle/>
        <a:p>
          <a:r>
            <a:rPr lang="en-US" dirty="0" smtClean="0"/>
            <a:t>Repository, Services, Manager, …</a:t>
          </a:r>
          <a:endParaRPr lang="de-DE" dirty="0"/>
        </a:p>
      </dgm:t>
    </dgm:pt>
    <dgm:pt modelId="{1DE6DEAE-23DC-4078-97FD-5A618F4471EF}" type="parTrans" cxnId="{E4B84B17-A5CD-4DB1-8D47-4B667D407777}">
      <dgm:prSet/>
      <dgm:spPr/>
      <dgm:t>
        <a:bodyPr/>
        <a:lstStyle/>
        <a:p>
          <a:endParaRPr lang="de-DE"/>
        </a:p>
      </dgm:t>
    </dgm:pt>
    <dgm:pt modelId="{EEF8F925-0DB4-4F40-8861-85AD07DE0809}" type="sibTrans" cxnId="{E4B84B17-A5CD-4DB1-8D47-4B667D407777}">
      <dgm:prSet/>
      <dgm:spPr/>
      <dgm:t>
        <a:bodyPr/>
        <a:lstStyle/>
        <a:p>
          <a:endParaRPr lang="de-DE"/>
        </a:p>
      </dgm:t>
    </dgm:pt>
    <dgm:pt modelId="{F0B371F9-137F-42B5-B61C-773A741C2BD7}">
      <dgm:prSet phldrT="[Text]"/>
      <dgm:spPr/>
      <dgm:t>
        <a:bodyPr/>
        <a:lstStyle/>
        <a:p>
          <a:r>
            <a:rPr lang="en-US" dirty="0" err="1" smtClean="0"/>
            <a:t>Methoden</a:t>
          </a:r>
          <a:r>
            <a:rPr lang="en-US" dirty="0" smtClean="0"/>
            <a:t> </a:t>
          </a:r>
          <a:r>
            <a:rPr lang="en-US" dirty="0" err="1" smtClean="0"/>
            <a:t>werden</a:t>
          </a:r>
          <a:r>
            <a:rPr lang="en-US" dirty="0" smtClean="0"/>
            <a:t> </a:t>
          </a:r>
          <a:r>
            <a:rPr lang="en-US" dirty="0" err="1" smtClean="0"/>
            <a:t>zu</a:t>
          </a:r>
          <a:r>
            <a:rPr lang="en-US" dirty="0" smtClean="0"/>
            <a:t> Klassen</a:t>
          </a:r>
          <a:endParaRPr lang="de-DE" dirty="0"/>
        </a:p>
      </dgm:t>
    </dgm:pt>
    <dgm:pt modelId="{58422AE0-5159-45DC-9F14-06B46C8F45C1}" type="parTrans" cxnId="{1C142E4F-23A1-40FB-A288-DFD0ECB83CA4}">
      <dgm:prSet/>
      <dgm:spPr/>
      <dgm:t>
        <a:bodyPr/>
        <a:lstStyle/>
        <a:p>
          <a:endParaRPr lang="de-DE"/>
        </a:p>
      </dgm:t>
    </dgm:pt>
    <dgm:pt modelId="{E5853EFC-F942-4670-8242-AFE5DA57018E}" type="sibTrans" cxnId="{1C142E4F-23A1-40FB-A288-DFD0ECB83CA4}">
      <dgm:prSet/>
      <dgm:spPr/>
      <dgm:t>
        <a:bodyPr/>
        <a:lstStyle/>
        <a:p>
          <a:endParaRPr lang="de-DE"/>
        </a:p>
      </dgm:t>
    </dgm:pt>
    <dgm:pt modelId="{7F927F14-B706-4579-ACC3-46C5648C9335}">
      <dgm:prSet phldrT="[Text]"/>
      <dgm:spPr/>
      <dgm:t>
        <a:bodyPr/>
        <a:lstStyle/>
        <a:p>
          <a:r>
            <a:rPr lang="en-US" dirty="0" smtClean="0"/>
            <a:t>Commands und Queries</a:t>
          </a:r>
          <a:endParaRPr lang="de-DE" dirty="0"/>
        </a:p>
      </dgm:t>
    </dgm:pt>
    <dgm:pt modelId="{42A94628-183E-45A3-8FEA-AC4AA947C7FD}" type="parTrans" cxnId="{F0BB3625-CE8C-4768-B6F6-B64007A34183}">
      <dgm:prSet/>
      <dgm:spPr/>
      <dgm:t>
        <a:bodyPr/>
        <a:lstStyle/>
        <a:p>
          <a:endParaRPr lang="de-DE"/>
        </a:p>
      </dgm:t>
    </dgm:pt>
    <dgm:pt modelId="{754280C7-25D0-4DD7-9A17-F9CFE3FBE1E5}" type="sibTrans" cxnId="{F0BB3625-CE8C-4768-B6F6-B64007A34183}">
      <dgm:prSet/>
      <dgm:spPr/>
      <dgm:t>
        <a:bodyPr/>
        <a:lstStyle/>
        <a:p>
          <a:endParaRPr lang="de-DE"/>
        </a:p>
      </dgm:t>
    </dgm:pt>
    <dgm:pt modelId="{65D4C34C-37E2-4228-902F-B46AE81ED8DD}">
      <dgm:prSet phldrT="[Text]"/>
      <dgm:spPr/>
      <dgm:t>
        <a:bodyPr/>
        <a:lstStyle/>
        <a:p>
          <a:pPr algn="l"/>
          <a:r>
            <a:rPr lang="en-US" sz="1600" dirty="0" err="1" smtClean="0"/>
            <a:t>Funktionale</a:t>
          </a:r>
          <a:r>
            <a:rPr lang="en-US" sz="1600" dirty="0" smtClean="0"/>
            <a:t> </a:t>
          </a:r>
          <a:r>
            <a:rPr lang="en-US" sz="1600" dirty="0" err="1" smtClean="0"/>
            <a:t>Programmierung</a:t>
          </a:r>
          <a:r>
            <a:rPr lang="en-US" sz="1600" dirty="0" smtClean="0"/>
            <a:t>!?</a:t>
          </a:r>
          <a:endParaRPr lang="de-DE" sz="1600" dirty="0"/>
        </a:p>
      </dgm:t>
    </dgm:pt>
    <dgm:pt modelId="{91C4676D-B0A8-4CC8-9D0C-27057ABEAAA7}" type="parTrans" cxnId="{F7216A84-42A7-4128-B7DA-3018E28BAD80}">
      <dgm:prSet/>
      <dgm:spPr/>
      <dgm:t>
        <a:bodyPr/>
        <a:lstStyle/>
        <a:p>
          <a:endParaRPr lang="de-DE"/>
        </a:p>
      </dgm:t>
    </dgm:pt>
    <dgm:pt modelId="{5A89E33D-9841-48F4-9673-F4E84C292ACA}" type="sibTrans" cxnId="{F7216A84-42A7-4128-B7DA-3018E28BAD80}">
      <dgm:prSet/>
      <dgm:spPr/>
      <dgm:t>
        <a:bodyPr/>
        <a:lstStyle/>
        <a:p>
          <a:endParaRPr lang="de-DE"/>
        </a:p>
      </dgm:t>
    </dgm:pt>
    <dgm:pt modelId="{4B6E7893-33B6-4008-9437-491E845140FC}">
      <dgm:prSet phldrT="[Text]"/>
      <dgm:spPr/>
      <dgm:t>
        <a:bodyPr/>
        <a:lstStyle/>
        <a:p>
          <a:pPr algn="l"/>
          <a:r>
            <a:rPr lang="en-US" sz="1200" dirty="0" smtClean="0"/>
            <a:t>“</a:t>
          </a:r>
          <a:r>
            <a:rPr lang="en-US" sz="1200" b="0" i="0" dirty="0" smtClean="0"/>
            <a:t>SOLID: the next step is Functional” Mark </a:t>
          </a:r>
          <a:r>
            <a:rPr lang="en-US" sz="1200" b="0" i="0" dirty="0" err="1" smtClean="0"/>
            <a:t>Seemann</a:t>
          </a:r>
          <a:endParaRPr lang="de-DE" sz="1200" dirty="0"/>
        </a:p>
      </dgm:t>
    </dgm:pt>
    <dgm:pt modelId="{015BBD1A-5720-4D85-ACAE-5A367290685F}" type="parTrans" cxnId="{2A6DF427-6DE6-4215-9DC7-7E7ABD2440BE}">
      <dgm:prSet/>
      <dgm:spPr/>
      <dgm:t>
        <a:bodyPr/>
        <a:lstStyle/>
        <a:p>
          <a:endParaRPr lang="de-DE"/>
        </a:p>
      </dgm:t>
    </dgm:pt>
    <dgm:pt modelId="{29BFE7D7-D746-4E81-A717-90D3632B6A61}" type="sibTrans" cxnId="{2A6DF427-6DE6-4215-9DC7-7E7ABD2440BE}">
      <dgm:prSet/>
      <dgm:spPr/>
      <dgm:t>
        <a:bodyPr/>
        <a:lstStyle/>
        <a:p>
          <a:endParaRPr lang="de-DE"/>
        </a:p>
      </dgm:t>
    </dgm:pt>
    <dgm:pt modelId="{227D7729-0E0C-4A26-9BCD-779C9B77F2C6}">
      <dgm:prSet phldrT="[Text]"/>
      <dgm:spPr/>
      <dgm:t>
        <a:bodyPr/>
        <a:lstStyle/>
        <a:p>
          <a:r>
            <a:rPr lang="en-US" dirty="0" err="1" smtClean="0"/>
            <a:t>Gottklasse</a:t>
          </a:r>
          <a:endParaRPr lang="de-DE" dirty="0"/>
        </a:p>
      </dgm:t>
    </dgm:pt>
    <dgm:pt modelId="{2341B7A8-39CA-4044-9069-7BF7207431AC}" type="parTrans" cxnId="{6B7133A2-631A-4403-ACAD-31EA5319BDB1}">
      <dgm:prSet/>
      <dgm:spPr/>
      <dgm:t>
        <a:bodyPr/>
        <a:lstStyle/>
        <a:p>
          <a:endParaRPr lang="de-DE"/>
        </a:p>
      </dgm:t>
    </dgm:pt>
    <dgm:pt modelId="{ADE52F3E-281B-48DB-830A-3017B19ADBDE}" type="sibTrans" cxnId="{6B7133A2-631A-4403-ACAD-31EA5319BDB1}">
      <dgm:prSet/>
      <dgm:spPr/>
      <dgm:t>
        <a:bodyPr/>
        <a:lstStyle/>
        <a:p>
          <a:endParaRPr lang="de-DE"/>
        </a:p>
      </dgm:t>
    </dgm:pt>
    <dgm:pt modelId="{71F40898-8842-4295-9D2B-BC870966402C}">
      <dgm:prSet phldrT="[Text]"/>
      <dgm:spPr/>
      <dgm:t>
        <a:bodyPr/>
        <a:lstStyle/>
        <a:p>
          <a:r>
            <a:rPr lang="en-US" dirty="0" err="1" smtClean="0"/>
            <a:t>Verkleinerung</a:t>
          </a:r>
          <a:r>
            <a:rPr lang="en-US" dirty="0" smtClean="0"/>
            <a:t> der </a:t>
          </a:r>
          <a:r>
            <a:rPr lang="en-US" dirty="0" err="1" smtClean="0"/>
            <a:t>Verantwortung</a:t>
          </a:r>
          <a:endParaRPr lang="de-DE" dirty="0"/>
        </a:p>
      </dgm:t>
    </dgm:pt>
    <dgm:pt modelId="{F8113EC7-2A5F-44B9-BB00-549E01D48522}" type="parTrans" cxnId="{B9A233A9-20FC-417F-BB5F-3D94B1630ECB}">
      <dgm:prSet/>
      <dgm:spPr/>
      <dgm:t>
        <a:bodyPr/>
        <a:lstStyle/>
        <a:p>
          <a:endParaRPr lang="de-DE"/>
        </a:p>
      </dgm:t>
    </dgm:pt>
    <dgm:pt modelId="{FD42CAD8-5937-4273-91CD-0A500474FB08}" type="sibTrans" cxnId="{B9A233A9-20FC-417F-BB5F-3D94B1630ECB}">
      <dgm:prSet/>
      <dgm:spPr/>
      <dgm:t>
        <a:bodyPr/>
        <a:lstStyle/>
        <a:p>
          <a:endParaRPr lang="de-DE"/>
        </a:p>
      </dgm:t>
    </dgm:pt>
    <dgm:pt modelId="{C0E11385-B694-4150-8B7E-724DCAD64D91}">
      <dgm:prSet phldrT="[Text]"/>
      <dgm:spPr/>
      <dgm:t>
        <a:bodyPr/>
        <a:lstStyle/>
        <a:p>
          <a:r>
            <a:rPr lang="en-US" dirty="0" smtClean="0"/>
            <a:t>Separation of Concerns</a:t>
          </a:r>
          <a:endParaRPr lang="de-DE" dirty="0"/>
        </a:p>
      </dgm:t>
    </dgm:pt>
    <dgm:pt modelId="{F9988E8A-0F31-4EDD-9C75-C7CE1178AD5C}" type="parTrans" cxnId="{B631E1EC-DE9E-48B6-93EB-3F41D0C346AF}">
      <dgm:prSet/>
      <dgm:spPr/>
      <dgm:t>
        <a:bodyPr/>
        <a:lstStyle/>
        <a:p>
          <a:endParaRPr lang="de-DE"/>
        </a:p>
      </dgm:t>
    </dgm:pt>
    <dgm:pt modelId="{2066CE65-DDAF-462B-9190-FCDF1B42CE6D}" type="sibTrans" cxnId="{B631E1EC-DE9E-48B6-93EB-3F41D0C346AF}">
      <dgm:prSet/>
      <dgm:spPr/>
      <dgm:t>
        <a:bodyPr/>
        <a:lstStyle/>
        <a:p>
          <a:endParaRPr lang="de-DE"/>
        </a:p>
      </dgm:t>
    </dgm:pt>
    <dgm:pt modelId="{8925AED4-10B1-4E57-8338-F7B6DD66C61B}">
      <dgm:prSet phldrT="[Text]"/>
      <dgm:spPr/>
      <dgm:t>
        <a:bodyPr/>
        <a:lstStyle/>
        <a:p>
          <a:endParaRPr lang="de-DE" dirty="0"/>
        </a:p>
      </dgm:t>
    </dgm:pt>
    <dgm:pt modelId="{B2619034-CA71-49C4-8F2E-9320B832070A}" type="parTrans" cxnId="{B215EA4E-ECEB-4959-BA1C-E54CC52DC51B}">
      <dgm:prSet/>
      <dgm:spPr/>
      <dgm:t>
        <a:bodyPr/>
        <a:lstStyle/>
        <a:p>
          <a:endParaRPr lang="de-DE"/>
        </a:p>
      </dgm:t>
    </dgm:pt>
    <dgm:pt modelId="{35F40EE8-DD17-40E5-8A97-085B2E034E05}" type="sibTrans" cxnId="{B215EA4E-ECEB-4959-BA1C-E54CC52DC51B}">
      <dgm:prSet/>
      <dgm:spPr/>
      <dgm:t>
        <a:bodyPr/>
        <a:lstStyle/>
        <a:p>
          <a:endParaRPr lang="de-DE"/>
        </a:p>
      </dgm:t>
    </dgm:pt>
    <dgm:pt modelId="{0DB26B54-5E9E-4572-9941-1B5D69675B0E}">
      <dgm:prSet phldrT="[Text]"/>
      <dgm:spPr/>
      <dgm:t>
        <a:bodyPr/>
        <a:lstStyle/>
        <a:p>
          <a:r>
            <a:rPr lang="en-US" dirty="0" smtClean="0"/>
            <a:t>Messaging (Pipes and Filters)</a:t>
          </a:r>
          <a:endParaRPr lang="de-DE" dirty="0"/>
        </a:p>
      </dgm:t>
    </dgm:pt>
    <dgm:pt modelId="{427DE346-3444-4100-A325-99B9DD73DF62}" type="parTrans" cxnId="{F610F03F-610E-460B-894A-979A40DFDBB0}">
      <dgm:prSet/>
      <dgm:spPr/>
      <dgm:t>
        <a:bodyPr/>
        <a:lstStyle/>
        <a:p>
          <a:endParaRPr lang="de-DE"/>
        </a:p>
      </dgm:t>
    </dgm:pt>
    <dgm:pt modelId="{A6112701-79B4-4D03-BC46-42B96246F585}" type="sibTrans" cxnId="{F610F03F-610E-460B-894A-979A40DFDBB0}">
      <dgm:prSet/>
      <dgm:spPr/>
      <dgm:t>
        <a:bodyPr/>
        <a:lstStyle/>
        <a:p>
          <a:endParaRPr lang="de-DE"/>
        </a:p>
      </dgm:t>
    </dgm:pt>
    <dgm:pt modelId="{2841410F-7F0A-4CE6-8B88-2EEE784F1FB4}">
      <dgm:prSet phldrT="[Text]"/>
      <dgm:spPr/>
      <dgm:t>
        <a:bodyPr/>
        <a:lstStyle/>
        <a:p>
          <a:r>
            <a:rPr lang="en-US" b="0" i="1" dirty="0" smtClean="0"/>
            <a:t>OOP to me means only messaging, […] and extreme late-binding of all things. </a:t>
          </a:r>
          <a:r>
            <a:rPr lang="de-DE" b="0" i="0" dirty="0" smtClean="0"/>
            <a:t>Alan Kay</a:t>
          </a:r>
          <a:endParaRPr lang="de-DE" dirty="0"/>
        </a:p>
      </dgm:t>
    </dgm:pt>
    <dgm:pt modelId="{8FAAB49E-0C8B-401E-9C70-BE8A47CFC037}" type="parTrans" cxnId="{B4537F25-0E21-446C-AD21-44908F502547}">
      <dgm:prSet/>
      <dgm:spPr/>
      <dgm:t>
        <a:bodyPr/>
        <a:lstStyle/>
        <a:p>
          <a:endParaRPr lang="de-DE"/>
        </a:p>
      </dgm:t>
    </dgm:pt>
    <dgm:pt modelId="{3873BA92-5EAC-4CF9-9BF7-8270CC39CFA6}" type="sibTrans" cxnId="{B4537F25-0E21-446C-AD21-44908F502547}">
      <dgm:prSet/>
      <dgm:spPr/>
      <dgm:t>
        <a:bodyPr/>
        <a:lstStyle/>
        <a:p>
          <a:endParaRPr lang="de-DE"/>
        </a:p>
      </dgm:t>
    </dgm:pt>
    <dgm:pt modelId="{460D8015-EAE5-4CCF-94FF-624FA8DB842B}">
      <dgm:prSet phldrT="[Text]"/>
      <dgm:spPr/>
      <dgm:t>
        <a:bodyPr/>
        <a:lstStyle/>
        <a:p>
          <a:r>
            <a:rPr lang="en-US" dirty="0" err="1" smtClean="0"/>
            <a:t>Datenzugriff</a:t>
          </a:r>
          <a:r>
            <a:rPr lang="en-US" dirty="0" smtClean="0"/>
            <a:t>, Business- und UI-</a:t>
          </a:r>
          <a:r>
            <a:rPr lang="en-US" dirty="0" err="1" smtClean="0"/>
            <a:t>Logik</a:t>
          </a:r>
          <a:r>
            <a:rPr lang="en-US" dirty="0" smtClean="0"/>
            <a:t> in </a:t>
          </a:r>
          <a:r>
            <a:rPr lang="en-US" dirty="0" err="1" smtClean="0"/>
            <a:t>eine</a:t>
          </a:r>
          <a:r>
            <a:rPr lang="en-US" dirty="0" smtClean="0"/>
            <a:t> </a:t>
          </a:r>
          <a:r>
            <a:rPr lang="en-US" dirty="0" err="1" smtClean="0"/>
            <a:t>Methode</a:t>
          </a:r>
          <a:endParaRPr lang="de-DE" dirty="0"/>
        </a:p>
      </dgm:t>
    </dgm:pt>
    <dgm:pt modelId="{DBD5AD90-4249-4ED3-A0C3-7C6D9F7F5B22}" type="parTrans" cxnId="{05B344C0-012D-4746-8E7A-1DF92AEADEE1}">
      <dgm:prSet/>
      <dgm:spPr/>
      <dgm:t>
        <a:bodyPr/>
        <a:lstStyle/>
        <a:p>
          <a:endParaRPr lang="de-DE"/>
        </a:p>
      </dgm:t>
    </dgm:pt>
    <dgm:pt modelId="{7F68B82A-A72F-4B63-9A0B-2E670B2186EE}" type="sibTrans" cxnId="{05B344C0-012D-4746-8E7A-1DF92AEADEE1}">
      <dgm:prSet/>
      <dgm:spPr/>
      <dgm:t>
        <a:bodyPr/>
        <a:lstStyle/>
        <a:p>
          <a:endParaRPr lang="de-DE"/>
        </a:p>
      </dgm:t>
    </dgm:pt>
    <dgm:pt modelId="{6524F3C5-AEB0-4F3C-9957-32DB7A5F2D33}">
      <dgm:prSet phldrT="[Text]"/>
      <dgm:spPr/>
      <dgm:t>
        <a:bodyPr/>
        <a:lstStyle/>
        <a:p>
          <a:r>
            <a:rPr lang="en-US" dirty="0" err="1" smtClean="0"/>
            <a:t>Prozedurale</a:t>
          </a:r>
          <a:r>
            <a:rPr lang="en-US" dirty="0" smtClean="0"/>
            <a:t> </a:t>
          </a:r>
          <a:r>
            <a:rPr lang="en-US" dirty="0" err="1" smtClean="0"/>
            <a:t>Programmierung</a:t>
          </a:r>
          <a:endParaRPr lang="de-DE" dirty="0"/>
        </a:p>
      </dgm:t>
    </dgm:pt>
    <dgm:pt modelId="{AD991CF2-7999-498B-B697-2BE1D0F026DB}" type="parTrans" cxnId="{EF7DCCB0-898E-4DCD-91F7-42630BF076D7}">
      <dgm:prSet/>
      <dgm:spPr/>
      <dgm:t>
        <a:bodyPr/>
        <a:lstStyle/>
        <a:p>
          <a:endParaRPr lang="de-DE"/>
        </a:p>
      </dgm:t>
    </dgm:pt>
    <dgm:pt modelId="{1786A484-775A-4136-BD21-95AC795055A6}" type="sibTrans" cxnId="{EF7DCCB0-898E-4DCD-91F7-42630BF076D7}">
      <dgm:prSet/>
      <dgm:spPr/>
      <dgm:t>
        <a:bodyPr/>
        <a:lstStyle/>
        <a:p>
          <a:endParaRPr lang="de-DE"/>
        </a:p>
      </dgm:t>
    </dgm:pt>
    <dgm:pt modelId="{17D51000-29D2-4F55-8E16-2D34C027DA1E}" type="pres">
      <dgm:prSet presAssocID="{F3259628-20F9-4112-8532-F4950AF4C7F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CF048A8-00D3-4625-B97A-E1B4F6D5D5C3}" type="pres">
      <dgm:prSet presAssocID="{F3259628-20F9-4112-8532-F4950AF4C7F6}" presName="arrow" presStyleLbl="bgShp" presStyleIdx="0" presStyleCnt="1" custLinFactNeighborX="-7058"/>
      <dgm:spPr/>
    </dgm:pt>
    <dgm:pt modelId="{623187B8-FEB7-49FA-A1B2-4272FCAEC03E}" type="pres">
      <dgm:prSet presAssocID="{F3259628-20F9-4112-8532-F4950AF4C7F6}" presName="linearProcess" presStyleCnt="0"/>
      <dgm:spPr/>
    </dgm:pt>
    <dgm:pt modelId="{F452159E-9AA3-4A63-8B78-542D8529B803}" type="pres">
      <dgm:prSet presAssocID="{83CD8DDE-9CE7-435B-B3F6-39B2D69DD5D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DDE578-BDA7-4831-8E30-DA59BBA43D26}" type="pres">
      <dgm:prSet presAssocID="{A1465300-4B42-4307-816F-DA80FB50B8BC}" presName="sibTrans" presStyleCnt="0"/>
      <dgm:spPr/>
    </dgm:pt>
    <dgm:pt modelId="{A4850666-5CAC-4C8E-BE86-D5399855A0E6}" type="pres">
      <dgm:prSet presAssocID="{3ED1A9DD-55C8-478C-A629-36C6601765FC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01B302-2C29-4979-A9FA-B62AE56DE5CA}" type="pres">
      <dgm:prSet presAssocID="{E294482B-4C72-468B-8963-BDF05394F0D6}" presName="sibTrans" presStyleCnt="0"/>
      <dgm:spPr/>
    </dgm:pt>
    <dgm:pt modelId="{9C9BC144-8338-44D8-B508-4F2ACD65DEC7}" type="pres">
      <dgm:prSet presAssocID="{F0B371F9-137F-42B5-B61C-773A741C2BD7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D6D6559-184F-4592-B73C-851B06F00693}" type="pres">
      <dgm:prSet presAssocID="{E5853EFC-F942-4670-8242-AFE5DA57018E}" presName="sibTrans" presStyleCnt="0"/>
      <dgm:spPr/>
    </dgm:pt>
    <dgm:pt modelId="{D7E7C74E-E979-4277-9C3D-41081854E8B0}" type="pres">
      <dgm:prSet presAssocID="{65D4C34C-37E2-4228-902F-B46AE81ED8D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DAAC364-9101-4960-B2BE-E67725C66745}" type="presOf" srcId="{6524F3C5-AEB0-4F3C-9957-32DB7A5F2D33}" destId="{F452159E-9AA3-4A63-8B78-542D8529B803}" srcOrd="0" destOrd="1" presId="urn:microsoft.com/office/officeart/2005/8/layout/hProcess9"/>
    <dgm:cxn modelId="{15FCA1C2-1029-4112-8B70-EE834299D0B7}" type="presOf" srcId="{227D7729-0E0C-4A26-9BCD-779C9B77F2C6}" destId="{F452159E-9AA3-4A63-8B78-542D8529B803}" srcOrd="0" destOrd="3" presId="urn:microsoft.com/office/officeart/2005/8/layout/hProcess9"/>
    <dgm:cxn modelId="{B215EA4E-ECEB-4959-BA1C-E54CC52DC51B}" srcId="{F0B371F9-137F-42B5-B61C-773A741C2BD7}" destId="{8925AED4-10B1-4E57-8338-F7B6DD66C61B}" srcOrd="1" destOrd="0" parTransId="{B2619034-CA71-49C4-8F2E-9320B832070A}" sibTransId="{35F40EE8-DD17-40E5-8A97-085B2E034E05}"/>
    <dgm:cxn modelId="{F0BB3625-CE8C-4768-B6F6-B64007A34183}" srcId="{0DB26B54-5E9E-4572-9941-1B5D69675B0E}" destId="{7F927F14-B706-4579-ACC3-46C5648C9335}" srcOrd="0" destOrd="0" parTransId="{42A94628-183E-45A3-8FEA-AC4AA947C7FD}" sibTransId="{754280C7-25D0-4DD7-9A17-F9CFE3FBE1E5}"/>
    <dgm:cxn modelId="{F7216A84-42A7-4128-B7DA-3018E28BAD80}" srcId="{F3259628-20F9-4112-8532-F4950AF4C7F6}" destId="{65D4C34C-37E2-4228-902F-B46AE81ED8DD}" srcOrd="3" destOrd="0" parTransId="{91C4676D-B0A8-4CC8-9D0C-27057ABEAAA7}" sibTransId="{5A89E33D-9841-48F4-9673-F4E84C292ACA}"/>
    <dgm:cxn modelId="{474CB4D5-4A97-4F1D-9F90-93C30FD80A6B}" type="presOf" srcId="{0DB26B54-5E9E-4572-9941-1B5D69675B0E}" destId="{9C9BC144-8338-44D8-B508-4F2ACD65DEC7}" srcOrd="0" destOrd="1" presId="urn:microsoft.com/office/officeart/2005/8/layout/hProcess9"/>
    <dgm:cxn modelId="{B9A233A9-20FC-417F-BB5F-3D94B1630ECB}" srcId="{3ED1A9DD-55C8-478C-A629-36C6601765FC}" destId="{71F40898-8842-4295-9D2B-BC870966402C}" srcOrd="1" destOrd="0" parTransId="{F8113EC7-2A5F-44B9-BB00-549E01D48522}" sibTransId="{FD42CAD8-5937-4273-91CD-0A500474FB08}"/>
    <dgm:cxn modelId="{2A6DF427-6DE6-4215-9DC7-7E7ABD2440BE}" srcId="{65D4C34C-37E2-4228-902F-B46AE81ED8DD}" destId="{4B6E7893-33B6-4008-9437-491E845140FC}" srcOrd="0" destOrd="0" parTransId="{015BBD1A-5720-4D85-ACAE-5A367290685F}" sibTransId="{29BFE7D7-D746-4E81-A717-90D3632B6A61}"/>
    <dgm:cxn modelId="{B631E1EC-DE9E-48B6-93EB-3F41D0C346AF}" srcId="{3ED1A9DD-55C8-478C-A629-36C6601765FC}" destId="{C0E11385-B694-4150-8B7E-724DCAD64D91}" srcOrd="2" destOrd="0" parTransId="{F9988E8A-0F31-4EDD-9C75-C7CE1178AD5C}" sibTransId="{2066CE65-DDAF-462B-9190-FCDF1B42CE6D}"/>
    <dgm:cxn modelId="{6B7133A2-631A-4403-ACAD-31EA5319BDB1}" srcId="{83CD8DDE-9CE7-435B-B3F6-39B2D69DD5DB}" destId="{227D7729-0E0C-4A26-9BCD-779C9B77F2C6}" srcOrd="2" destOrd="0" parTransId="{2341B7A8-39CA-4044-9069-7BF7207431AC}" sibTransId="{ADE52F3E-281B-48DB-830A-3017B19ADBDE}"/>
    <dgm:cxn modelId="{19D9B85F-A9F7-44A0-B705-B0C710592A43}" type="presOf" srcId="{8925AED4-10B1-4E57-8338-F7B6DD66C61B}" destId="{9C9BC144-8338-44D8-B508-4F2ACD65DEC7}" srcOrd="0" destOrd="4" presId="urn:microsoft.com/office/officeart/2005/8/layout/hProcess9"/>
    <dgm:cxn modelId="{51375680-F2B5-4D09-97AB-67E35612A5C2}" type="presOf" srcId="{C0E11385-B694-4150-8B7E-724DCAD64D91}" destId="{A4850666-5CAC-4C8E-BE86-D5399855A0E6}" srcOrd="0" destOrd="3" presId="urn:microsoft.com/office/officeart/2005/8/layout/hProcess9"/>
    <dgm:cxn modelId="{0E5AAF99-6A77-4DC5-A53E-D92143D884F1}" type="presOf" srcId="{4B6E7893-33B6-4008-9437-491E845140FC}" destId="{D7E7C74E-E979-4277-9C3D-41081854E8B0}" srcOrd="0" destOrd="1" presId="urn:microsoft.com/office/officeart/2005/8/layout/hProcess9"/>
    <dgm:cxn modelId="{B867AB0D-C03E-41D0-873A-52701A3E57BC}" type="presOf" srcId="{F3259628-20F9-4112-8532-F4950AF4C7F6}" destId="{17D51000-29D2-4F55-8E16-2D34C027DA1E}" srcOrd="0" destOrd="0" presId="urn:microsoft.com/office/officeart/2005/8/layout/hProcess9"/>
    <dgm:cxn modelId="{3EA3E31D-90F9-4DAB-8FD4-D0A07D87C7CE}" type="presOf" srcId="{65D4C34C-37E2-4228-902F-B46AE81ED8DD}" destId="{D7E7C74E-E979-4277-9C3D-41081854E8B0}" srcOrd="0" destOrd="0" presId="urn:microsoft.com/office/officeart/2005/8/layout/hProcess9"/>
    <dgm:cxn modelId="{B2E6F2C6-6E72-437E-BB22-B4C6E1A2D532}" srcId="{F3259628-20F9-4112-8532-F4950AF4C7F6}" destId="{3ED1A9DD-55C8-478C-A629-36C6601765FC}" srcOrd="1" destOrd="0" parTransId="{31DC86AF-ECBB-4C02-A136-942DCA3AB5A2}" sibTransId="{E294482B-4C72-468B-8963-BDF05394F0D6}"/>
    <dgm:cxn modelId="{B57654C6-3C2B-4518-BAC3-EED92DD0F829}" type="presOf" srcId="{F0B371F9-137F-42B5-B61C-773A741C2BD7}" destId="{9C9BC144-8338-44D8-B508-4F2ACD65DEC7}" srcOrd="0" destOrd="0" presId="urn:microsoft.com/office/officeart/2005/8/layout/hProcess9"/>
    <dgm:cxn modelId="{05B344C0-012D-4746-8E7A-1DF92AEADEE1}" srcId="{83CD8DDE-9CE7-435B-B3F6-39B2D69DD5DB}" destId="{460D8015-EAE5-4CCF-94FF-624FA8DB842B}" srcOrd="1" destOrd="0" parTransId="{DBD5AD90-4249-4ED3-A0C3-7C6D9F7F5B22}" sibTransId="{7F68B82A-A72F-4B63-9A0B-2E670B2186EE}"/>
    <dgm:cxn modelId="{EF7DCCB0-898E-4DCD-91F7-42630BF076D7}" srcId="{83CD8DDE-9CE7-435B-B3F6-39B2D69DD5DB}" destId="{6524F3C5-AEB0-4F3C-9957-32DB7A5F2D33}" srcOrd="0" destOrd="0" parTransId="{AD991CF2-7999-498B-B697-2BE1D0F026DB}" sibTransId="{1786A484-775A-4136-BD21-95AC795055A6}"/>
    <dgm:cxn modelId="{950D7AF4-B4E5-4CF8-A2C6-83B77D8E4B67}" type="presOf" srcId="{7F927F14-B706-4579-ACC3-46C5648C9335}" destId="{9C9BC144-8338-44D8-B508-4F2ACD65DEC7}" srcOrd="0" destOrd="2" presId="urn:microsoft.com/office/officeart/2005/8/layout/hProcess9"/>
    <dgm:cxn modelId="{8EA04A4B-CAEA-41AA-98B7-EBD45DAF2BEC}" type="presOf" srcId="{71F40898-8842-4295-9D2B-BC870966402C}" destId="{A4850666-5CAC-4C8E-BE86-D5399855A0E6}" srcOrd="0" destOrd="2" presId="urn:microsoft.com/office/officeart/2005/8/layout/hProcess9"/>
    <dgm:cxn modelId="{D40E55AC-BDB7-44AC-8B8C-70E40C20C053}" type="presOf" srcId="{2841410F-7F0A-4CE6-8B88-2EEE784F1FB4}" destId="{9C9BC144-8338-44D8-B508-4F2ACD65DEC7}" srcOrd="0" destOrd="3" presId="urn:microsoft.com/office/officeart/2005/8/layout/hProcess9"/>
    <dgm:cxn modelId="{1C142E4F-23A1-40FB-A288-DFD0ECB83CA4}" srcId="{F3259628-20F9-4112-8532-F4950AF4C7F6}" destId="{F0B371F9-137F-42B5-B61C-773A741C2BD7}" srcOrd="2" destOrd="0" parTransId="{58422AE0-5159-45DC-9F14-06B46C8F45C1}" sibTransId="{E5853EFC-F942-4670-8242-AFE5DA57018E}"/>
    <dgm:cxn modelId="{CFB4BD27-7419-4031-9DA3-003F5F9C8A9C}" type="presOf" srcId="{3ED1A9DD-55C8-478C-A629-36C6601765FC}" destId="{A4850666-5CAC-4C8E-BE86-D5399855A0E6}" srcOrd="0" destOrd="0" presId="urn:microsoft.com/office/officeart/2005/8/layout/hProcess9"/>
    <dgm:cxn modelId="{E4B84B17-A5CD-4DB1-8D47-4B667D407777}" srcId="{3ED1A9DD-55C8-478C-A629-36C6601765FC}" destId="{309D6976-6F8D-4931-ABBD-ECB02A0F3D99}" srcOrd="0" destOrd="0" parTransId="{1DE6DEAE-23DC-4078-97FD-5A618F4471EF}" sibTransId="{EEF8F925-0DB4-4F40-8861-85AD07DE0809}"/>
    <dgm:cxn modelId="{C871C989-B39E-4D39-8A2C-6EC155FB96EB}" type="presOf" srcId="{309D6976-6F8D-4931-ABBD-ECB02A0F3D99}" destId="{A4850666-5CAC-4C8E-BE86-D5399855A0E6}" srcOrd="0" destOrd="1" presId="urn:microsoft.com/office/officeart/2005/8/layout/hProcess9"/>
    <dgm:cxn modelId="{48306085-5873-47A1-84DD-60D344C16322}" type="presOf" srcId="{460D8015-EAE5-4CCF-94FF-624FA8DB842B}" destId="{F452159E-9AA3-4A63-8B78-542D8529B803}" srcOrd="0" destOrd="2" presId="urn:microsoft.com/office/officeart/2005/8/layout/hProcess9"/>
    <dgm:cxn modelId="{F610F03F-610E-460B-894A-979A40DFDBB0}" srcId="{F0B371F9-137F-42B5-B61C-773A741C2BD7}" destId="{0DB26B54-5E9E-4572-9941-1B5D69675B0E}" srcOrd="0" destOrd="0" parTransId="{427DE346-3444-4100-A325-99B9DD73DF62}" sibTransId="{A6112701-79B4-4D03-BC46-42B96246F585}"/>
    <dgm:cxn modelId="{972087B2-11D9-4580-83C3-A5DECFA757DD}" type="presOf" srcId="{83CD8DDE-9CE7-435B-B3F6-39B2D69DD5DB}" destId="{F452159E-9AA3-4A63-8B78-542D8529B803}" srcOrd="0" destOrd="0" presId="urn:microsoft.com/office/officeart/2005/8/layout/hProcess9"/>
    <dgm:cxn modelId="{A91F0BD1-8F49-44CE-B5A0-8B1D0396EB03}" srcId="{F3259628-20F9-4112-8532-F4950AF4C7F6}" destId="{83CD8DDE-9CE7-435B-B3F6-39B2D69DD5DB}" srcOrd="0" destOrd="0" parTransId="{064FB2CF-CAE0-40BD-BE52-83FB9EBA335B}" sibTransId="{A1465300-4B42-4307-816F-DA80FB50B8BC}"/>
    <dgm:cxn modelId="{B4537F25-0E21-446C-AD21-44908F502547}" srcId="{0DB26B54-5E9E-4572-9941-1B5D69675B0E}" destId="{2841410F-7F0A-4CE6-8B88-2EEE784F1FB4}" srcOrd="1" destOrd="0" parTransId="{8FAAB49E-0C8B-401E-9C70-BE8A47CFC037}" sibTransId="{3873BA92-5EAC-4CF9-9BF7-8270CC39CFA6}"/>
    <dgm:cxn modelId="{D4D588BE-B612-4150-B1E9-6B583A69347F}" type="presParOf" srcId="{17D51000-29D2-4F55-8E16-2D34C027DA1E}" destId="{3CF048A8-00D3-4625-B97A-E1B4F6D5D5C3}" srcOrd="0" destOrd="0" presId="urn:microsoft.com/office/officeart/2005/8/layout/hProcess9"/>
    <dgm:cxn modelId="{E96B9460-5C7D-46B9-8FEB-16A6C87BFCAC}" type="presParOf" srcId="{17D51000-29D2-4F55-8E16-2D34C027DA1E}" destId="{623187B8-FEB7-49FA-A1B2-4272FCAEC03E}" srcOrd="1" destOrd="0" presId="urn:microsoft.com/office/officeart/2005/8/layout/hProcess9"/>
    <dgm:cxn modelId="{93B913C7-1EF2-4C1D-981E-5FE5AFC64F87}" type="presParOf" srcId="{623187B8-FEB7-49FA-A1B2-4272FCAEC03E}" destId="{F452159E-9AA3-4A63-8B78-542D8529B803}" srcOrd="0" destOrd="0" presId="urn:microsoft.com/office/officeart/2005/8/layout/hProcess9"/>
    <dgm:cxn modelId="{05EE01A0-23CD-4EDF-AF32-8D4470429037}" type="presParOf" srcId="{623187B8-FEB7-49FA-A1B2-4272FCAEC03E}" destId="{F2DDE578-BDA7-4831-8E30-DA59BBA43D26}" srcOrd="1" destOrd="0" presId="urn:microsoft.com/office/officeart/2005/8/layout/hProcess9"/>
    <dgm:cxn modelId="{BAE78A85-479E-46E6-863A-A431225EDCEA}" type="presParOf" srcId="{623187B8-FEB7-49FA-A1B2-4272FCAEC03E}" destId="{A4850666-5CAC-4C8E-BE86-D5399855A0E6}" srcOrd="2" destOrd="0" presId="urn:microsoft.com/office/officeart/2005/8/layout/hProcess9"/>
    <dgm:cxn modelId="{0D81EDAD-DE48-42F4-85B5-977818B77EF9}" type="presParOf" srcId="{623187B8-FEB7-49FA-A1B2-4272FCAEC03E}" destId="{D101B302-2C29-4979-A9FA-B62AE56DE5CA}" srcOrd="3" destOrd="0" presId="urn:microsoft.com/office/officeart/2005/8/layout/hProcess9"/>
    <dgm:cxn modelId="{B4DAD6BE-37FB-4B67-A92C-AB97C3D0CE0F}" type="presParOf" srcId="{623187B8-FEB7-49FA-A1B2-4272FCAEC03E}" destId="{9C9BC144-8338-44D8-B508-4F2ACD65DEC7}" srcOrd="4" destOrd="0" presId="urn:microsoft.com/office/officeart/2005/8/layout/hProcess9"/>
    <dgm:cxn modelId="{C21A3B97-A539-4FE4-B4D5-A550A30AB76B}" type="presParOf" srcId="{623187B8-FEB7-49FA-A1B2-4272FCAEC03E}" destId="{4D6D6559-184F-4592-B73C-851B06F00693}" srcOrd="5" destOrd="0" presId="urn:microsoft.com/office/officeart/2005/8/layout/hProcess9"/>
    <dgm:cxn modelId="{CE5BFC8A-D2F1-4467-BDA1-BF2A97238A5A}" type="presParOf" srcId="{623187B8-FEB7-49FA-A1B2-4272FCAEC03E}" destId="{D7E7C74E-E979-4277-9C3D-41081854E8B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048A8-00D3-4625-B97A-E1B4F6D5D5C3}">
      <dsp:nvSpPr>
        <dsp:cNvPr id="0" name=""/>
        <dsp:cNvSpPr/>
      </dsp:nvSpPr>
      <dsp:spPr>
        <a:xfrm>
          <a:off x="121976" y="0"/>
          <a:ext cx="6908800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2159E-9AA3-4A63-8B78-542D8529B803}">
      <dsp:nvSpPr>
        <dsp:cNvPr id="0" name=""/>
        <dsp:cNvSpPr/>
      </dsp:nvSpPr>
      <dsp:spPr>
        <a:xfrm>
          <a:off x="4067" y="1625600"/>
          <a:ext cx="1956593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Spaghetti Code</a:t>
          </a:r>
          <a:endParaRPr lang="de-DE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Prozedurale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Programmierung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Datenzugriff</a:t>
          </a:r>
          <a:r>
            <a:rPr lang="en-US" sz="1100" kern="1200" dirty="0" smtClean="0"/>
            <a:t>, Business- und UI-</a:t>
          </a:r>
          <a:r>
            <a:rPr lang="en-US" sz="1100" kern="1200" dirty="0" err="1" smtClean="0"/>
            <a:t>Logik</a:t>
          </a:r>
          <a:r>
            <a:rPr lang="en-US" sz="1100" kern="1200" dirty="0" smtClean="0"/>
            <a:t> in </a:t>
          </a:r>
          <a:r>
            <a:rPr lang="en-US" sz="1100" kern="1200" dirty="0" err="1" smtClean="0"/>
            <a:t>eine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Methode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Gottklasse</a:t>
          </a:r>
          <a:endParaRPr lang="de-DE" sz="1100" kern="1200" dirty="0"/>
        </a:p>
      </dsp:txBody>
      <dsp:txXfrm>
        <a:off x="99580" y="1721113"/>
        <a:ext cx="1765567" cy="1976440"/>
      </dsp:txXfrm>
    </dsp:sp>
    <dsp:sp modelId="{A4850666-5CAC-4C8E-BE86-D5399855A0E6}">
      <dsp:nvSpPr>
        <dsp:cNvPr id="0" name=""/>
        <dsp:cNvSpPr/>
      </dsp:nvSpPr>
      <dsp:spPr>
        <a:xfrm>
          <a:off x="2058491" y="1625600"/>
          <a:ext cx="1956593" cy="21674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Gruppierung</a:t>
          </a:r>
          <a:r>
            <a:rPr lang="en-US" sz="1400" kern="1200" dirty="0" smtClean="0"/>
            <a:t> von </a:t>
          </a:r>
          <a:r>
            <a:rPr lang="en-US" sz="1400" kern="1200" dirty="0" err="1" smtClean="0"/>
            <a:t>Funktionalitäten</a:t>
          </a:r>
          <a:r>
            <a:rPr lang="en-US" sz="1400" kern="1200" dirty="0" smtClean="0"/>
            <a:t> in Klassen</a:t>
          </a:r>
          <a:endParaRPr lang="de-DE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Repository, Services, Manager, …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Verkleinerung</a:t>
          </a:r>
          <a:r>
            <a:rPr lang="en-US" sz="1100" kern="1200" dirty="0" smtClean="0"/>
            <a:t> der </a:t>
          </a:r>
          <a:r>
            <a:rPr lang="en-US" sz="1100" kern="1200" dirty="0" err="1" smtClean="0"/>
            <a:t>Verantwortung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Separation of Concerns</a:t>
          </a:r>
          <a:endParaRPr lang="de-DE" sz="1100" kern="1200" dirty="0"/>
        </a:p>
      </dsp:txBody>
      <dsp:txXfrm>
        <a:off x="2154004" y="1721113"/>
        <a:ext cx="1765567" cy="1976440"/>
      </dsp:txXfrm>
    </dsp:sp>
    <dsp:sp modelId="{9C9BC144-8338-44D8-B508-4F2ACD65DEC7}">
      <dsp:nvSpPr>
        <dsp:cNvPr id="0" name=""/>
        <dsp:cNvSpPr/>
      </dsp:nvSpPr>
      <dsp:spPr>
        <a:xfrm>
          <a:off x="4112914" y="1625600"/>
          <a:ext cx="1956593" cy="21674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Methoden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werden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zu</a:t>
          </a:r>
          <a:r>
            <a:rPr lang="en-US" sz="1400" kern="1200" dirty="0" smtClean="0"/>
            <a:t> Klassen</a:t>
          </a:r>
          <a:endParaRPr lang="de-DE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Messaging (Pipes and Filters)</a:t>
          </a:r>
          <a:endParaRPr lang="de-DE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Commands und Queries</a:t>
          </a:r>
          <a:endParaRPr lang="de-DE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1" kern="1200" dirty="0" smtClean="0"/>
            <a:t>OOP to me means only messaging, […] and extreme late-binding of all things. </a:t>
          </a:r>
          <a:r>
            <a:rPr lang="de-DE" sz="1100" b="0" i="0" kern="1200" dirty="0" smtClean="0"/>
            <a:t>Alan Kay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100" kern="1200" dirty="0"/>
        </a:p>
      </dsp:txBody>
      <dsp:txXfrm>
        <a:off x="4208427" y="1721113"/>
        <a:ext cx="1765567" cy="1976440"/>
      </dsp:txXfrm>
    </dsp:sp>
    <dsp:sp modelId="{D7E7C74E-E979-4277-9C3D-41081854E8B0}">
      <dsp:nvSpPr>
        <dsp:cNvPr id="0" name=""/>
        <dsp:cNvSpPr/>
      </dsp:nvSpPr>
      <dsp:spPr>
        <a:xfrm>
          <a:off x="6167338" y="1625600"/>
          <a:ext cx="1956593" cy="216746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Funktionale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Programmierung</a:t>
          </a:r>
          <a:r>
            <a:rPr lang="en-US" sz="1400" kern="1200" dirty="0" smtClean="0"/>
            <a:t>!?</a:t>
          </a:r>
          <a:endParaRPr lang="de-DE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“</a:t>
          </a:r>
          <a:r>
            <a:rPr lang="en-US" sz="1100" b="0" i="0" kern="1200" dirty="0" smtClean="0"/>
            <a:t>SOLID: the next step is Functional” Mark </a:t>
          </a:r>
          <a:r>
            <a:rPr lang="en-US" sz="1100" b="0" i="0" kern="1200" dirty="0" err="1" smtClean="0"/>
            <a:t>Seemann</a:t>
          </a:r>
          <a:endParaRPr lang="de-DE" sz="1100" kern="1200" dirty="0"/>
        </a:p>
      </dsp:txBody>
      <dsp:txXfrm>
        <a:off x="6262851" y="1721113"/>
        <a:ext cx="1765567" cy="1976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14E67-F15E-4C56-B012-8B5D20679002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51340-8737-4301-8FF0-2DD15047F6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48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15min</a:t>
            </a:r>
          </a:p>
          <a:p>
            <a:r>
              <a:rPr lang="en-US" dirty="0" err="1" smtClean="0"/>
              <a:t>Zuordnen</a:t>
            </a:r>
            <a:r>
              <a:rPr lang="en-US" dirty="0" smtClean="0"/>
              <a:t> von </a:t>
            </a:r>
            <a:r>
              <a:rPr lang="en-US" dirty="0" err="1" smtClean="0"/>
              <a:t>Kohäsion</a:t>
            </a:r>
            <a:r>
              <a:rPr lang="en-US" dirty="0" smtClean="0"/>
              <a:t> und </a:t>
            </a:r>
            <a:r>
              <a:rPr lang="en-US" dirty="0" err="1" smtClean="0"/>
              <a:t>Kopplung</a:t>
            </a:r>
            <a:r>
              <a:rPr lang="en-US" dirty="0" smtClean="0"/>
              <a:t> </a:t>
            </a:r>
            <a:r>
              <a:rPr lang="en-US" dirty="0" err="1" smtClean="0"/>
              <a:t>niedrig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hoch</a:t>
            </a:r>
            <a:endParaRPr lang="en-US" dirty="0" smtClean="0"/>
          </a:p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Kohäsion</a:t>
            </a:r>
            <a:r>
              <a:rPr lang="en-US" dirty="0" smtClean="0"/>
              <a:t>? </a:t>
            </a:r>
            <a:r>
              <a:rPr lang="en-US" dirty="0" err="1" smtClean="0"/>
              <a:t>Bsp</a:t>
            </a:r>
            <a:r>
              <a:rPr lang="en-US" dirty="0" smtClean="0"/>
              <a:t>.: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niedrig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Kaufland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hoch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Käseladen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Coupling_Cohesion.cs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51340-8737-4301-8FF0-2DD15047F60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71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15min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51340-8737-4301-8FF0-2DD15047F60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18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15min</a:t>
            </a:r>
          </a:p>
          <a:p>
            <a:r>
              <a:rPr lang="en-US" dirty="0" err="1" smtClean="0"/>
              <a:t>Jeder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einzelne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erklärt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Prinzip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bringt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Bild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Zusammenhang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jeweiligen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Prinzip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51340-8737-4301-8FF0-2DD15047F60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64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10min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51340-8737-4301-8FF0-2DD15047F60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199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60min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dirty="0" err="1" smtClean="0"/>
              <a:t>FragileTests.cs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SRPViolation.cs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51340-8737-4301-8FF0-2DD15047F60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387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Gemeinsames Codereview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MgmtService.cs</a:t>
            </a:r>
            <a:endParaRPr lang="en-US" dirty="0" smtClean="0"/>
          </a:p>
          <a:p>
            <a:r>
              <a:rPr lang="de-DE" dirty="0" smtClean="0"/>
              <a:t>Welche Aufgaben(5/6) übernimmt die Methode </a:t>
            </a:r>
            <a:r>
              <a:rPr lang="de-DE" dirty="0" err="1" smtClean="0"/>
              <a:t>UpdateZuweisungsAbrufverfahrenEigenschaften</a:t>
            </a:r>
            <a:r>
              <a:rPr lang="de-DE" dirty="0" smtClean="0"/>
              <a:t>?</a:t>
            </a:r>
          </a:p>
          <a:p>
            <a:r>
              <a:rPr lang="de-DE" dirty="0" smtClean="0"/>
              <a:t>Welche Auswirkungen kann diese Art der Umsetzung haben, wenn dies in jeder Methode so implementiert wird?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51340-8737-4301-8FF0-2DD15047F60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60min</a:t>
            </a:r>
          </a:p>
          <a:p>
            <a:r>
              <a:rPr lang="en-US" dirty="0" err="1" smtClean="0"/>
              <a:t>Sowohl</a:t>
            </a:r>
            <a:r>
              <a:rPr lang="en-US" dirty="0" smtClean="0"/>
              <a:t> </a:t>
            </a:r>
            <a:r>
              <a:rPr lang="en-US" dirty="0" err="1" smtClean="0"/>
              <a:t>trennen</a:t>
            </a:r>
            <a:r>
              <a:rPr lang="en-US" dirty="0" smtClean="0"/>
              <a:t> von </a:t>
            </a:r>
            <a:r>
              <a:rPr lang="en-US" dirty="0" err="1" smtClean="0"/>
              <a:t>funktionalen</a:t>
            </a:r>
            <a:r>
              <a:rPr lang="en-US" dirty="0" smtClean="0"/>
              <a:t> </a:t>
            </a:r>
            <a:r>
              <a:rPr lang="en-US" dirty="0" err="1" smtClean="0"/>
              <a:t>Anforderungen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funktionalen</a:t>
            </a:r>
            <a:r>
              <a:rPr lang="en-US" dirty="0" smtClean="0"/>
              <a:t> </a:t>
            </a:r>
            <a:r>
              <a:rPr lang="en-US" dirty="0" err="1" smtClean="0"/>
              <a:t>Anforderungen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Code, </a:t>
            </a:r>
            <a:r>
              <a:rPr lang="en-US" baseline="0" dirty="0" err="1" smtClean="0"/>
              <a:t>letzteres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oft </a:t>
            </a:r>
            <a:r>
              <a:rPr lang="en-US" baseline="0" dirty="0" err="1" smtClean="0"/>
              <a:t>vergessen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SimpleDecorators.cs</a:t>
            </a:r>
            <a:endParaRPr lang="en-US" dirty="0" smtClean="0"/>
          </a:p>
          <a:p>
            <a:r>
              <a:rPr lang="en-US" dirty="0" err="1" smtClean="0"/>
              <a:t>ComplexDecorators.cs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51340-8737-4301-8FF0-2DD15047F60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59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D07B-DE8D-4AB6-B7A9-BA2BA2E1A07D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BCD0-CBA5-43E0-BAD8-09F69E99E3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55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D07B-DE8D-4AB6-B7A9-BA2BA2E1A07D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BCD0-CBA5-43E0-BAD8-09F69E99E3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46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D07B-DE8D-4AB6-B7A9-BA2BA2E1A07D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BCD0-CBA5-43E0-BAD8-09F69E99E3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86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D07B-DE8D-4AB6-B7A9-BA2BA2E1A07D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BCD0-CBA5-43E0-BAD8-09F69E99E3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99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D07B-DE8D-4AB6-B7A9-BA2BA2E1A07D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BCD0-CBA5-43E0-BAD8-09F69E99E3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58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D07B-DE8D-4AB6-B7A9-BA2BA2E1A07D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BCD0-CBA5-43E0-BAD8-09F69E99E3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18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D07B-DE8D-4AB6-B7A9-BA2BA2E1A07D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BCD0-CBA5-43E0-BAD8-09F69E99E3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38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D07B-DE8D-4AB6-B7A9-BA2BA2E1A07D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BCD0-CBA5-43E0-BAD8-09F69E99E3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D07B-DE8D-4AB6-B7A9-BA2BA2E1A07D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BCD0-CBA5-43E0-BAD8-09F69E99E3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84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D07B-DE8D-4AB6-B7A9-BA2BA2E1A07D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BCD0-CBA5-43E0-BAD8-09F69E99E3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94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D07B-DE8D-4AB6-B7A9-BA2BA2E1A07D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BCD0-CBA5-43E0-BAD8-09F69E99E3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1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D07B-DE8D-4AB6-B7A9-BA2BA2E1A07D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BCD0-CBA5-43E0-BAD8-09F69E99E3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05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SOLID – </a:t>
            </a:r>
            <a:r>
              <a:rPr lang="de-DE" b="1" dirty="0" smtClean="0"/>
              <a:t>Prinzipien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5 objektorientierte Design-Prinzipien</a:t>
            </a:r>
          </a:p>
          <a:p>
            <a:pPr lvl="0"/>
            <a:r>
              <a:rPr lang="de-DE" dirty="0"/>
              <a:t>1995 aufgestellt von </a:t>
            </a:r>
            <a:r>
              <a:rPr lang="de-DE" dirty="0" err="1"/>
              <a:t>Uncle</a:t>
            </a:r>
            <a:r>
              <a:rPr lang="de-DE" dirty="0"/>
              <a:t> Bob Martin</a:t>
            </a:r>
          </a:p>
          <a:p>
            <a:pPr lvl="0"/>
            <a:r>
              <a:rPr lang="de-DE" dirty="0"/>
              <a:t>Ziel: flexibler, robuster, nachnutzerbarer </a:t>
            </a:r>
            <a:r>
              <a:rPr lang="de-DE" dirty="0" smtClean="0"/>
              <a:t>Code, der einfach zu testen ist</a:t>
            </a:r>
            <a:endParaRPr lang="de-DE" dirty="0"/>
          </a:p>
          <a:p>
            <a:pPr lvl="0"/>
            <a:r>
              <a:rPr lang="de-DE" dirty="0"/>
              <a:t>Softwarearchitektur </a:t>
            </a:r>
            <a:r>
              <a:rPr lang="de-DE" dirty="0" smtClean="0"/>
              <a:t>Grundlagen:</a:t>
            </a:r>
            <a:endParaRPr lang="de-DE" dirty="0"/>
          </a:p>
          <a:p>
            <a:pPr lvl="1"/>
            <a:r>
              <a:rPr lang="de-DE" dirty="0" smtClean="0"/>
              <a:t>Kohäsion</a:t>
            </a:r>
            <a:endParaRPr lang="de-DE" dirty="0"/>
          </a:p>
          <a:p>
            <a:pPr lvl="1"/>
            <a:r>
              <a:rPr lang="de-DE" dirty="0" smtClean="0"/>
              <a:t>Kopplung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85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SOLID – Prinzipien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S</a:t>
            </a:r>
            <a:r>
              <a:rPr lang="de-DE" dirty="0"/>
              <a:t> – Single </a:t>
            </a:r>
            <a:r>
              <a:rPr lang="de-DE" dirty="0" err="1"/>
              <a:t>Responsiblity</a:t>
            </a:r>
            <a:r>
              <a:rPr lang="de-DE" dirty="0"/>
              <a:t> </a:t>
            </a:r>
            <a:r>
              <a:rPr lang="de-DE" dirty="0" err="1"/>
              <a:t>Principle</a:t>
            </a:r>
            <a:r>
              <a:rPr lang="de-DE" dirty="0"/>
              <a:t> 	</a:t>
            </a:r>
            <a:endParaRPr lang="de-DE" dirty="0" smtClean="0"/>
          </a:p>
          <a:p>
            <a:pPr lvl="1"/>
            <a:r>
              <a:rPr lang="de-DE" sz="2000" dirty="0" smtClean="0"/>
              <a:t>Klassen </a:t>
            </a:r>
            <a:r>
              <a:rPr lang="de-DE" sz="2000" dirty="0"/>
              <a:t>mit einer Verantwortung</a:t>
            </a:r>
          </a:p>
          <a:p>
            <a:r>
              <a:rPr lang="de-DE" b="1" dirty="0"/>
              <a:t>O</a:t>
            </a:r>
            <a:r>
              <a:rPr lang="de-DE" dirty="0"/>
              <a:t> – Open-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 smtClean="0"/>
              <a:t>Principle</a:t>
            </a:r>
            <a:endParaRPr lang="de-DE" dirty="0" smtClean="0"/>
          </a:p>
          <a:p>
            <a:pPr lvl="1"/>
            <a:r>
              <a:rPr lang="de-DE" sz="2000" dirty="0" smtClean="0"/>
              <a:t>Klassen </a:t>
            </a:r>
            <a:r>
              <a:rPr lang="de-DE" sz="2000" dirty="0"/>
              <a:t>sollten erweitert werden können, ohne diese anzupassen </a:t>
            </a:r>
          </a:p>
          <a:p>
            <a:r>
              <a:rPr lang="de-DE" b="1" dirty="0"/>
              <a:t>L</a:t>
            </a:r>
            <a:r>
              <a:rPr lang="de-DE" dirty="0"/>
              <a:t> – </a:t>
            </a:r>
            <a:r>
              <a:rPr lang="de-DE" dirty="0" err="1"/>
              <a:t>Liskov</a:t>
            </a:r>
            <a:r>
              <a:rPr lang="de-DE" dirty="0"/>
              <a:t> Substitution </a:t>
            </a:r>
            <a:r>
              <a:rPr lang="de-DE" dirty="0" err="1" smtClean="0"/>
              <a:t>Principle</a:t>
            </a:r>
            <a:endParaRPr lang="de-DE" dirty="0" smtClean="0"/>
          </a:p>
          <a:p>
            <a:pPr lvl="1"/>
            <a:r>
              <a:rPr lang="de-DE" sz="2000" dirty="0" smtClean="0"/>
              <a:t>Jede </a:t>
            </a:r>
            <a:r>
              <a:rPr lang="de-DE" sz="2000" dirty="0"/>
              <a:t>abgeleitete Klasse sollte ihre Basisklasse ersetzen </a:t>
            </a:r>
            <a:r>
              <a:rPr lang="de-DE" sz="2000" dirty="0" smtClean="0"/>
              <a:t>können (Ersetzbarkeitsprinzip)</a:t>
            </a:r>
            <a:endParaRPr lang="de-DE" sz="2000" dirty="0"/>
          </a:p>
          <a:p>
            <a:r>
              <a:rPr lang="de-DE" b="1" dirty="0"/>
              <a:t>I</a:t>
            </a:r>
            <a:r>
              <a:rPr lang="de-DE" dirty="0"/>
              <a:t> – Interface Segregation </a:t>
            </a:r>
            <a:r>
              <a:rPr lang="de-DE" dirty="0" err="1" smtClean="0"/>
              <a:t>Principle</a:t>
            </a:r>
            <a:endParaRPr lang="de-DE" dirty="0" smtClean="0"/>
          </a:p>
          <a:p>
            <a:pPr lvl="1"/>
            <a:r>
              <a:rPr lang="de-DE" sz="2000" dirty="0" smtClean="0"/>
              <a:t>Clients </a:t>
            </a:r>
            <a:r>
              <a:rPr lang="de-DE" sz="2000" dirty="0"/>
              <a:t>sollten nur Methoden implementieren müssen, die sie benötigen</a:t>
            </a:r>
          </a:p>
          <a:p>
            <a:r>
              <a:rPr lang="de-DE" b="1" dirty="0"/>
              <a:t>D</a:t>
            </a:r>
            <a:r>
              <a:rPr lang="de-DE" dirty="0"/>
              <a:t> – </a:t>
            </a:r>
            <a:r>
              <a:rPr lang="de-DE" dirty="0" err="1"/>
              <a:t>Dependency</a:t>
            </a:r>
            <a:r>
              <a:rPr lang="de-DE" dirty="0"/>
              <a:t> Inversion </a:t>
            </a:r>
            <a:r>
              <a:rPr lang="de-DE" dirty="0" err="1" smtClean="0"/>
              <a:t>Principle</a:t>
            </a:r>
            <a:endParaRPr lang="de-DE" dirty="0"/>
          </a:p>
          <a:p>
            <a:pPr lvl="1"/>
            <a:r>
              <a:rPr lang="de-DE" sz="2000" dirty="0" smtClean="0"/>
              <a:t>Programmieren gegen Abstraktionen (Interfaces bzw. abstrakte Klassen)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74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SOLID – Prinzipien</a:t>
            </a:r>
            <a:endParaRPr lang="de-DE" dirty="0"/>
          </a:p>
        </p:txBody>
      </p:sp>
      <p:pic>
        <p:nvPicPr>
          <p:cNvPr id="4" name="Content Placeholder 3" descr="http://www.givval.com/blog/wp-content/uploads/2014/06/solid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0247" y="1825625"/>
            <a:ext cx="8151506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530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931910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 Responsibility Principle (SRP)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854440" y="3499012"/>
            <a:ext cx="1135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?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5159" y="1671019"/>
            <a:ext cx="3540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Mein </a:t>
            </a:r>
            <a:r>
              <a:rPr lang="en-US" dirty="0" err="1" smtClean="0"/>
              <a:t>Weg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Verständnis</a:t>
            </a:r>
            <a:r>
              <a:rPr lang="en-US" dirty="0" smtClean="0"/>
              <a:t> von SRP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838200" y="1226120"/>
            <a:ext cx="4571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“A class should have one, and only one, reason to change</a:t>
            </a:r>
            <a:r>
              <a:rPr lang="de-DE" sz="1400" dirty="0" smtClean="0"/>
              <a:t> </a:t>
            </a:r>
            <a:r>
              <a:rPr lang="en-US" sz="1400" b="1" dirty="0" smtClean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856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 Responsibility </a:t>
            </a:r>
            <a:r>
              <a:rPr lang="en-US" b="1" dirty="0" smtClean="0"/>
              <a:t>Principle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 smtClean="0"/>
              <a:t>Schmerzen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Fragile Tests</a:t>
            </a:r>
          </a:p>
          <a:p>
            <a:pPr lvl="1"/>
            <a:r>
              <a:rPr lang="de-DE" dirty="0" smtClean="0"/>
              <a:t>Schlechte Nachnutzbarkeit</a:t>
            </a:r>
          </a:p>
          <a:p>
            <a:pPr lvl="1"/>
            <a:r>
              <a:rPr lang="de-DE" dirty="0" smtClean="0"/>
              <a:t>Geringe Lesbarkeit und Verständlichkeit</a:t>
            </a:r>
          </a:p>
          <a:p>
            <a:pPr lvl="1"/>
            <a:r>
              <a:rPr lang="en-US" dirty="0" err="1" smtClean="0"/>
              <a:t>Mit</a:t>
            </a:r>
            <a:r>
              <a:rPr lang="en-US" dirty="0" smtClean="0"/>
              <a:t> der </a:t>
            </a:r>
            <a:r>
              <a:rPr lang="en-US" dirty="0" err="1" smtClean="0"/>
              <a:t>Zeit</a:t>
            </a:r>
            <a:r>
              <a:rPr lang="en-US" dirty="0" smtClean="0"/>
              <a:t> </a:t>
            </a:r>
            <a:r>
              <a:rPr lang="en-US" dirty="0" err="1" smtClean="0"/>
              <a:t>hohe</a:t>
            </a:r>
            <a:r>
              <a:rPr lang="en-US" dirty="0" smtClean="0"/>
              <a:t> </a:t>
            </a:r>
            <a:r>
              <a:rPr lang="en-US" dirty="0" err="1" smtClean="0"/>
              <a:t>Komplexität</a:t>
            </a:r>
            <a:r>
              <a:rPr lang="en-US" dirty="0" smtClean="0"/>
              <a:t> (“Accidental Complexity” 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“Essential complexity”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de-DE" dirty="0" smtClean="0"/>
          </a:p>
          <a:p>
            <a:pPr lvl="1"/>
            <a:r>
              <a:rPr lang="de-DE" dirty="0" smtClean="0"/>
              <a:t>Paralleles Arbeiten im Team / </a:t>
            </a:r>
            <a:r>
              <a:rPr lang="de-DE" dirty="0" err="1" smtClean="0"/>
              <a:t>Merge</a:t>
            </a:r>
            <a:r>
              <a:rPr lang="de-DE" dirty="0" smtClean="0"/>
              <a:t> Konflikte</a:t>
            </a:r>
          </a:p>
          <a:p>
            <a:pPr lvl="1"/>
            <a:r>
              <a:rPr lang="en-US" dirty="0" err="1" smtClean="0"/>
              <a:t>Schlechte</a:t>
            </a:r>
            <a:r>
              <a:rPr lang="en-US" dirty="0" smtClean="0"/>
              <a:t> </a:t>
            </a:r>
            <a:r>
              <a:rPr lang="en-US" dirty="0" err="1" smtClean="0"/>
              <a:t>Ersetzbarkeit</a:t>
            </a:r>
            <a:r>
              <a:rPr lang="en-US" dirty="0" smtClean="0"/>
              <a:t> (</a:t>
            </a:r>
            <a:r>
              <a:rPr lang="en-US" dirty="0" err="1" smtClean="0"/>
              <a:t>Technologie</a:t>
            </a:r>
            <a:r>
              <a:rPr lang="en-US" dirty="0" smtClean="0"/>
              <a:t> </a:t>
            </a:r>
            <a:r>
              <a:rPr lang="en-US" dirty="0" err="1" smtClean="0"/>
              <a:t>Austauschen</a:t>
            </a:r>
            <a:r>
              <a:rPr lang="en-US" dirty="0"/>
              <a:t>)</a:t>
            </a:r>
            <a:endParaRPr lang="de-DE" dirty="0"/>
          </a:p>
          <a:p>
            <a:pPr lvl="1"/>
            <a:r>
              <a:rPr lang="en-US" dirty="0" err="1" smtClean="0"/>
              <a:t>Höhere</a:t>
            </a:r>
            <a:r>
              <a:rPr lang="en-US" dirty="0" smtClean="0"/>
              <a:t> </a:t>
            </a:r>
            <a:r>
              <a:rPr lang="en-US" dirty="0" err="1" smtClean="0"/>
              <a:t>Bugrate</a:t>
            </a:r>
            <a:endParaRPr lang="en-US" dirty="0" smtClean="0"/>
          </a:p>
          <a:p>
            <a:pPr lvl="1"/>
            <a:r>
              <a:rPr lang="en-US" dirty="0" err="1" smtClean="0"/>
              <a:t>Steigende</a:t>
            </a:r>
            <a:r>
              <a:rPr lang="en-US" dirty="0" smtClean="0"/>
              <a:t> </a:t>
            </a:r>
            <a:r>
              <a:rPr lang="en-US" dirty="0" err="1" smtClean="0"/>
              <a:t>Kosten</a:t>
            </a:r>
            <a:endParaRPr lang="en-US" dirty="0"/>
          </a:p>
          <a:p>
            <a:pPr lvl="1"/>
            <a:r>
              <a:rPr lang="en-US" dirty="0" err="1" smtClean="0"/>
              <a:t>Schwierigkeit</a:t>
            </a:r>
            <a:r>
              <a:rPr lang="en-US" dirty="0" smtClean="0"/>
              <a:t> der </a:t>
            </a:r>
            <a:r>
              <a:rPr lang="en-US" dirty="0" err="1" smtClean="0"/>
              <a:t>Umkehrbarkeit</a:t>
            </a:r>
            <a:r>
              <a:rPr lang="en-US" dirty="0" smtClean="0"/>
              <a:t> von Code </a:t>
            </a:r>
            <a:r>
              <a:rPr lang="en-US" dirty="0" err="1" smtClean="0"/>
              <a:t>bzw</a:t>
            </a:r>
            <a:r>
              <a:rPr lang="en-US" dirty="0" smtClean="0"/>
              <a:t>. Code </a:t>
            </a:r>
            <a:r>
              <a:rPr lang="en-US" dirty="0" err="1" smtClean="0"/>
              <a:t>wegzuschmeißen</a:t>
            </a:r>
            <a:endParaRPr lang="en-US" dirty="0" smtClean="0"/>
          </a:p>
          <a:p>
            <a:pPr marL="457200" lvl="1" indent="0">
              <a:buNone/>
            </a:pPr>
            <a:r>
              <a:rPr lang="de-DE" dirty="0"/>
              <a:t> </a:t>
            </a:r>
          </a:p>
          <a:p>
            <a:r>
              <a:rPr lang="de-DE" dirty="0"/>
              <a:t>Technische Symptome:</a:t>
            </a:r>
          </a:p>
          <a:p>
            <a:pPr lvl="1"/>
            <a:r>
              <a:rPr lang="de-DE" dirty="0" smtClean="0"/>
              <a:t>Viel </a:t>
            </a:r>
            <a:r>
              <a:rPr lang="de-DE" dirty="0" err="1" smtClean="0"/>
              <a:t>Mocking</a:t>
            </a:r>
            <a:endParaRPr lang="de-DE" dirty="0" smtClean="0"/>
          </a:p>
          <a:p>
            <a:pPr lvl="1"/>
            <a:r>
              <a:rPr lang="de-DE" dirty="0" smtClean="0"/>
              <a:t>Viele Konstruktor Parameter</a:t>
            </a:r>
          </a:p>
          <a:p>
            <a:pPr lvl="1"/>
            <a:r>
              <a:rPr lang="de-DE" dirty="0" smtClean="0"/>
              <a:t>Fragile Tests</a:t>
            </a:r>
            <a:endParaRPr lang="de-DE" dirty="0"/>
          </a:p>
          <a:p>
            <a:pPr lvl="1"/>
            <a:r>
              <a:rPr lang="de-DE" dirty="0" smtClean="0"/>
              <a:t>Klassennamen: …Manager, …Service, …Repository, …Helper</a:t>
            </a:r>
          </a:p>
          <a:p>
            <a:pPr lvl="1"/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stabilen</a:t>
            </a:r>
            <a:r>
              <a:rPr lang="en-US" dirty="0" smtClean="0"/>
              <a:t> Interfaces</a:t>
            </a:r>
          </a:p>
          <a:p>
            <a:pPr lvl="1"/>
            <a:r>
              <a:rPr lang="de-DE" dirty="0" smtClean="0"/>
              <a:t>Code-Redundanzen (funktional und nicht funktional)</a:t>
            </a:r>
          </a:p>
          <a:p>
            <a:pPr lvl="1"/>
            <a:r>
              <a:rPr lang="en-US" dirty="0" smtClean="0"/>
              <a:t>“Ripple Effects” in Tests und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produktivem</a:t>
            </a:r>
            <a:r>
              <a:rPr lang="en-US" dirty="0" smtClean="0"/>
              <a:t> Code</a:t>
            </a:r>
          </a:p>
          <a:p>
            <a:pPr lvl="1"/>
            <a:r>
              <a:rPr lang="en-US" dirty="0" err="1" smtClean="0"/>
              <a:t>Hohe</a:t>
            </a:r>
            <a:r>
              <a:rPr lang="en-US" dirty="0" smtClean="0"/>
              <a:t> </a:t>
            </a:r>
            <a:r>
              <a:rPr lang="en-US" dirty="0" err="1" smtClean="0"/>
              <a:t>Kopplung</a:t>
            </a:r>
            <a:r>
              <a:rPr lang="en-US" dirty="0" smtClean="0"/>
              <a:t> von </a:t>
            </a:r>
            <a:r>
              <a:rPr lang="en-US" dirty="0" err="1" smtClean="0"/>
              <a:t>Funktionen</a:t>
            </a:r>
            <a:r>
              <a:rPr lang="en-US" dirty="0" smtClean="0"/>
              <a:t>, die </a:t>
            </a:r>
            <a:r>
              <a:rPr lang="en-US" dirty="0" err="1" smtClean="0"/>
              <a:t>nichts</a:t>
            </a:r>
            <a:r>
              <a:rPr lang="en-US" dirty="0" smtClean="0"/>
              <a:t> </a:t>
            </a:r>
            <a:r>
              <a:rPr lang="en-US" dirty="0" err="1" smtClean="0"/>
              <a:t>miteinander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tun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endParaRPr lang="en-US" dirty="0" smtClean="0"/>
          </a:p>
          <a:p>
            <a:pPr lvl="1"/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funktionale</a:t>
            </a:r>
            <a:r>
              <a:rPr lang="en-US" dirty="0" smtClean="0"/>
              <a:t> </a:t>
            </a:r>
            <a:r>
              <a:rPr lang="en-US" dirty="0" err="1" smtClean="0"/>
              <a:t>Anforderungen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uneinheitlich</a:t>
            </a:r>
            <a:r>
              <a:rPr lang="en-US" dirty="0" smtClean="0"/>
              <a:t> </a:t>
            </a:r>
            <a:r>
              <a:rPr lang="en-US" dirty="0" err="1" smtClean="0"/>
              <a:t>umgesetzt</a:t>
            </a:r>
            <a:r>
              <a:rPr lang="en-US" dirty="0" smtClean="0"/>
              <a:t> (Logging, Caching, Exception Handling, …)</a:t>
            </a:r>
            <a:endParaRPr lang="de-DE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662940" y="6179820"/>
            <a:ext cx="92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 “</a:t>
            </a:r>
            <a:r>
              <a:rPr lang="en-US" dirty="0" err="1" smtClean="0">
                <a:sym typeface="Wingdings" panose="05000000000000000000" pitchFamily="2" charset="2"/>
              </a:rPr>
              <a:t>Große</a:t>
            </a:r>
            <a:r>
              <a:rPr lang="en-US" dirty="0" smtClean="0">
                <a:sym typeface="Wingdings" panose="05000000000000000000" pitchFamily="2" charset="2"/>
              </a:rPr>
              <a:t>” Klassen </a:t>
            </a:r>
            <a:r>
              <a:rPr lang="en-US" dirty="0" err="1" smtClean="0">
                <a:sym typeface="Wingdings" panose="05000000000000000000" pitchFamily="2" charset="2"/>
              </a:rPr>
              <a:t>sind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hinsichtlich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ihrer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Änderbarkeit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schlechter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skalierbar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als</a:t>
            </a:r>
            <a:r>
              <a:rPr lang="en-US" dirty="0" smtClean="0">
                <a:sym typeface="Wingdings" panose="05000000000000000000" pitchFamily="2" charset="2"/>
              </a:rPr>
              <a:t> “</a:t>
            </a:r>
            <a:r>
              <a:rPr lang="en-US" dirty="0" err="1" smtClean="0">
                <a:sym typeface="Wingdings" panose="05000000000000000000" pitchFamily="2" charset="2"/>
              </a:rPr>
              <a:t>kleine</a:t>
            </a:r>
            <a:r>
              <a:rPr lang="en-US" dirty="0" smtClean="0">
                <a:sym typeface="Wingdings" panose="05000000000000000000" pitchFamily="2" charset="2"/>
              </a:rPr>
              <a:t>” Klassen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654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27860" y="655320"/>
            <a:ext cx="5882640" cy="556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Methode_SRP_SO_WHAT</a:t>
            </a:r>
            <a:r>
              <a:rPr lang="en-US" dirty="0" smtClean="0"/>
              <a:t>(…)</a:t>
            </a:r>
            <a:endParaRPr lang="de-DE" dirty="0"/>
          </a:p>
        </p:txBody>
      </p:sp>
      <p:sp>
        <p:nvSpPr>
          <p:cNvPr id="8" name="Rounded Rectangle 7"/>
          <p:cNvSpPr/>
          <p:nvPr/>
        </p:nvSpPr>
        <p:spPr>
          <a:xfrm>
            <a:off x="2537460" y="1343978"/>
            <a:ext cx="4678680" cy="4343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>
          <a:xfrm>
            <a:off x="2537460" y="5600700"/>
            <a:ext cx="4678680" cy="4343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>
          <a:xfrm>
            <a:off x="2537460" y="1883093"/>
            <a:ext cx="4678680" cy="4343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Handling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>
          <a:xfrm>
            <a:off x="2537460" y="5017770"/>
            <a:ext cx="4678680" cy="4343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Handling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>
          <a:xfrm>
            <a:off x="2537460" y="2422208"/>
            <a:ext cx="4678680" cy="4343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>
          <a:xfrm>
            <a:off x="2537460" y="4486037"/>
            <a:ext cx="4678680" cy="4343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>
          <a:xfrm>
            <a:off x="2537460" y="2959894"/>
            <a:ext cx="4678680" cy="434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Handling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>
          <a:xfrm>
            <a:off x="2537460" y="3903107"/>
            <a:ext cx="4678680" cy="434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Handling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2537460" y="3459480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 </a:t>
            </a:r>
            <a:r>
              <a:rPr lang="en-US" dirty="0" err="1" smtClean="0">
                <a:solidFill>
                  <a:schemeClr val="bg1"/>
                </a:solidFill>
              </a:rPr>
              <a:t>Eigentlicher</a:t>
            </a:r>
            <a:r>
              <a:rPr lang="en-US" dirty="0" smtClean="0">
                <a:solidFill>
                  <a:schemeClr val="bg1"/>
                </a:solidFill>
              </a:rPr>
              <a:t> Code …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546860" y="655320"/>
            <a:ext cx="6416040" cy="550164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46860" y="708660"/>
            <a:ext cx="6416040" cy="550926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19060" y="5452110"/>
            <a:ext cx="21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Bsp</a:t>
            </a:r>
            <a:r>
              <a:rPr lang="en-US" dirty="0" smtClean="0"/>
              <a:t>.: </a:t>
            </a:r>
            <a:r>
              <a:rPr lang="en-US" dirty="0" err="1" smtClean="0"/>
              <a:t>ManagementService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74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Single Responsibility Principle </a:t>
            </a:r>
            <a:endParaRPr lang="de-DE" dirty="0"/>
          </a:p>
        </p:txBody>
      </p:sp>
      <p:sp>
        <p:nvSpPr>
          <p:cNvPr id="90" name="Oval 89"/>
          <p:cNvSpPr/>
          <p:nvPr/>
        </p:nvSpPr>
        <p:spPr>
          <a:xfrm>
            <a:off x="1249428" y="1898591"/>
            <a:ext cx="3639879" cy="363987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/>
          <p:cNvSpPr/>
          <p:nvPr/>
        </p:nvSpPr>
        <p:spPr>
          <a:xfrm>
            <a:off x="1437361" y="2060020"/>
            <a:ext cx="3307414" cy="330741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/>
          <p:cNvSpPr/>
          <p:nvPr/>
        </p:nvSpPr>
        <p:spPr>
          <a:xfrm>
            <a:off x="1608813" y="2239754"/>
            <a:ext cx="2947947" cy="29479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/>
          <p:cNvSpPr/>
          <p:nvPr/>
        </p:nvSpPr>
        <p:spPr>
          <a:xfrm>
            <a:off x="1829130" y="2478293"/>
            <a:ext cx="2523877" cy="252387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/>
          <p:cNvSpPr/>
          <p:nvPr/>
        </p:nvSpPr>
        <p:spPr>
          <a:xfrm>
            <a:off x="2049449" y="2698612"/>
            <a:ext cx="2083241" cy="2083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Fachlichkeit</a:t>
            </a:r>
            <a:endParaRPr lang="de-DE" dirty="0"/>
          </a:p>
        </p:txBody>
      </p:sp>
      <p:cxnSp>
        <p:nvCxnSpPr>
          <p:cNvPr id="95" name="Straight Arrow Connector 94"/>
          <p:cNvCxnSpPr>
            <a:stCxn id="90" idx="7"/>
            <a:endCxn id="101" idx="1"/>
          </p:cNvCxnSpPr>
          <p:nvPr/>
        </p:nvCxnSpPr>
        <p:spPr>
          <a:xfrm>
            <a:off x="4356259" y="2431639"/>
            <a:ext cx="1196155" cy="9768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1" idx="7"/>
            <a:endCxn id="102" idx="1"/>
          </p:cNvCxnSpPr>
          <p:nvPr/>
        </p:nvCxnSpPr>
        <p:spPr>
          <a:xfrm>
            <a:off x="4260415" y="2544380"/>
            <a:ext cx="1309084" cy="35427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2" idx="7"/>
            <a:endCxn id="103" idx="1"/>
          </p:cNvCxnSpPr>
          <p:nvPr/>
        </p:nvCxnSpPr>
        <p:spPr>
          <a:xfrm>
            <a:off x="4125043" y="2671471"/>
            <a:ext cx="1392465" cy="64178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3" idx="7"/>
            <a:endCxn id="104" idx="1"/>
          </p:cNvCxnSpPr>
          <p:nvPr/>
        </p:nvCxnSpPr>
        <p:spPr>
          <a:xfrm>
            <a:off x="3983394" y="2847906"/>
            <a:ext cx="1537997" cy="83187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4" idx="7"/>
            <a:endCxn id="105" idx="1"/>
          </p:cNvCxnSpPr>
          <p:nvPr/>
        </p:nvCxnSpPr>
        <p:spPr>
          <a:xfrm>
            <a:off x="3827606" y="3003696"/>
            <a:ext cx="1724808" cy="13499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71644" y="1911208"/>
            <a:ext cx="319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</a:t>
            </a:r>
            <a:r>
              <a:rPr lang="en-US" b="1" u="sng" dirty="0" smtClean="0"/>
              <a:t>separate</a:t>
            </a:r>
            <a:r>
              <a:rPr lang="en-US" b="1" dirty="0" smtClean="0"/>
              <a:t> </a:t>
            </a:r>
            <a:r>
              <a:rPr lang="en-US" dirty="0" err="1" smtClean="0"/>
              <a:t>Verantwortlichkeiten</a:t>
            </a:r>
            <a:endParaRPr lang="de-DE" dirty="0"/>
          </a:p>
        </p:txBody>
      </p:sp>
      <p:sp>
        <p:nvSpPr>
          <p:cNvPr id="101" name="TextBox 100"/>
          <p:cNvSpPr txBox="1"/>
          <p:nvPr/>
        </p:nvSpPr>
        <p:spPr>
          <a:xfrm>
            <a:off x="5552414" y="2344659"/>
            <a:ext cx="90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Logging</a:t>
            </a:r>
            <a:endParaRPr lang="de-DE" dirty="0"/>
          </a:p>
        </p:txBody>
      </p:sp>
      <p:sp>
        <p:nvSpPr>
          <p:cNvPr id="102" name="TextBox 101"/>
          <p:cNvSpPr txBox="1"/>
          <p:nvPr/>
        </p:nvSpPr>
        <p:spPr>
          <a:xfrm>
            <a:off x="5569499" y="2713991"/>
            <a:ext cx="15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Handling</a:t>
            </a:r>
            <a:endParaRPr lang="de-DE" dirty="0"/>
          </a:p>
        </p:txBody>
      </p:sp>
      <p:sp>
        <p:nvSpPr>
          <p:cNvPr id="103" name="TextBox 102"/>
          <p:cNvSpPr txBox="1"/>
          <p:nvPr/>
        </p:nvSpPr>
        <p:spPr>
          <a:xfrm>
            <a:off x="5517508" y="3128585"/>
            <a:ext cx="215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 Handling</a:t>
            </a:r>
            <a:endParaRPr lang="de-DE" dirty="0"/>
          </a:p>
        </p:txBody>
      </p:sp>
      <p:sp>
        <p:nvSpPr>
          <p:cNvPr id="104" name="TextBox 103"/>
          <p:cNvSpPr txBox="1"/>
          <p:nvPr/>
        </p:nvSpPr>
        <p:spPr>
          <a:xfrm>
            <a:off x="5521391" y="3495119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Authorization</a:t>
            </a:r>
            <a:endParaRPr lang="de-DE" dirty="0"/>
          </a:p>
        </p:txBody>
      </p:sp>
      <p:sp>
        <p:nvSpPr>
          <p:cNvPr id="105" name="TextBox 104"/>
          <p:cNvSpPr txBox="1"/>
          <p:nvPr/>
        </p:nvSpPr>
        <p:spPr>
          <a:xfrm>
            <a:off x="5552414" y="4030483"/>
            <a:ext cx="2547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Eigentlicher</a:t>
            </a:r>
            <a:r>
              <a:rPr lang="en-US" dirty="0" smtClean="0"/>
              <a:t> </a:t>
            </a:r>
            <a:r>
              <a:rPr lang="en-US" dirty="0" err="1" smtClean="0"/>
              <a:t>Geschäftscode</a:t>
            </a:r>
            <a:endParaRPr lang="de-DE" dirty="0"/>
          </a:p>
        </p:txBody>
      </p:sp>
      <p:sp>
        <p:nvSpPr>
          <p:cNvPr id="106" name="Right Brace 105"/>
          <p:cNvSpPr/>
          <p:nvPr/>
        </p:nvSpPr>
        <p:spPr>
          <a:xfrm>
            <a:off x="7513320" y="2390478"/>
            <a:ext cx="586740" cy="137955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TextBox 106"/>
          <p:cNvSpPr txBox="1"/>
          <p:nvPr/>
        </p:nvSpPr>
        <p:spPr>
          <a:xfrm>
            <a:off x="8119961" y="2757088"/>
            <a:ext cx="1418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 Cutting</a:t>
            </a:r>
            <a:br>
              <a:rPr lang="en-US" dirty="0" smtClean="0"/>
            </a:br>
            <a:r>
              <a:rPr lang="en-US" dirty="0" smtClean="0"/>
              <a:t>Concerns</a:t>
            </a:r>
            <a:endParaRPr lang="de-DE" dirty="0"/>
          </a:p>
        </p:txBody>
      </p:sp>
      <p:sp>
        <p:nvSpPr>
          <p:cNvPr id="108" name="TextBox 107"/>
          <p:cNvSpPr txBox="1"/>
          <p:nvPr/>
        </p:nvSpPr>
        <p:spPr>
          <a:xfrm>
            <a:off x="838200" y="5680556"/>
            <a:ext cx="745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 Cutting Concerns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Hilfe</a:t>
            </a:r>
            <a:r>
              <a:rPr lang="en-US" dirty="0" smtClean="0"/>
              <a:t> von </a:t>
            </a:r>
            <a:r>
              <a:rPr lang="en-US" dirty="0" err="1" smtClean="0"/>
              <a:t>Dekoratoren</a:t>
            </a:r>
            <a:r>
              <a:rPr lang="en-US" dirty="0" smtClean="0"/>
              <a:t> </a:t>
            </a:r>
            <a:r>
              <a:rPr lang="en-US" dirty="0" err="1" smtClean="0"/>
              <a:t>implementiert</a:t>
            </a:r>
            <a:endParaRPr lang="de-DE" dirty="0"/>
          </a:p>
        </p:txBody>
      </p:sp>
      <p:sp>
        <p:nvSpPr>
          <p:cNvPr id="109" name="Rectangle 108"/>
          <p:cNvSpPr/>
          <p:nvPr/>
        </p:nvSpPr>
        <p:spPr>
          <a:xfrm>
            <a:off x="7649451" y="3335375"/>
            <a:ext cx="25317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Exception Handling</a:t>
            </a:r>
            <a:endParaRPr lang="de-DE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Logging</a:t>
            </a:r>
            <a:endParaRPr lang="de-DE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Auditing </a:t>
            </a:r>
            <a:endParaRPr lang="de-DE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Validation </a:t>
            </a:r>
            <a:endParaRPr lang="de-DE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Authentication </a:t>
            </a:r>
            <a:endParaRPr lang="de-DE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Authorization </a:t>
            </a:r>
            <a:endParaRPr lang="de-DE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Transaction Handling </a:t>
            </a:r>
            <a:endParaRPr lang="de-DE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Deadlock-/Connection Retries </a:t>
            </a:r>
            <a:endParaRPr lang="de-DE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Caching </a:t>
            </a:r>
            <a:endParaRPr lang="de-DE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Time Measuring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…</a:t>
            </a:r>
            <a:endParaRPr lang="de-DE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38199" y="1277108"/>
            <a:ext cx="7993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Orthogonalität</a:t>
            </a:r>
            <a:r>
              <a:rPr lang="en-US" dirty="0" smtClean="0"/>
              <a:t> – </a:t>
            </a:r>
            <a:r>
              <a:rPr lang="en-US" dirty="0" err="1" smtClean="0"/>
              <a:t>Separieren</a:t>
            </a:r>
            <a:r>
              <a:rPr lang="en-US" dirty="0" smtClean="0"/>
              <a:t> von </a:t>
            </a:r>
            <a:r>
              <a:rPr lang="en-US" dirty="0" err="1" smtClean="0"/>
              <a:t>verschiedenen</a:t>
            </a:r>
            <a:r>
              <a:rPr lang="en-US" dirty="0" smtClean="0"/>
              <a:t> </a:t>
            </a:r>
            <a:r>
              <a:rPr lang="en-US" dirty="0" err="1" smtClean="0"/>
              <a:t>Verantwortlichkeiten</a:t>
            </a:r>
            <a:r>
              <a:rPr lang="en-US" dirty="0" smtClean="0"/>
              <a:t> und </a:t>
            </a:r>
            <a:r>
              <a:rPr lang="en-US" dirty="0" err="1" smtClean="0"/>
              <a:t>Entkopplung</a:t>
            </a:r>
            <a:r>
              <a:rPr lang="en-US" dirty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Geschäftslogik</a:t>
            </a:r>
            <a:r>
              <a:rPr lang="en-US" dirty="0" smtClean="0"/>
              <a:t> und </a:t>
            </a:r>
            <a:r>
              <a:rPr lang="en-US" dirty="0" err="1" smtClean="0"/>
              <a:t>Infrastruktur</a:t>
            </a:r>
            <a:r>
              <a:rPr lang="en-US" dirty="0" smtClean="0"/>
              <a:t> Code</a:t>
            </a:r>
            <a:endParaRPr lang="de-DE" dirty="0"/>
          </a:p>
        </p:txBody>
      </p:sp>
      <p:sp>
        <p:nvSpPr>
          <p:cNvPr id="115" name="TextBox 114"/>
          <p:cNvSpPr txBox="1"/>
          <p:nvPr/>
        </p:nvSpPr>
        <p:spPr>
          <a:xfrm>
            <a:off x="-20804" y="3003696"/>
            <a:ext cx="2140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Verantwortlichkeiten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dirty="0" smtClean="0"/>
              <a:t> in</a:t>
            </a:r>
            <a:r>
              <a:rPr lang="en-US" b="1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Fachlichkeit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injiziert</a:t>
            </a:r>
            <a:r>
              <a:rPr lang="en-US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35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/>
      <p:bldP spid="108" grpId="0"/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Kopplung</a:t>
            </a:r>
            <a:r>
              <a:rPr lang="en-US" dirty="0" smtClean="0"/>
              <a:t>- </a:t>
            </a:r>
            <a:r>
              <a:rPr lang="en-US" dirty="0" err="1" smtClean="0"/>
              <a:t>Abhägngigkeiten</a:t>
            </a:r>
            <a:r>
              <a:rPr lang="en-US" dirty="0" smtClean="0"/>
              <a:t> in C#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</a:p>
          <a:p>
            <a:pPr lvl="1"/>
            <a:r>
              <a:rPr lang="en-US" dirty="0" err="1" smtClean="0"/>
              <a:t>Kopplung</a:t>
            </a:r>
            <a:r>
              <a:rPr lang="en-US" dirty="0" smtClean="0"/>
              <a:t> an </a:t>
            </a:r>
            <a:r>
              <a:rPr lang="en-US" dirty="0" err="1" smtClean="0"/>
              <a:t>Signatur</a:t>
            </a:r>
            <a:r>
              <a:rPr lang="en-US" dirty="0" smtClean="0"/>
              <a:t> und </a:t>
            </a:r>
            <a:r>
              <a:rPr lang="en-US" dirty="0" err="1" smtClean="0"/>
              <a:t>Implementierung</a:t>
            </a:r>
            <a:endParaRPr lang="en-US" dirty="0"/>
          </a:p>
          <a:p>
            <a:pPr lvl="1"/>
            <a:r>
              <a:rPr lang="en-US" dirty="0" err="1" smtClean="0"/>
              <a:t>Höchste</a:t>
            </a:r>
            <a:r>
              <a:rPr lang="en-US" dirty="0" smtClean="0"/>
              <a:t> </a:t>
            </a:r>
            <a:r>
              <a:rPr lang="en-US" dirty="0" err="1" smtClean="0"/>
              <a:t>Kopplung</a:t>
            </a:r>
            <a:endParaRPr lang="en-US" dirty="0" smtClean="0"/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err="1" smtClean="0"/>
              <a:t>Kopplung</a:t>
            </a:r>
            <a:r>
              <a:rPr lang="en-US" dirty="0" smtClean="0"/>
              <a:t> an </a:t>
            </a:r>
            <a:r>
              <a:rPr lang="en-US" dirty="0" err="1" smtClean="0"/>
              <a:t>Signatur</a:t>
            </a:r>
            <a:endParaRPr lang="en-US" dirty="0" smtClean="0"/>
          </a:p>
          <a:p>
            <a:pPr lvl="1"/>
            <a:r>
              <a:rPr lang="en-US" dirty="0" err="1" smtClean="0"/>
              <a:t>Niedrige</a:t>
            </a:r>
            <a:r>
              <a:rPr lang="en-US" dirty="0" smtClean="0"/>
              <a:t> </a:t>
            </a:r>
            <a:r>
              <a:rPr lang="en-US" dirty="0" err="1" smtClean="0"/>
              <a:t>Kopplung</a:t>
            </a:r>
            <a:endParaRPr lang="en-US" dirty="0" smtClean="0"/>
          </a:p>
          <a:p>
            <a:r>
              <a:rPr lang="en-US" dirty="0" smtClean="0"/>
              <a:t>Decorator / </a:t>
            </a:r>
            <a:r>
              <a:rPr lang="en-US" dirty="0" err="1" smtClean="0"/>
              <a:t>Funktionen</a:t>
            </a:r>
            <a:r>
              <a:rPr lang="en-US" dirty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gleicher</a:t>
            </a:r>
            <a:r>
              <a:rPr lang="en-US" dirty="0" smtClean="0"/>
              <a:t> </a:t>
            </a:r>
            <a:r>
              <a:rPr lang="en-US" dirty="0" err="1" smtClean="0"/>
              <a:t>Signatur</a:t>
            </a:r>
            <a:endParaRPr lang="en-US" dirty="0" smtClean="0"/>
          </a:p>
          <a:p>
            <a:pPr lvl="1"/>
            <a:r>
              <a:rPr lang="en-US" dirty="0" smtClean="0"/>
              <a:t>Lose </a:t>
            </a:r>
            <a:r>
              <a:rPr lang="en-US" dirty="0" err="1" smtClean="0"/>
              <a:t>Kopplung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554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417</Words>
  <Application>Microsoft Office PowerPoint</Application>
  <PresentationFormat>Widescreen</PresentationFormat>
  <Paragraphs>130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Segoe UI</vt:lpstr>
      <vt:lpstr>Times New Roman</vt:lpstr>
      <vt:lpstr>Wingdings</vt:lpstr>
      <vt:lpstr>Office Theme</vt:lpstr>
      <vt:lpstr>SOLID – Prinzipien</vt:lpstr>
      <vt:lpstr>SOLID – Prinzipien</vt:lpstr>
      <vt:lpstr>SOLID – Prinzipien</vt:lpstr>
      <vt:lpstr>Single Responsibility Principle (SRP)</vt:lpstr>
      <vt:lpstr>Single Responsibility Principle</vt:lpstr>
      <vt:lpstr>PowerPoint Presentation</vt:lpstr>
      <vt:lpstr>Single Responsibility Principle </vt:lpstr>
      <vt:lpstr>Kopplung- Abhägngigkeiten in C#</vt:lpstr>
    </vt:vector>
  </TitlesOfParts>
  <Company>COMPAREX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Tank, Alexander</dc:creator>
  <cp:lastModifiedBy>Tank, Alexander</cp:lastModifiedBy>
  <cp:revision>99</cp:revision>
  <dcterms:created xsi:type="dcterms:W3CDTF">2016-01-05T15:28:12Z</dcterms:created>
  <dcterms:modified xsi:type="dcterms:W3CDTF">2016-02-23T16:21:59Z</dcterms:modified>
</cp:coreProperties>
</file>