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91" r:id="rId4"/>
    <p:sldId id="292" r:id="rId5"/>
    <p:sldId id="293" r:id="rId6"/>
    <p:sldId id="294" r:id="rId7"/>
  </p:sldIdLst>
  <p:sldSz cx="9144000" cy="5143500" type="screen16x9"/>
  <p:notesSz cx="6858000" cy="9144000"/>
  <p:embeddedFontLst>
    <p:embeddedFont>
      <p:font typeface="Rajdhani" charset="0"/>
      <p:regular r:id="rId9"/>
      <p:bold r:id="rId10"/>
    </p:embeddedFont>
    <p:embeddedFont>
      <p:font typeface="Fira Sans Condensed" charset="0"/>
      <p:regular r:id="rId11"/>
      <p:bold r:id="rId12"/>
      <p:italic r:id="rId13"/>
      <p:boldItalic r:id="rId14"/>
    </p:embeddedFont>
    <p:embeddedFont>
      <p:font typeface="Fira Sans Condensed Light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995E743-AF1F-4AD0-A31B-D651FF8BE96D}">
  <a:tblStyle styleId="{1995E743-AF1F-4AD0-A31B-D651FF8BE9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96" y="-52"/>
      </p:cViewPr>
      <p:guideLst>
        <p:guide orient="horz" pos="6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7460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056735" y="405580"/>
            <a:ext cx="7062251" cy="829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Fira Sans Condensed" charset="0"/>
              </a:rPr>
              <a:t>ONLINE FOOD DELIVERY</a:t>
            </a:r>
            <a:endParaRPr lang="en-GB" sz="4800" dirty="0">
              <a:latin typeface="Fira Sans Condensed" charset="0"/>
            </a:endParaRP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85659" y="1459625"/>
            <a:ext cx="5056495" cy="2404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/>
              <a:t>Team Member</a:t>
            </a:r>
            <a:endParaRPr lang="en-GB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2400" dirty="0" err="1" smtClean="0"/>
              <a:t>Abhay</a:t>
            </a:r>
            <a:r>
              <a:rPr lang="en-GB" sz="2400" dirty="0" smtClean="0"/>
              <a:t> </a:t>
            </a:r>
            <a:r>
              <a:rPr lang="en-GB" sz="2400" dirty="0" err="1" smtClean="0"/>
              <a:t>Pratap</a:t>
            </a:r>
            <a:r>
              <a:rPr lang="en-GB" sz="2400" dirty="0" smtClean="0"/>
              <a:t> Singh </a:t>
            </a:r>
            <a:r>
              <a:rPr lang="en-GB" sz="2400" dirty="0" err="1" smtClean="0"/>
              <a:t>Yadav</a:t>
            </a:r>
            <a:endParaRPr lang="en-GB" sz="24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2400" dirty="0" err="1" smtClean="0"/>
              <a:t>Atulendra</a:t>
            </a:r>
            <a:r>
              <a:rPr lang="en-GB" sz="2400" dirty="0" smtClean="0"/>
              <a:t> Singh </a:t>
            </a:r>
            <a:r>
              <a:rPr lang="en-GB" sz="2400" dirty="0" err="1" smtClean="0"/>
              <a:t>Yadav</a:t>
            </a:r>
            <a:endParaRPr lang="en-GB" sz="24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2400" dirty="0" err="1" smtClean="0"/>
              <a:t>Abhishek</a:t>
            </a:r>
            <a:r>
              <a:rPr lang="en-GB" sz="2400" dirty="0" smtClean="0"/>
              <a:t> Pal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2400" dirty="0" err="1" smtClean="0"/>
              <a:t>Arsh</a:t>
            </a:r>
            <a:r>
              <a:rPr lang="en-GB" sz="2400" dirty="0" smtClean="0"/>
              <a:t> Khan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12726" y="3551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latin typeface="Fira Sans Condensed" charset="0"/>
              </a:rPr>
              <a:t>OBJECTIVE</a:t>
            </a:r>
            <a:endParaRPr sz="3600" dirty="0">
              <a:latin typeface="Fira Sans Condensed" charset="0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2"/>
              </a:buClr>
              <a:buFont typeface="Fira Sans Condensed"/>
              <a:buChar char="●"/>
            </a:pPr>
            <a:r>
              <a:rPr lang="en-GB" sz="2400" dirty="0">
                <a:latin typeface="Fira Sans Condensed Light" charset="0"/>
              </a:rPr>
              <a:t>To develop a user-friendly online food delivery application</a:t>
            </a:r>
            <a:r>
              <a:rPr lang="en-GB" sz="2400" dirty="0" smtClean="0">
                <a:latin typeface="Fira Sans Condensed Light" charset="0"/>
              </a:rPr>
              <a:t>.</a:t>
            </a:r>
          </a:p>
          <a:p>
            <a:pPr>
              <a:buClr>
                <a:schemeClr val="lt2"/>
              </a:buClr>
              <a:buFont typeface="Fira Sans Condensed"/>
              <a:buChar char="●"/>
            </a:pPr>
            <a:r>
              <a:rPr lang="en-GB" sz="2400" dirty="0">
                <a:latin typeface="Fira Sans Condensed Light" charset="0"/>
              </a:rPr>
              <a:t>To provide a platform for restaurants to reach more customers.</a:t>
            </a:r>
          </a:p>
          <a:p>
            <a:pPr lvl="0">
              <a:buClr>
                <a:schemeClr val="lt2"/>
              </a:buClr>
              <a:buFont typeface="Fira Sans Condensed"/>
              <a:buChar char="●"/>
            </a:pPr>
            <a:r>
              <a:rPr lang="en-GB" sz="2400" dirty="0">
                <a:latin typeface="Fira Sans Condensed Light" charset="0"/>
              </a:rPr>
              <a:t>To ensure secure payment processing and order tracking.</a:t>
            </a:r>
            <a:endParaRPr sz="2400" dirty="0">
              <a:solidFill>
                <a:schemeClr val="lt2"/>
              </a:solidFill>
              <a:latin typeface="Fira Sans Condensed Light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12726" y="3551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latin typeface="Fira Sans Condensed" charset="0"/>
              </a:rPr>
              <a:t>PROBLEM STATEMENT</a:t>
            </a:r>
            <a:endParaRPr sz="3600" dirty="0">
              <a:latin typeface="Fira Sans Condensed" charset="0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508016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2"/>
              </a:buClr>
              <a:buFont typeface="Fira Sans Condensed"/>
              <a:buChar char="●"/>
            </a:pPr>
            <a:r>
              <a:rPr lang="en-GB" sz="2600" dirty="0">
                <a:latin typeface="Fira Sans Condensed Light" charset="0"/>
              </a:rPr>
              <a:t>Current Challenges in Food Delivery</a:t>
            </a:r>
            <a:r>
              <a:rPr lang="en-GB" sz="2600" dirty="0" smtClean="0">
                <a:latin typeface="Fira Sans Condensed Light" charset="0"/>
              </a:rPr>
              <a:t>:</a:t>
            </a:r>
            <a:endParaRPr lang="en-GB" sz="2600" dirty="0">
              <a:solidFill>
                <a:schemeClr val="lt2"/>
              </a:solidFill>
              <a:latin typeface="Fira Sans Condensed Light" charset="0"/>
            </a:endParaRPr>
          </a:p>
          <a:p>
            <a:pPr marL="596900" lvl="0" indent="-457200">
              <a:buClr>
                <a:schemeClr val="lt2"/>
              </a:buClr>
              <a:buFont typeface="+mj-lt"/>
              <a:buAutoNum type="arabicPeriod"/>
            </a:pPr>
            <a:r>
              <a:rPr lang="en-GB" sz="2000" dirty="0">
                <a:latin typeface="Fira Sans Condensed Light" charset="0"/>
              </a:rPr>
              <a:t>Limited reach for small restaurants</a:t>
            </a:r>
            <a:r>
              <a:rPr lang="en-GB" sz="2000" dirty="0" smtClean="0">
                <a:latin typeface="Fira Sans Condensed Light" charset="0"/>
              </a:rPr>
              <a:t>.</a:t>
            </a:r>
          </a:p>
          <a:p>
            <a:pPr marL="596900" lvl="0" indent="-457200">
              <a:buClr>
                <a:schemeClr val="lt2"/>
              </a:buClr>
              <a:buFont typeface="+mj-lt"/>
              <a:buAutoNum type="arabicPeriod"/>
            </a:pPr>
            <a:r>
              <a:rPr lang="en-GB" sz="2000" dirty="0" smtClean="0">
                <a:latin typeface="Fira Sans Condensed Light" charset="0"/>
              </a:rPr>
              <a:t>Inefficient </a:t>
            </a:r>
            <a:r>
              <a:rPr lang="en-GB" sz="2000" dirty="0">
                <a:latin typeface="Fira Sans Condensed Light" charset="0"/>
              </a:rPr>
              <a:t>order processing systems</a:t>
            </a:r>
            <a:r>
              <a:rPr lang="en-GB" sz="2000" dirty="0" smtClean="0">
                <a:latin typeface="Fira Sans Condensed Light" charset="0"/>
              </a:rPr>
              <a:t>.</a:t>
            </a:r>
          </a:p>
          <a:p>
            <a:pPr marL="596900" lvl="0" indent="-457200">
              <a:buClr>
                <a:schemeClr val="lt2"/>
              </a:buClr>
              <a:buFont typeface="+mj-lt"/>
              <a:buAutoNum type="arabicPeriod"/>
            </a:pPr>
            <a:r>
              <a:rPr lang="en-GB" sz="2000" dirty="0" smtClean="0">
                <a:latin typeface="Fira Sans Condensed Light" charset="0"/>
              </a:rPr>
              <a:t>Lack </a:t>
            </a:r>
            <a:r>
              <a:rPr lang="en-GB" sz="2000" dirty="0">
                <a:latin typeface="Fira Sans Condensed Light" charset="0"/>
              </a:rPr>
              <a:t>of real-time order tracking for customers</a:t>
            </a:r>
            <a:r>
              <a:rPr lang="en-GB" sz="2000" dirty="0" smtClean="0">
                <a:latin typeface="Fira Sans Condensed Light" charset="0"/>
              </a:rPr>
              <a:t>.</a:t>
            </a:r>
          </a:p>
          <a:p>
            <a:pPr marL="596900" lvl="0" indent="-457200">
              <a:buClr>
                <a:schemeClr val="lt2"/>
              </a:buClr>
              <a:buFont typeface="+mj-lt"/>
              <a:buAutoNum type="arabicPeriod"/>
            </a:pPr>
            <a:endParaRPr lang="en-GB" sz="2000" dirty="0">
              <a:latin typeface="Fira Sans Condensed Light" charset="0"/>
            </a:endParaRPr>
          </a:p>
          <a:p>
            <a:pPr marL="139700" lvl="0" indent="0">
              <a:buClr>
                <a:schemeClr val="lt2"/>
              </a:buClr>
              <a:buNone/>
            </a:pPr>
            <a:endParaRPr lang="en-GB" sz="2000" dirty="0" smtClean="0">
              <a:latin typeface="Fira Sans Condensed Light" charset="0"/>
            </a:endParaRPr>
          </a:p>
          <a:p>
            <a:pPr>
              <a:buClr>
                <a:schemeClr val="lt2"/>
              </a:buClr>
            </a:pPr>
            <a:r>
              <a:rPr lang="en-IN" sz="2600" dirty="0" smtClean="0">
                <a:latin typeface="Fira Sans Condensed Light" charset="0"/>
              </a:rPr>
              <a:t>Goal</a:t>
            </a:r>
          </a:p>
          <a:p>
            <a:pPr marL="596900" lvl="1" indent="0">
              <a:buNone/>
            </a:pPr>
            <a:r>
              <a:rPr lang="en-GB" sz="2000" dirty="0" smtClean="0">
                <a:latin typeface="Fira Sans Condensed Light" charset="0"/>
              </a:rPr>
              <a:t>To </a:t>
            </a:r>
            <a:r>
              <a:rPr lang="en-GB" sz="2000" dirty="0">
                <a:latin typeface="Fira Sans Condensed Light" charset="0"/>
              </a:rPr>
              <a:t>create a solution that addresses these challenges through an online platform that connects customers, restaurants, and delivery personnel efficiently.</a:t>
            </a:r>
          </a:p>
          <a:p>
            <a:pPr marL="139700" indent="0">
              <a:buClr>
                <a:schemeClr val="lt2"/>
              </a:buClr>
              <a:buNone/>
            </a:pPr>
            <a:endParaRPr lang="en-GB" sz="2600" dirty="0" smtClean="0">
              <a:latin typeface="Fira Sans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3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236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>
                <a:latin typeface="Fira Sans Condensed" charset="0"/>
              </a:rPr>
              <a:t>FLOW CHART</a:t>
            </a:r>
            <a:endParaRPr lang="en-IN" sz="3200" dirty="0">
              <a:latin typeface="Fira Sans Condensed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05213" y="1216733"/>
            <a:ext cx="892277" cy="449825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Start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97490" y="1441644"/>
            <a:ext cx="405581" cy="1"/>
          </a:xfrm>
          <a:prstGeom prst="straightConnector1">
            <a:avLst/>
          </a:prstGeom>
          <a:ln>
            <a:solidFill>
              <a:schemeClr val="bg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95697" y="1190922"/>
            <a:ext cx="1511710" cy="475635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Browse Menu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10530" y="1200139"/>
            <a:ext cx="1511710" cy="475635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Place Order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112323" y="1441645"/>
            <a:ext cx="405581" cy="1"/>
          </a:xfrm>
          <a:prstGeom prst="straightConnector1">
            <a:avLst/>
          </a:prstGeom>
          <a:ln>
            <a:solidFill>
              <a:schemeClr val="bg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447483" y="1205056"/>
            <a:ext cx="1511710" cy="475635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Payment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029614" y="1442873"/>
            <a:ext cx="405581" cy="1"/>
          </a:xfrm>
          <a:prstGeom prst="straightConnector1">
            <a:avLst/>
          </a:prstGeom>
          <a:ln>
            <a:solidFill>
              <a:schemeClr val="bg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062796" y="2330849"/>
            <a:ext cx="2281083" cy="475635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Order </a:t>
            </a:r>
            <a:r>
              <a:rPr lang="en-GB" dirty="0" smtClean="0">
                <a:solidFill>
                  <a:schemeClr val="tx2"/>
                </a:solidFill>
              </a:rPr>
              <a:t>Confirmation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stCxn id="53" idx="2"/>
          </p:cNvCxnSpPr>
          <p:nvPr/>
        </p:nvCxnSpPr>
        <p:spPr>
          <a:xfrm>
            <a:off x="7203338" y="1680691"/>
            <a:ext cx="0" cy="65015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03338" y="2806484"/>
            <a:ext cx="0" cy="65015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447483" y="3456642"/>
            <a:ext cx="1511710" cy="475635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Preparation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 flipV="1">
            <a:off x="5943580" y="3694459"/>
            <a:ext cx="503903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31870" y="3456642"/>
            <a:ext cx="1511710" cy="475635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Delivery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927967" y="3694460"/>
            <a:ext cx="503903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400280" y="3456643"/>
            <a:ext cx="1511710" cy="475635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End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5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83229" y="8049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latin typeface="Fira Sans Condensed" charset="0"/>
              </a:rPr>
              <a:t>TECHNICAL STACKS</a:t>
            </a:r>
            <a:endParaRPr lang="en-GB" sz="3600" dirty="0">
              <a:latin typeface="Fira Sans Condensed" charset="0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00352" y="1635484"/>
            <a:ext cx="6913800" cy="2287587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2"/>
              </a:buClr>
              <a:buFont typeface="Fira Sans Condensed"/>
              <a:buChar char="●"/>
            </a:pPr>
            <a:r>
              <a:rPr lang="en-GB" sz="2600" dirty="0" smtClean="0">
                <a:latin typeface="Fira Sans Condensed Light" charset="0"/>
              </a:rPr>
              <a:t>Frontend</a:t>
            </a:r>
            <a:r>
              <a:rPr lang="en-GB" sz="2600" dirty="0" smtClean="0">
                <a:latin typeface="Fira Sans Condensed Light" charset="0"/>
              </a:rPr>
              <a:t>:</a:t>
            </a:r>
          </a:p>
          <a:p>
            <a:pPr marL="596900" lvl="0" indent="-457200">
              <a:buClr>
                <a:schemeClr val="lt2"/>
              </a:buClr>
              <a:buFont typeface="+mj-lt"/>
              <a:buAutoNum type="arabicPeriod"/>
            </a:pPr>
            <a:r>
              <a:rPr lang="en-IN" sz="2000" dirty="0">
                <a:latin typeface="Fira Sans Condensed Light" charset="0"/>
              </a:rPr>
              <a:t>HTML/CSS for web-based </a:t>
            </a:r>
            <a:r>
              <a:rPr lang="en-IN" sz="2000" dirty="0" smtClean="0">
                <a:latin typeface="Fira Sans Condensed Light" charset="0"/>
              </a:rPr>
              <a:t>applications.</a:t>
            </a:r>
            <a:endParaRPr lang="en-GB" sz="2000" dirty="0">
              <a:latin typeface="Fira Sans Condensed Light" charset="0"/>
            </a:endParaRPr>
          </a:p>
          <a:p>
            <a:pPr marL="139700" lvl="0" indent="0">
              <a:buClr>
                <a:schemeClr val="lt2"/>
              </a:buClr>
              <a:buNone/>
            </a:pPr>
            <a:endParaRPr lang="en-GB" sz="2000" dirty="0" smtClean="0">
              <a:latin typeface="Fira Sans Condensed Light" charset="0"/>
            </a:endParaRPr>
          </a:p>
          <a:p>
            <a:pPr>
              <a:buClr>
                <a:schemeClr val="lt2"/>
              </a:buClr>
            </a:pPr>
            <a:r>
              <a:rPr lang="en-GB" sz="2600" dirty="0" smtClean="0">
                <a:latin typeface="Fira Sans Condensed Light" charset="0"/>
              </a:rPr>
              <a:t>Backend:</a:t>
            </a:r>
            <a:endParaRPr lang="en-IN" sz="2600" dirty="0" smtClean="0">
              <a:latin typeface="Fira Sans Condensed Light" charset="0"/>
            </a:endParaRPr>
          </a:p>
          <a:p>
            <a:pPr marL="596900" indent="-457200">
              <a:buClr>
                <a:schemeClr val="lt2"/>
              </a:buClr>
              <a:buFont typeface="+mj-lt"/>
              <a:buAutoNum type="arabicPeriod"/>
            </a:pPr>
            <a:r>
              <a:rPr lang="en-IN" sz="2000" dirty="0">
                <a:latin typeface="Fira Sans Condensed Light" charset="0"/>
              </a:rPr>
              <a:t>Java (Spring Boot for </a:t>
            </a:r>
            <a:r>
              <a:rPr lang="en-IN" sz="2000" dirty="0" err="1">
                <a:latin typeface="Fira Sans Condensed Light" charset="0"/>
              </a:rPr>
              <a:t>RESTful</a:t>
            </a:r>
            <a:r>
              <a:rPr lang="en-IN" sz="2000" dirty="0">
                <a:latin typeface="Fira Sans Condensed Light" charset="0"/>
              </a:rPr>
              <a:t> APIs</a:t>
            </a:r>
            <a:r>
              <a:rPr lang="en-IN" sz="2000" dirty="0" smtClean="0">
                <a:latin typeface="Fira Sans Condensed Light" charset="0"/>
              </a:rPr>
              <a:t>).</a:t>
            </a:r>
          </a:p>
          <a:p>
            <a:pPr marL="596900" indent="-457200">
              <a:buClr>
                <a:schemeClr val="lt2"/>
              </a:buClr>
              <a:buFont typeface="+mj-lt"/>
              <a:buAutoNum type="arabicPeriod"/>
            </a:pPr>
            <a:r>
              <a:rPr lang="en-IN" sz="2000" dirty="0" smtClean="0">
                <a:latin typeface="Fira Sans Condensed Light" charset="0"/>
              </a:rPr>
              <a:t>Database </a:t>
            </a:r>
            <a:r>
              <a:rPr lang="en-IN" sz="2000" dirty="0">
                <a:latin typeface="Fira Sans Condensed Light" charset="0"/>
              </a:rPr>
              <a:t>(MySQL or </a:t>
            </a:r>
            <a:r>
              <a:rPr lang="en-IN" sz="2000" dirty="0" err="1">
                <a:latin typeface="Fira Sans Condensed Light" charset="0"/>
              </a:rPr>
              <a:t>PostgreSQL</a:t>
            </a:r>
            <a:r>
              <a:rPr lang="en-IN" sz="2000" dirty="0">
                <a:latin typeface="Fira Sans Condensed Light" charset="0"/>
              </a:rPr>
              <a:t> for data storage</a:t>
            </a:r>
            <a:r>
              <a:rPr lang="en-IN" sz="2000" dirty="0" smtClean="0">
                <a:latin typeface="Fira Sans Condensed Light" charset="0"/>
              </a:rPr>
              <a:t>).</a:t>
            </a:r>
            <a:endParaRPr lang="en-GB" sz="2000" dirty="0" smtClean="0">
              <a:latin typeface="Fira Sans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9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063481" y="816948"/>
            <a:ext cx="6913800" cy="3224109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>
              <a:buClr>
                <a:schemeClr val="lt2"/>
              </a:buClr>
              <a:buNone/>
            </a:pPr>
            <a:endParaRPr lang="en-GB" sz="2000" dirty="0" smtClean="0">
              <a:latin typeface="Fira Sans Condensed Light" charset="0"/>
            </a:endParaRPr>
          </a:p>
          <a:p>
            <a:pPr marL="139700" lvl="0" indent="0" algn="ctr">
              <a:buClr>
                <a:schemeClr val="lt2"/>
              </a:buClr>
              <a:buNone/>
            </a:pPr>
            <a:endParaRPr lang="en-GB" sz="2000" dirty="0">
              <a:latin typeface="Fira Sans Condensed Light" charset="0"/>
            </a:endParaRPr>
          </a:p>
          <a:p>
            <a:pPr marL="139700" lvl="0" indent="0" algn="ctr">
              <a:buClr>
                <a:schemeClr val="lt2"/>
              </a:buClr>
              <a:buNone/>
            </a:pPr>
            <a:endParaRPr lang="en-GB" sz="2000" dirty="0" smtClean="0">
              <a:latin typeface="Fira Sans Condensed Light" charset="0"/>
            </a:endParaRPr>
          </a:p>
          <a:p>
            <a:pPr marL="139700" lvl="0" indent="0" algn="ctr">
              <a:buClr>
                <a:schemeClr val="lt2"/>
              </a:buClr>
              <a:buNone/>
            </a:pPr>
            <a:r>
              <a:rPr lang="en-GB" sz="6600" b="1" dirty="0" smtClean="0">
                <a:latin typeface="Fira Sans Condensed" charset="0"/>
              </a:rPr>
              <a:t>Thank You</a:t>
            </a:r>
            <a:endParaRPr lang="en-GB" sz="6600" b="1" dirty="0" smtClean="0">
              <a:latin typeface="Fira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76468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140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Rajdhani</vt:lpstr>
      <vt:lpstr>Anaheim</vt:lpstr>
      <vt:lpstr>Fira Sans Condensed</vt:lpstr>
      <vt:lpstr>Fira Sans Condensed Light</vt:lpstr>
      <vt:lpstr>Roboto Condensed Light</vt:lpstr>
      <vt:lpstr>AI Tech Agency Infographics by Slidesgo</vt:lpstr>
      <vt:lpstr>ONLINE FOOD DELIVERY</vt:lpstr>
      <vt:lpstr>OBJECTIVE</vt:lpstr>
      <vt:lpstr>PROBLEM STATEMENT</vt:lpstr>
      <vt:lpstr>FLOW CHART</vt:lpstr>
      <vt:lpstr>TECHNICAL STACKS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</dc:title>
  <dc:creator>HAWK RYDER</dc:creator>
  <cp:lastModifiedBy>ACER</cp:lastModifiedBy>
  <cp:revision>7</cp:revision>
  <dcterms:modified xsi:type="dcterms:W3CDTF">2024-10-17T19:15:05Z</dcterms:modified>
</cp:coreProperties>
</file>