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83" r:id="rId2"/>
    <p:sldId id="257" r:id="rId3"/>
    <p:sldId id="284" r:id="rId4"/>
    <p:sldId id="259" r:id="rId5"/>
    <p:sldId id="285" r:id="rId6"/>
    <p:sldId id="294" r:id="rId7"/>
    <p:sldId id="269" r:id="rId8"/>
    <p:sldId id="290" r:id="rId9"/>
    <p:sldId id="291" r:id="rId10"/>
    <p:sldId id="286" r:id="rId11"/>
    <p:sldId id="272" r:id="rId12"/>
    <p:sldId id="273" r:id="rId13"/>
    <p:sldId id="271" r:id="rId14"/>
    <p:sldId id="277" r:id="rId15"/>
    <p:sldId id="295" r:id="rId16"/>
    <p:sldId id="288" r:id="rId17"/>
  </p:sldIdLst>
  <p:sldSz cx="12192000" cy="6858000"/>
  <p:notesSz cx="6858000" cy="9144000"/>
  <p:defaultTextStyle>
    <a:defPPr>
      <a:defRPr lang="en-US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7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瑾" initials="李" lastIdx="6" clrIdx="0">
    <p:extLst>
      <p:ext uri="{19B8F6BF-5375-455C-9EA6-DF929625EA0E}">
        <p15:presenceInfo xmlns:p15="http://schemas.microsoft.com/office/powerpoint/2012/main" userId="9674b1066beb12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414141"/>
    <a:srgbClr val="868686"/>
    <a:srgbClr val="5A5A5A"/>
    <a:srgbClr val="E73A1C"/>
    <a:srgbClr val="ABABAB"/>
    <a:srgbClr val="626262"/>
    <a:srgbClr val="1F1F1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44" autoAdjust="0"/>
    <p:restoredTop sz="93703" autoAdjust="0"/>
  </p:normalViewPr>
  <p:slideViewPr>
    <p:cSldViewPr snapToGrid="0" snapToObjects="1">
      <p:cViewPr varScale="1">
        <p:scale>
          <a:sx n="73" d="100"/>
          <a:sy n="73" d="100"/>
        </p:scale>
        <p:origin x="96" y="211"/>
      </p:cViewPr>
      <p:guideLst>
        <p:guide orient="horz" pos="2159"/>
        <p:guide pos="37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pPr>
      <a:endParaRPr lang="zh-CN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A60A4-BF96-CF41-A1B3-E3F3623CC63B}" type="datetimeFigureOut">
              <a:rPr kumimoji="1" lang="zh-CN" altLang="en-US" smtClean="0"/>
              <a:t>2020/12/20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B2C51-1261-5B47-A110-4904E1A866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26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A6B678D2-D8C5-412A-BB35-44B355A349CB}" type="datetimeFigureOut">
              <a:rPr lang="zh-CN" altLang="en-US" smtClean="0"/>
              <a:t>2020/12/20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0E52BB1-40F6-4D07-86D7-241BA765021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0384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4882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262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2678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3559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4" r:id="rId8"/>
  </p:sldLayoutIdLst>
  <p:txStyles>
    <p:titleStyle>
      <a:lvl1pPr algn="ctr" defTabSz="6089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8965" rtl="0" eaLnBrk="1" latinLnBrk="0" hangingPunct="1">
        <a:spcBef>
          <a:spcPct val="20000"/>
        </a:spcBef>
        <a:buFont typeface="Arial" panose="020B060402020202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8965" rtl="0" eaLnBrk="1" latinLnBrk="0" hangingPunct="1">
        <a:spcBef>
          <a:spcPct val="20000"/>
        </a:spcBef>
        <a:buFont typeface="Arial" panose="020B060402020202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8965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608965" rtl="0" eaLnBrk="1" latinLnBrk="0" hangingPunct="1">
        <a:spcBef>
          <a:spcPct val="20000"/>
        </a:spcBef>
        <a:buFont typeface="Arial" panose="020B060402020202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2074863" y="-592138"/>
            <a:ext cx="8042275" cy="80422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862138" y="-804863"/>
            <a:ext cx="8467725" cy="8467726"/>
          </a:xfrm>
          <a:prstGeom prst="ellipse">
            <a:avLst/>
          </a:prstGeom>
          <a:noFill/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1976438" y="2074863"/>
            <a:ext cx="163512" cy="163512"/>
          </a:xfrm>
          <a:prstGeom prst="ellipse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1820863" y="2332038"/>
            <a:ext cx="295275" cy="295275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1820863" y="2705100"/>
            <a:ext cx="163512" cy="163513"/>
          </a:xfrm>
          <a:prstGeom prst="ellipse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899650" y="5048250"/>
            <a:ext cx="165100" cy="165100"/>
          </a:xfrm>
          <a:prstGeom prst="ellipse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686925" y="5324475"/>
            <a:ext cx="296863" cy="295275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539288" y="5697538"/>
            <a:ext cx="165100" cy="163512"/>
          </a:xfrm>
          <a:prstGeom prst="ellipse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9" name="六边形 28"/>
          <p:cNvSpPr/>
          <p:nvPr/>
        </p:nvSpPr>
        <p:spPr>
          <a:xfrm rot="5400000">
            <a:off x="4917962" y="943831"/>
            <a:ext cx="2234461" cy="1926260"/>
          </a:xfrm>
          <a:prstGeom prst="hexagon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8" name="六边形 27"/>
          <p:cNvSpPr/>
          <p:nvPr/>
        </p:nvSpPr>
        <p:spPr>
          <a:xfrm rot="5400000">
            <a:off x="4875582" y="825204"/>
            <a:ext cx="2194773" cy="1892046"/>
          </a:xfrm>
          <a:prstGeom prst="hexagon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278938" y="1263395"/>
            <a:ext cx="1329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2020</a:t>
            </a:r>
            <a:endParaRPr lang="zh-CN" altLang="en-US" sz="54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072063" y="4500327"/>
            <a:ext cx="49926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5A5A5A"/>
                </a:solidFill>
                <a:cs typeface="+mn-ea"/>
                <a:sym typeface="+mn-lt"/>
              </a:rPr>
              <a:t>     汇报人： </a:t>
            </a:r>
            <a:r>
              <a:rPr lang="en-US" altLang="zh-CN" sz="2000" dirty="0">
                <a:solidFill>
                  <a:srgbClr val="5A5A5A"/>
                </a:solidFill>
                <a:cs typeface="+mn-ea"/>
                <a:sym typeface="+mn-lt"/>
              </a:rPr>
              <a:t>2007010309</a:t>
            </a:r>
            <a:r>
              <a:rPr lang="zh-CN" altLang="en-US" sz="2000" dirty="0">
                <a:solidFill>
                  <a:srgbClr val="5A5A5A"/>
                </a:solidFill>
                <a:cs typeface="+mn-ea"/>
                <a:sym typeface="+mn-lt"/>
              </a:rPr>
              <a:t>李   瑾</a:t>
            </a:r>
            <a:endParaRPr lang="en-US" altLang="zh-CN" sz="2000" dirty="0">
              <a:solidFill>
                <a:srgbClr val="5A5A5A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dirty="0">
                <a:solidFill>
                  <a:srgbClr val="5A5A5A"/>
                </a:solidFill>
                <a:cs typeface="+mn-ea"/>
              </a:rPr>
              <a:t>    制作人：</a:t>
            </a:r>
            <a:r>
              <a:rPr lang="en-US" altLang="zh-CN" sz="2000" dirty="0">
                <a:solidFill>
                  <a:srgbClr val="5A5A5A"/>
                </a:solidFill>
                <a:cs typeface="+mn-ea"/>
              </a:rPr>
              <a:t>2007010312</a:t>
            </a:r>
            <a:r>
              <a:rPr lang="zh-CN" altLang="en-US" sz="2000" dirty="0">
                <a:solidFill>
                  <a:srgbClr val="5A5A5A"/>
                </a:solidFill>
                <a:cs typeface="+mn-ea"/>
              </a:rPr>
              <a:t>刘晓峰</a:t>
            </a:r>
          </a:p>
          <a:p>
            <a:pPr algn="ctr"/>
            <a:endParaRPr lang="zh-CN" altLang="en-US" sz="2000" dirty="0">
              <a:solidFill>
                <a:srgbClr val="5A5A5A"/>
              </a:solidFill>
              <a:cs typeface="+mn-ea"/>
              <a:sym typeface="+mn-lt"/>
            </a:endParaRPr>
          </a:p>
        </p:txBody>
      </p:sp>
      <p:grpSp>
        <p:nvGrpSpPr>
          <p:cNvPr id="21" name="PA_蓝剑_组合 2"/>
          <p:cNvGrpSpPr/>
          <p:nvPr>
            <p:custDataLst>
              <p:tags r:id="rId1"/>
            </p:custDataLst>
          </p:nvPr>
        </p:nvGrpSpPr>
        <p:grpSpPr>
          <a:xfrm>
            <a:off x="3255912" y="3192478"/>
            <a:ext cx="5698837" cy="1960578"/>
            <a:chOff x="3225268" y="2096676"/>
            <a:chExt cx="5698837" cy="1960578"/>
          </a:xfrm>
        </p:grpSpPr>
        <p:sp>
          <p:nvSpPr>
            <p:cNvPr id="22" name="TextBox 4"/>
            <p:cNvSpPr txBox="1"/>
            <p:nvPr/>
          </p:nvSpPr>
          <p:spPr>
            <a:xfrm>
              <a:off x="3621508" y="2096676"/>
              <a:ext cx="488886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CN" altLang="en-US" sz="4000" b="1" dirty="0">
                  <a:solidFill>
                    <a:srgbClr val="2A2A2A"/>
                  </a:solidFill>
                  <a:cs typeface="+mn-ea"/>
                  <a:sym typeface="+mn-lt"/>
                </a:rPr>
                <a:t>智能客服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3225268" y="3718700"/>
              <a:ext cx="56988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dist"/>
              <a:endParaRPr lang="zh-CN" altLang="en-US" sz="1600" dirty="0">
                <a:solidFill>
                  <a:srgbClr val="5A5A5A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95C5972-4A14-494F-ABB1-16CF19FD3A36}"/>
              </a:ext>
            </a:extLst>
          </p:cNvPr>
          <p:cNvSpPr txBox="1"/>
          <p:nvPr/>
        </p:nvSpPr>
        <p:spPr>
          <a:xfrm>
            <a:off x="6006835" y="5209792"/>
            <a:ext cx="3700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solidFill>
                <a:srgbClr val="5A5A5A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2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9" grpId="0" bldLvl="0" animBg="1"/>
      <p:bldP spid="28" grpId="0" bldLvl="0" animBg="1"/>
      <p:bldP spid="32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24"/>
          <p:cNvSpPr txBox="1">
            <a:spLocks noChangeArrowheads="1"/>
          </p:cNvSpPr>
          <p:nvPr/>
        </p:nvSpPr>
        <p:spPr bwMode="auto">
          <a:xfrm>
            <a:off x="1364343" y="2760744"/>
            <a:ext cx="286365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6000" dirty="0">
                <a:solidFill>
                  <a:srgbClr val="868686"/>
                </a:solidFill>
                <a:latin typeface="+mn-lt"/>
                <a:ea typeface="+mn-ea"/>
                <a:cs typeface="+mn-ea"/>
                <a:sym typeface="+mn-lt"/>
              </a:rPr>
              <a:t>PART </a:t>
            </a:r>
          </a:p>
          <a:p>
            <a:pPr algn="r" eaLnBrk="1" hangingPunct="1"/>
            <a:r>
              <a:rPr lang="en-US" altLang="zh-CN" sz="6000" dirty="0">
                <a:solidFill>
                  <a:srgbClr val="868686"/>
                </a:solidFill>
                <a:latin typeface="+mn-lt"/>
                <a:ea typeface="+mn-ea"/>
                <a:cs typeface="+mn-ea"/>
                <a:sym typeface="+mn-lt"/>
              </a:rPr>
              <a:t>THREE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913961" y="875128"/>
            <a:ext cx="3588568" cy="5351501"/>
            <a:chOff x="-3522428" y="704095"/>
            <a:chExt cx="3588568" cy="5351501"/>
          </a:xfrm>
        </p:grpSpPr>
        <p:sp>
          <p:nvSpPr>
            <p:cNvPr id="22" name="任意多边形: 形状 21"/>
            <p:cNvSpPr/>
            <p:nvPr/>
          </p:nvSpPr>
          <p:spPr>
            <a:xfrm>
              <a:off x="-1709311" y="704161"/>
              <a:ext cx="1775451" cy="5351370"/>
            </a:xfrm>
            <a:custGeom>
              <a:avLst/>
              <a:gdLst/>
              <a:ahLst/>
              <a:cxnLst/>
              <a:rect l="l" t="t" r="r" b="b"/>
              <a:pathLst>
                <a:path w="1775451" h="5351370">
                  <a:moveTo>
                    <a:pt x="0" y="0"/>
                  </a:moveTo>
                  <a:lnTo>
                    <a:pt x="189375" y="5553"/>
                  </a:lnTo>
                  <a:cubicBezTo>
                    <a:pt x="623155" y="31773"/>
                    <a:pt x="963752" y="149765"/>
                    <a:pt x="1211165" y="359528"/>
                  </a:cubicBezTo>
                  <a:cubicBezTo>
                    <a:pt x="1493923" y="599257"/>
                    <a:pt x="1635301" y="939181"/>
                    <a:pt x="1635301" y="1379301"/>
                  </a:cubicBezTo>
                  <a:cubicBezTo>
                    <a:pt x="1635301" y="1691564"/>
                    <a:pt x="1547401" y="1955266"/>
                    <a:pt x="1371599" y="2170408"/>
                  </a:cubicBezTo>
                  <a:cubicBezTo>
                    <a:pt x="1195797" y="2385550"/>
                    <a:pt x="925948" y="2531232"/>
                    <a:pt x="562051" y="2607454"/>
                  </a:cubicBezTo>
                  <a:lnTo>
                    <a:pt x="562051" y="2622207"/>
                  </a:lnTo>
                  <a:cubicBezTo>
                    <a:pt x="940701" y="2664005"/>
                    <a:pt x="1237596" y="2793091"/>
                    <a:pt x="1452738" y="3009462"/>
                  </a:cubicBezTo>
                  <a:cubicBezTo>
                    <a:pt x="1667880" y="3225833"/>
                    <a:pt x="1775451" y="3501215"/>
                    <a:pt x="1775451" y="3835607"/>
                  </a:cubicBezTo>
                  <a:cubicBezTo>
                    <a:pt x="1775451" y="4327360"/>
                    <a:pt x="1622393" y="4702936"/>
                    <a:pt x="1316277" y="4962335"/>
                  </a:cubicBezTo>
                  <a:cubicBezTo>
                    <a:pt x="1048426" y="5189310"/>
                    <a:pt x="678448" y="5316984"/>
                    <a:pt x="206346" y="5345355"/>
                  </a:cubicBezTo>
                  <a:lnTo>
                    <a:pt x="0" y="5351370"/>
                  </a:lnTo>
                  <a:lnTo>
                    <a:pt x="0" y="4661599"/>
                  </a:lnTo>
                  <a:lnTo>
                    <a:pt x="204300" y="4647690"/>
                  </a:lnTo>
                  <a:cubicBezTo>
                    <a:pt x="397928" y="4619569"/>
                    <a:pt x="552831" y="4549264"/>
                    <a:pt x="669007" y="4436775"/>
                  </a:cubicBezTo>
                  <a:cubicBezTo>
                    <a:pt x="823909" y="4286790"/>
                    <a:pt x="901360" y="4072878"/>
                    <a:pt x="901360" y="3795037"/>
                  </a:cubicBezTo>
                  <a:cubicBezTo>
                    <a:pt x="901360" y="3539325"/>
                    <a:pt x="805468" y="3340780"/>
                    <a:pt x="613685" y="3199401"/>
                  </a:cubicBezTo>
                  <a:cubicBezTo>
                    <a:pt x="469847" y="3093368"/>
                    <a:pt x="275528" y="3027096"/>
                    <a:pt x="30727" y="3000587"/>
                  </a:cubicBezTo>
                  <a:lnTo>
                    <a:pt x="0" y="2998175"/>
                  </a:lnTo>
                  <a:lnTo>
                    <a:pt x="0" y="2267036"/>
                  </a:lnTo>
                  <a:lnTo>
                    <a:pt x="190470" y="2230802"/>
                  </a:lnTo>
                  <a:cubicBezTo>
                    <a:pt x="317711" y="2196072"/>
                    <a:pt x="425590" y="2143977"/>
                    <a:pt x="514105" y="2074516"/>
                  </a:cubicBezTo>
                  <a:cubicBezTo>
                    <a:pt x="691136" y="1935596"/>
                    <a:pt x="779651" y="1737051"/>
                    <a:pt x="779651" y="1478881"/>
                  </a:cubicBezTo>
                  <a:cubicBezTo>
                    <a:pt x="779651" y="1213334"/>
                    <a:pt x="711421" y="1014789"/>
                    <a:pt x="574959" y="883245"/>
                  </a:cubicBezTo>
                  <a:cubicBezTo>
                    <a:pt x="472613" y="784587"/>
                    <a:pt x="336728" y="722926"/>
                    <a:pt x="167304" y="698261"/>
                  </a:cubicBezTo>
                  <a:lnTo>
                    <a:pt x="0" y="686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-3411784" y="704095"/>
              <a:ext cx="1702472" cy="1456818"/>
            </a:xfrm>
            <a:custGeom>
              <a:avLst/>
              <a:gdLst/>
              <a:ahLst/>
              <a:cxnLst/>
              <a:rect l="l" t="t" r="r" b="b"/>
              <a:pathLst>
                <a:path w="1702472" h="1456818">
                  <a:moveTo>
                    <a:pt x="1700236" y="0"/>
                  </a:moveTo>
                  <a:lnTo>
                    <a:pt x="1702472" y="66"/>
                  </a:lnTo>
                  <a:lnTo>
                    <a:pt x="1702472" y="686903"/>
                  </a:lnTo>
                  <a:lnTo>
                    <a:pt x="1689172" y="685995"/>
                  </a:lnTo>
                  <a:cubicBezTo>
                    <a:pt x="1182666" y="685995"/>
                    <a:pt x="899908" y="942936"/>
                    <a:pt x="840898" y="1456818"/>
                  </a:cubicBezTo>
                  <a:lnTo>
                    <a:pt x="0" y="1394119"/>
                  </a:lnTo>
                  <a:cubicBezTo>
                    <a:pt x="51634" y="951542"/>
                    <a:pt x="227436" y="608544"/>
                    <a:pt x="527405" y="365126"/>
                  </a:cubicBezTo>
                  <a:cubicBezTo>
                    <a:pt x="827375" y="121709"/>
                    <a:pt x="1218318" y="0"/>
                    <a:pt x="1700236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8" name="任意多边形: 形状 17"/>
            <p:cNvSpPr/>
            <p:nvPr/>
          </p:nvSpPr>
          <p:spPr>
            <a:xfrm>
              <a:off x="-2320092" y="2971197"/>
              <a:ext cx="610780" cy="731139"/>
            </a:xfrm>
            <a:custGeom>
              <a:avLst/>
              <a:gdLst/>
              <a:ahLst/>
              <a:cxnLst/>
              <a:rect l="l" t="t" r="r" b="b"/>
              <a:pathLst>
                <a:path w="610780" h="731139">
                  <a:moveTo>
                    <a:pt x="610780" y="0"/>
                  </a:moveTo>
                  <a:lnTo>
                    <a:pt x="610780" y="731139"/>
                  </a:lnTo>
                  <a:lnTo>
                    <a:pt x="514900" y="723611"/>
                  </a:lnTo>
                  <a:cubicBezTo>
                    <a:pt x="471295" y="721402"/>
                    <a:pt x="426288" y="720297"/>
                    <a:pt x="379879" y="720297"/>
                  </a:cubicBezTo>
                  <a:lnTo>
                    <a:pt x="0" y="720297"/>
                  </a:lnTo>
                  <a:lnTo>
                    <a:pt x="0" y="15861"/>
                  </a:lnTo>
                  <a:lnTo>
                    <a:pt x="361438" y="15861"/>
                  </a:lnTo>
                  <a:cubicBezTo>
                    <a:pt x="444421" y="15861"/>
                    <a:pt x="522564" y="11520"/>
                    <a:pt x="595866" y="2837"/>
                  </a:cubicBezTo>
                  <a:lnTo>
                    <a:pt x="61078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-3522428" y="4528703"/>
              <a:ext cx="1813116" cy="1526893"/>
            </a:xfrm>
            <a:custGeom>
              <a:avLst/>
              <a:gdLst/>
              <a:ahLst/>
              <a:cxnLst/>
              <a:rect l="l" t="t" r="r" b="b"/>
              <a:pathLst>
                <a:path w="1813116" h="1526893">
                  <a:moveTo>
                    <a:pt x="859338" y="0"/>
                  </a:moveTo>
                  <a:cubicBezTo>
                    <a:pt x="898678" y="285217"/>
                    <a:pt x="997029" y="496056"/>
                    <a:pt x="1154390" y="632517"/>
                  </a:cubicBezTo>
                  <a:cubicBezTo>
                    <a:pt x="1311751" y="768979"/>
                    <a:pt x="1530581" y="837209"/>
                    <a:pt x="1810880" y="837209"/>
                  </a:cubicBezTo>
                  <a:lnTo>
                    <a:pt x="1813116" y="837057"/>
                  </a:lnTo>
                  <a:lnTo>
                    <a:pt x="1813116" y="1526828"/>
                  </a:lnTo>
                  <a:lnTo>
                    <a:pt x="1810880" y="1526893"/>
                  </a:lnTo>
                  <a:cubicBezTo>
                    <a:pt x="1277328" y="1526893"/>
                    <a:pt x="856879" y="1405799"/>
                    <a:pt x="549534" y="1163611"/>
                  </a:cubicBezTo>
                  <a:cubicBezTo>
                    <a:pt x="242188" y="921422"/>
                    <a:pt x="59010" y="559369"/>
                    <a:pt x="0" y="77451"/>
                  </a:cubicBezTo>
                  <a:lnTo>
                    <a:pt x="859338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795132" y="5635795"/>
            <a:ext cx="4325333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414141"/>
                </a:solidFill>
                <a:cs typeface="+mn-ea"/>
                <a:sym typeface="+mn-lt"/>
              </a:rPr>
              <a:t>优势及问题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6032801" y="689788"/>
            <a:ext cx="5843872" cy="8670606"/>
            <a:chOff x="369552" y="1357621"/>
            <a:chExt cx="2551632" cy="3785879"/>
          </a:xfrm>
        </p:grpSpPr>
        <p:pic>
          <p:nvPicPr>
            <p:cNvPr id="6" name="Picture 2" descr="C:\Documents and Settings\Administrator\桌面\高清配图\高清图片01\21.jpg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252" y="1631295"/>
              <a:ext cx="2288232" cy="3227263"/>
            </a:xfrm>
            <a:prstGeom prst="hexagon">
              <a:avLst>
                <a:gd name="adj" fmla="val 0"/>
                <a:gd name="vf" fmla="val 115470"/>
              </a:avLst>
            </a:prstGeom>
            <a:noFill/>
            <a:ln w="3810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C:\Documents and Settings\Administrator\桌面\ipa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552" y="1357621"/>
              <a:ext cx="2551632" cy="378587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组合 143"/>
          <p:cNvGrpSpPr/>
          <p:nvPr/>
        </p:nvGrpSpPr>
        <p:grpSpPr>
          <a:xfrm>
            <a:off x="642176" y="2108038"/>
            <a:ext cx="603372" cy="603372"/>
            <a:chOff x="6870036" y="1859226"/>
            <a:chExt cx="575096" cy="575096"/>
          </a:xfrm>
        </p:grpSpPr>
        <p:sp>
          <p:nvSpPr>
            <p:cNvPr id="14" name="椭圆 13"/>
            <p:cNvSpPr/>
            <p:nvPr/>
          </p:nvSpPr>
          <p:spPr>
            <a:xfrm>
              <a:off x="6870036" y="1859226"/>
              <a:ext cx="575096" cy="575096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6991538" y="1990791"/>
              <a:ext cx="332092" cy="311967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/>
          </p:spPr>
          <p:txBody>
            <a:bodyPr vert="horz" wrap="square" lIns="121904" tIns="60952" rIns="121904" bIns="60952" numCol="1" anchor="t" anchorCtr="0" compatLnSpc="1"/>
            <a:lstStyle/>
            <a:p>
              <a:pPr defTabSz="1218565">
                <a:defRPr/>
              </a:pPr>
              <a:endParaRPr lang="zh-CN" altLang="en-US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374888" y="1819898"/>
            <a:ext cx="3975930" cy="1052193"/>
          </a:xfrm>
          <a:prstGeom prst="rect">
            <a:avLst/>
          </a:prstGeom>
        </p:spPr>
        <p:txBody>
          <a:bodyPr wrap="square" lIns="121901" tIns="60951" rIns="121901" bIns="60951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rgbClr val="1F1F1F"/>
                </a:solidFill>
                <a:cs typeface="+mn-ea"/>
                <a:sym typeface="+mn-lt"/>
              </a:rPr>
              <a:t>多元化的渠道推广，会带来多个渠道的用户咨询，客服需分别登入各个平台的后台处理，影响工作效率。</a:t>
            </a:r>
            <a:endParaRPr lang="en-US" altLang="zh-CN" sz="1600" kern="0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grpSp>
        <p:nvGrpSpPr>
          <p:cNvPr id="19" name="组合 143"/>
          <p:cNvGrpSpPr/>
          <p:nvPr/>
        </p:nvGrpSpPr>
        <p:grpSpPr>
          <a:xfrm>
            <a:off x="642176" y="3402932"/>
            <a:ext cx="603372" cy="603372"/>
            <a:chOff x="6870036" y="1859226"/>
            <a:chExt cx="575096" cy="575096"/>
          </a:xfrm>
        </p:grpSpPr>
        <p:sp>
          <p:nvSpPr>
            <p:cNvPr id="21" name="椭圆 20"/>
            <p:cNvSpPr/>
            <p:nvPr/>
          </p:nvSpPr>
          <p:spPr>
            <a:xfrm>
              <a:off x="6870036" y="1859226"/>
              <a:ext cx="575096" cy="575096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10"/>
            <p:cNvSpPr/>
            <p:nvPr/>
          </p:nvSpPr>
          <p:spPr bwMode="auto">
            <a:xfrm>
              <a:off x="6991538" y="1990791"/>
              <a:ext cx="332092" cy="311967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/>
          </p:spPr>
          <p:txBody>
            <a:bodyPr vert="horz" wrap="square" lIns="121904" tIns="60952" rIns="121904" bIns="60952" numCol="1" anchor="t" anchorCtr="0" compatLnSpc="1"/>
            <a:lstStyle/>
            <a:p>
              <a:pPr defTabSz="1218565">
                <a:defRPr/>
              </a:pPr>
              <a:endParaRPr lang="zh-CN" altLang="en-US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374888" y="3114791"/>
            <a:ext cx="3975930" cy="1052193"/>
          </a:xfrm>
          <a:prstGeom prst="rect">
            <a:avLst/>
          </a:prstGeom>
        </p:spPr>
        <p:txBody>
          <a:bodyPr wrap="square" lIns="121901" tIns="60951" rIns="121901" bIns="60951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rgbClr val="1F1F1F"/>
                </a:solidFill>
                <a:cs typeface="+mn-ea"/>
                <a:sym typeface="+mn-lt"/>
              </a:rPr>
              <a:t>客服常被大量无效对话干扰，精力分散，效率下滑，造成核心优质客户因无法及时跟进而损失，转化率提升难</a:t>
            </a:r>
            <a:r>
              <a:rPr lang="zh-CN" altLang="en-US" sz="1335" dirty="0">
                <a:solidFill>
                  <a:srgbClr val="1F1F1F"/>
                </a:solidFill>
                <a:cs typeface="+mn-ea"/>
                <a:sym typeface="+mn-lt"/>
              </a:rPr>
              <a:t>。</a:t>
            </a:r>
            <a:endParaRPr lang="en-US" altLang="zh-CN" sz="1600" kern="0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grpSp>
        <p:nvGrpSpPr>
          <p:cNvPr id="24" name="组合 143"/>
          <p:cNvGrpSpPr/>
          <p:nvPr/>
        </p:nvGrpSpPr>
        <p:grpSpPr>
          <a:xfrm>
            <a:off x="642176" y="4697827"/>
            <a:ext cx="603372" cy="603372"/>
            <a:chOff x="6870036" y="1859226"/>
            <a:chExt cx="575096" cy="575096"/>
          </a:xfrm>
        </p:grpSpPr>
        <p:sp>
          <p:nvSpPr>
            <p:cNvPr id="26" name="椭圆 25"/>
            <p:cNvSpPr/>
            <p:nvPr/>
          </p:nvSpPr>
          <p:spPr>
            <a:xfrm>
              <a:off x="6870036" y="1859226"/>
              <a:ext cx="575096" cy="575096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10"/>
            <p:cNvSpPr/>
            <p:nvPr/>
          </p:nvSpPr>
          <p:spPr bwMode="auto">
            <a:xfrm>
              <a:off x="6991538" y="1990791"/>
              <a:ext cx="332092" cy="311967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/>
          </p:spPr>
          <p:txBody>
            <a:bodyPr vert="horz" wrap="square" lIns="121904" tIns="60952" rIns="121904" bIns="60952" numCol="1" anchor="t" anchorCtr="0" compatLnSpc="1"/>
            <a:lstStyle/>
            <a:p>
              <a:pPr defTabSz="1218565">
                <a:defRPr/>
              </a:pPr>
              <a:endParaRPr lang="zh-CN" altLang="en-US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1374888" y="4409686"/>
            <a:ext cx="3975930" cy="2012456"/>
          </a:xfrm>
          <a:prstGeom prst="rect">
            <a:avLst/>
          </a:prstGeom>
        </p:spPr>
        <p:txBody>
          <a:bodyPr wrap="square" lIns="121901" tIns="60951" rIns="121901" bIns="60951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rgbClr val="1F1F1F"/>
                </a:solidFill>
                <a:cs typeface="+mn-ea"/>
                <a:sym typeface="+mn-lt"/>
              </a:rPr>
              <a:t>人力成本高，培养人才难，跳槽风险更大，除了底薪绩效提成，企业还需承担员工的食宿、五险一金等，而要培养出一位优秀的客服人员，大概需要一年左右，周期较长，一旦优秀的客服跳槽，企业面临人才流失和用户信息泄露的双重风险。</a:t>
            </a:r>
            <a:endParaRPr lang="en-US" altLang="zh-CN" sz="1600" kern="0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23" name="文本框 91"/>
          <p:cNvSpPr txBox="1"/>
          <p:nvPr/>
        </p:nvSpPr>
        <p:spPr>
          <a:xfrm>
            <a:off x="1216521" y="445469"/>
            <a:ext cx="2879608" cy="343517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400" dirty="0">
                <a:solidFill>
                  <a:srgbClr val="1F1F1F"/>
                </a:solidFill>
                <a:cs typeface="+mn-ea"/>
                <a:sym typeface="+mn-lt"/>
              </a:rPr>
              <a:t>对比</a:t>
            </a:r>
            <a:endParaRPr kumimoji="1" lang="zh-CN" altLang="en-US" sz="1600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3466" y="292999"/>
            <a:ext cx="660815" cy="631925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kumimoji="1" lang="zh-CN" altLang="en-US" sz="1800" dirty="0">
              <a:solidFill>
                <a:srgbClr val="1F1F1F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6922784" y="3764349"/>
            <a:ext cx="4757664" cy="1456297"/>
          </a:xfrm>
          <a:prstGeom prst="rect">
            <a:avLst/>
          </a:prstGeom>
        </p:spPr>
        <p:txBody>
          <a:bodyPr wrap="square" lIns="121901" tIns="60951" rIns="121901" bIns="60951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5" dirty="0">
                <a:solidFill>
                  <a:srgbClr val="FFFFFF"/>
                </a:solidFill>
                <a:cs typeface="+mn-ea"/>
                <a:sym typeface="+mn-lt"/>
              </a:rPr>
              <a:t>点击此处添加文本信息。</a:t>
            </a:r>
            <a:endParaRPr lang="en-US" altLang="zh-CN" sz="1335" dirty="0">
              <a:solidFill>
                <a:srgbClr val="FFFFFF"/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zh-CN" altLang="zh-CN" sz="1335" dirty="0">
                <a:solidFill>
                  <a:srgbClr val="FFFFFF"/>
                </a:solidFill>
                <a:cs typeface="+mn-ea"/>
                <a:sym typeface="+mn-lt"/>
              </a:rPr>
              <a:t>标题数字等都可以通过点击和重新输入进行更改，顶部</a:t>
            </a:r>
            <a:r>
              <a:rPr lang="en-US" altLang="zh-CN" sz="1335" dirty="0">
                <a:solidFill>
                  <a:srgbClr val="FFFFFF"/>
                </a:solidFill>
                <a:cs typeface="+mn-ea"/>
                <a:sym typeface="+mn-lt"/>
              </a:rPr>
              <a:t>“</a:t>
            </a:r>
            <a:r>
              <a:rPr lang="zh-CN" altLang="zh-CN" sz="1335" dirty="0">
                <a:solidFill>
                  <a:srgbClr val="FFFFFF"/>
                </a:solidFill>
                <a:cs typeface="+mn-ea"/>
                <a:sym typeface="+mn-lt"/>
              </a:rPr>
              <a:t>开始</a:t>
            </a:r>
            <a:r>
              <a:rPr lang="en-US" altLang="zh-CN" sz="1335" dirty="0">
                <a:solidFill>
                  <a:srgbClr val="FFFFFF"/>
                </a:solidFill>
                <a:cs typeface="+mn-ea"/>
                <a:sym typeface="+mn-lt"/>
              </a:rPr>
              <a:t>”</a:t>
            </a:r>
            <a:r>
              <a:rPr lang="zh-CN" altLang="zh-CN" sz="1335" dirty="0">
                <a:solidFill>
                  <a:srgbClr val="FFFFFF"/>
                </a:solidFill>
                <a:cs typeface="+mn-ea"/>
                <a:sym typeface="+mn-lt"/>
              </a:rPr>
              <a:t>面板中可以对字体、字号、颜色、行距等进行修改。标题数字等都可以通过点击和重新输入进行更改，顶部</a:t>
            </a:r>
            <a:r>
              <a:rPr lang="en-US" altLang="zh-CN" sz="1335" dirty="0">
                <a:solidFill>
                  <a:srgbClr val="FFFFFF"/>
                </a:solidFill>
                <a:cs typeface="+mn-ea"/>
                <a:sym typeface="+mn-lt"/>
              </a:rPr>
              <a:t>“</a:t>
            </a:r>
            <a:r>
              <a:rPr lang="zh-CN" altLang="zh-CN" sz="1335" dirty="0">
                <a:solidFill>
                  <a:srgbClr val="FFFFFF"/>
                </a:solidFill>
                <a:cs typeface="+mn-ea"/>
                <a:sym typeface="+mn-lt"/>
              </a:rPr>
              <a:t>开始</a:t>
            </a:r>
            <a:r>
              <a:rPr lang="en-US" altLang="zh-CN" sz="1335" dirty="0">
                <a:solidFill>
                  <a:srgbClr val="FFFFFF"/>
                </a:solidFill>
                <a:cs typeface="+mn-ea"/>
                <a:sym typeface="+mn-lt"/>
              </a:rPr>
              <a:t>”</a:t>
            </a:r>
            <a:r>
              <a:rPr lang="zh-CN" altLang="zh-CN" sz="1335" dirty="0">
                <a:solidFill>
                  <a:srgbClr val="FFFFFF"/>
                </a:solidFill>
                <a:cs typeface="+mn-ea"/>
                <a:sym typeface="+mn-lt"/>
              </a:rPr>
              <a:t>面板中可以对字体、字号、颜色、行距等进行修改。</a:t>
            </a:r>
            <a:endParaRPr lang="en-US" altLang="zh-CN" sz="1600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5" name="Freeform 5"/>
          <p:cNvSpPr/>
          <p:nvPr/>
        </p:nvSpPr>
        <p:spPr bwMode="auto">
          <a:xfrm>
            <a:off x="4015822" y="3924027"/>
            <a:ext cx="1078577" cy="1022694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04" tIns="60952" rIns="121904" bIns="60952" numCol="1" anchor="t" anchorCtr="0" compatLnSpc="1"/>
          <a:lstStyle/>
          <a:p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56" name="文本框 91"/>
          <p:cNvSpPr txBox="1"/>
          <p:nvPr/>
        </p:nvSpPr>
        <p:spPr>
          <a:xfrm>
            <a:off x="1216521" y="445469"/>
            <a:ext cx="2879608" cy="343517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400" dirty="0">
                <a:solidFill>
                  <a:srgbClr val="1F1F1F"/>
                </a:solidFill>
                <a:cs typeface="+mn-ea"/>
                <a:sym typeface="+mn-lt"/>
              </a:rPr>
              <a:t>两面性</a:t>
            </a:r>
            <a:endParaRPr kumimoji="1" lang="zh-CN" altLang="en-US" sz="1600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93466" y="292999"/>
            <a:ext cx="660815" cy="631925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kumimoji="1" lang="zh-CN" altLang="en-US" sz="1800" dirty="0">
              <a:solidFill>
                <a:srgbClr val="1F1F1F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561164-CE6D-487C-A08F-23DF2E8DB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2" y="1196770"/>
            <a:ext cx="9990667" cy="4619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80206" y="1261605"/>
            <a:ext cx="2102219" cy="4770040"/>
          </a:xfrm>
          <a:prstGeom prst="rect">
            <a:avLst/>
          </a:prstGeom>
          <a:solidFill>
            <a:srgbClr val="1F1F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01" tIns="60951" rIns="121901" bIns="60951" rtlCol="0" anchor="ctr"/>
          <a:lstStyle/>
          <a:p>
            <a:pPr algn="ctr" defTabSz="1218565">
              <a:defRPr/>
            </a:pPr>
            <a:endParaRPr lang="zh-CN" altLang="en-US" sz="32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89241" y="2075920"/>
            <a:ext cx="2102219" cy="395572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01" tIns="60951" rIns="121901" bIns="60951" rtlCol="0" anchor="ctr"/>
          <a:lstStyle/>
          <a:p>
            <a:pPr algn="ctr" defTabSz="1218565">
              <a:defRPr/>
            </a:pPr>
            <a:endParaRPr lang="zh-CN" altLang="en-US" sz="32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98276" y="2702561"/>
            <a:ext cx="2102219" cy="3320055"/>
          </a:xfrm>
          <a:prstGeom prst="rect">
            <a:avLst/>
          </a:prstGeom>
          <a:solidFill>
            <a:srgbClr val="1F1F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01" tIns="60951" rIns="121901" bIns="60951" rtlCol="0" anchor="ctr"/>
          <a:lstStyle/>
          <a:p>
            <a:pPr algn="ctr" defTabSz="1218565">
              <a:defRPr/>
            </a:pPr>
            <a:r>
              <a:rPr lang="zh-CN" altLang="en-US" sz="1800" kern="0" dirty="0">
                <a:solidFill>
                  <a:sysClr val="window" lastClr="FFFFFF"/>
                </a:solidFill>
                <a:cs typeface="+mn-ea"/>
                <a:sym typeface="+mn-lt"/>
              </a:rPr>
              <a:t>得懂人话且答是所问</a:t>
            </a:r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7738560" y="2499504"/>
            <a:ext cx="789949" cy="877258"/>
          </a:xfrm>
          <a:custGeom>
            <a:avLst/>
            <a:gdLst>
              <a:gd name="T0" fmla="*/ 13 w 77"/>
              <a:gd name="T1" fmla="*/ 8 h 86"/>
              <a:gd name="T2" fmla="*/ 38 w 77"/>
              <a:gd name="T3" fmla="*/ 1 h 86"/>
              <a:gd name="T4" fmla="*/ 59 w 77"/>
              <a:gd name="T5" fmla="*/ 13 h 86"/>
              <a:gd name="T6" fmla="*/ 66 w 77"/>
              <a:gd name="T7" fmla="*/ 38 h 86"/>
              <a:gd name="T8" fmla="*/ 58 w 77"/>
              <a:gd name="T9" fmla="*/ 55 h 86"/>
              <a:gd name="T10" fmla="*/ 64 w 77"/>
              <a:gd name="T11" fmla="*/ 59 h 86"/>
              <a:gd name="T12" fmla="*/ 74 w 77"/>
              <a:gd name="T13" fmla="*/ 72 h 86"/>
              <a:gd name="T14" fmla="*/ 73 w 77"/>
              <a:gd name="T15" fmla="*/ 84 h 86"/>
              <a:gd name="T16" fmla="*/ 73 w 77"/>
              <a:gd name="T17" fmla="*/ 84 h 86"/>
              <a:gd name="T18" fmla="*/ 62 w 77"/>
              <a:gd name="T19" fmla="*/ 82 h 86"/>
              <a:gd name="T20" fmla="*/ 51 w 77"/>
              <a:gd name="T21" fmla="*/ 68 h 86"/>
              <a:gd name="T22" fmla="*/ 49 w 77"/>
              <a:gd name="T23" fmla="*/ 63 h 86"/>
              <a:gd name="T24" fmla="*/ 30 w 77"/>
              <a:gd name="T25" fmla="*/ 66 h 86"/>
              <a:gd name="T26" fmla="*/ 8 w 77"/>
              <a:gd name="T27" fmla="*/ 54 h 86"/>
              <a:gd name="T28" fmla="*/ 1 w 77"/>
              <a:gd name="T29" fmla="*/ 30 h 86"/>
              <a:gd name="T30" fmla="*/ 13 w 77"/>
              <a:gd name="T31" fmla="*/ 8 h 86"/>
              <a:gd name="T32" fmla="*/ 30 w 77"/>
              <a:gd name="T33" fmla="*/ 49 h 86"/>
              <a:gd name="T34" fmla="*/ 38 w 77"/>
              <a:gd name="T35" fmla="*/ 49 h 86"/>
              <a:gd name="T36" fmla="*/ 38 w 77"/>
              <a:gd name="T37" fmla="*/ 40 h 86"/>
              <a:gd name="T38" fmla="*/ 47 w 77"/>
              <a:gd name="T39" fmla="*/ 40 h 86"/>
              <a:gd name="T40" fmla="*/ 47 w 77"/>
              <a:gd name="T41" fmla="*/ 32 h 86"/>
              <a:gd name="T42" fmla="*/ 38 w 77"/>
              <a:gd name="T43" fmla="*/ 32 h 86"/>
              <a:gd name="T44" fmla="*/ 38 w 77"/>
              <a:gd name="T45" fmla="*/ 23 h 86"/>
              <a:gd name="T46" fmla="*/ 30 w 77"/>
              <a:gd name="T47" fmla="*/ 23 h 86"/>
              <a:gd name="T48" fmla="*/ 30 w 77"/>
              <a:gd name="T49" fmla="*/ 32 h 86"/>
              <a:gd name="T50" fmla="*/ 21 w 77"/>
              <a:gd name="T51" fmla="*/ 32 h 86"/>
              <a:gd name="T52" fmla="*/ 21 w 77"/>
              <a:gd name="T53" fmla="*/ 40 h 86"/>
              <a:gd name="T54" fmla="*/ 30 w 77"/>
              <a:gd name="T55" fmla="*/ 40 h 86"/>
              <a:gd name="T56" fmla="*/ 30 w 77"/>
              <a:gd name="T57" fmla="*/ 49 h 86"/>
              <a:gd name="T58" fmla="*/ 18 w 77"/>
              <a:gd name="T59" fmla="*/ 36 h 86"/>
              <a:gd name="T60" fmla="*/ 43 w 77"/>
              <a:gd name="T61" fmla="*/ 19 h 86"/>
              <a:gd name="T62" fmla="*/ 18 w 77"/>
              <a:gd name="T63" fmla="*/ 36 h 86"/>
              <a:gd name="T64" fmla="*/ 36 w 77"/>
              <a:gd name="T65" fmla="*/ 12 h 86"/>
              <a:gd name="T66" fmla="*/ 20 w 77"/>
              <a:gd name="T67" fmla="*/ 16 h 86"/>
              <a:gd name="T68" fmla="*/ 12 w 77"/>
              <a:gd name="T69" fmla="*/ 31 h 86"/>
              <a:gd name="T70" fmla="*/ 16 w 77"/>
              <a:gd name="T71" fmla="*/ 47 h 86"/>
              <a:gd name="T72" fmla="*/ 31 w 77"/>
              <a:gd name="T73" fmla="*/ 55 h 86"/>
              <a:gd name="T74" fmla="*/ 47 w 77"/>
              <a:gd name="T75" fmla="*/ 51 h 86"/>
              <a:gd name="T76" fmla="*/ 55 w 77"/>
              <a:gd name="T77" fmla="*/ 36 h 86"/>
              <a:gd name="T78" fmla="*/ 51 w 77"/>
              <a:gd name="T79" fmla="*/ 20 h 86"/>
              <a:gd name="T80" fmla="*/ 36 w 77"/>
              <a:gd name="T81" fmla="*/ 1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7" h="86">
                <a:moveTo>
                  <a:pt x="13" y="8"/>
                </a:moveTo>
                <a:cubicBezTo>
                  <a:pt x="20" y="2"/>
                  <a:pt x="29" y="0"/>
                  <a:pt x="38" y="1"/>
                </a:cubicBezTo>
                <a:cubicBezTo>
                  <a:pt x="46" y="2"/>
                  <a:pt x="54" y="6"/>
                  <a:pt x="59" y="13"/>
                </a:cubicBezTo>
                <a:cubicBezTo>
                  <a:pt x="65" y="21"/>
                  <a:pt x="67" y="29"/>
                  <a:pt x="66" y="38"/>
                </a:cubicBezTo>
                <a:cubicBezTo>
                  <a:pt x="65" y="44"/>
                  <a:pt x="63" y="50"/>
                  <a:pt x="58" y="55"/>
                </a:cubicBezTo>
                <a:cubicBezTo>
                  <a:pt x="60" y="56"/>
                  <a:pt x="62" y="57"/>
                  <a:pt x="64" y="59"/>
                </a:cubicBezTo>
                <a:cubicBezTo>
                  <a:pt x="74" y="72"/>
                  <a:pt x="74" y="72"/>
                  <a:pt x="74" y="72"/>
                </a:cubicBezTo>
                <a:cubicBezTo>
                  <a:pt x="77" y="76"/>
                  <a:pt x="76" y="81"/>
                  <a:pt x="73" y="84"/>
                </a:cubicBezTo>
                <a:cubicBezTo>
                  <a:pt x="73" y="84"/>
                  <a:pt x="73" y="84"/>
                  <a:pt x="73" y="84"/>
                </a:cubicBezTo>
                <a:cubicBezTo>
                  <a:pt x="69" y="86"/>
                  <a:pt x="64" y="86"/>
                  <a:pt x="62" y="82"/>
                </a:cubicBezTo>
                <a:cubicBezTo>
                  <a:pt x="51" y="68"/>
                  <a:pt x="51" y="68"/>
                  <a:pt x="51" y="68"/>
                </a:cubicBezTo>
                <a:cubicBezTo>
                  <a:pt x="50" y="67"/>
                  <a:pt x="49" y="65"/>
                  <a:pt x="49" y="63"/>
                </a:cubicBezTo>
                <a:cubicBezTo>
                  <a:pt x="43" y="66"/>
                  <a:pt x="36" y="67"/>
                  <a:pt x="30" y="66"/>
                </a:cubicBezTo>
                <a:cubicBezTo>
                  <a:pt x="21" y="65"/>
                  <a:pt x="13" y="61"/>
                  <a:pt x="8" y="54"/>
                </a:cubicBezTo>
                <a:cubicBezTo>
                  <a:pt x="2" y="47"/>
                  <a:pt x="0" y="38"/>
                  <a:pt x="1" y="30"/>
                </a:cubicBezTo>
                <a:cubicBezTo>
                  <a:pt x="2" y="21"/>
                  <a:pt x="6" y="13"/>
                  <a:pt x="13" y="8"/>
                </a:cubicBezTo>
                <a:close/>
                <a:moveTo>
                  <a:pt x="30" y="49"/>
                </a:moveTo>
                <a:cubicBezTo>
                  <a:pt x="38" y="49"/>
                  <a:pt x="38" y="49"/>
                  <a:pt x="38" y="49"/>
                </a:cubicBezTo>
                <a:cubicBezTo>
                  <a:pt x="38" y="40"/>
                  <a:pt x="38" y="40"/>
                  <a:pt x="38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32"/>
                  <a:pt x="47" y="32"/>
                  <a:pt x="47" y="3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23"/>
                  <a:pt x="38" y="23"/>
                  <a:pt x="38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32"/>
                  <a:pt x="30" y="32"/>
                  <a:pt x="30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1" y="40"/>
                  <a:pt x="21" y="40"/>
                  <a:pt x="21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49"/>
                  <a:pt x="30" y="49"/>
                  <a:pt x="30" y="49"/>
                </a:cubicBezTo>
                <a:close/>
                <a:moveTo>
                  <a:pt x="18" y="36"/>
                </a:moveTo>
                <a:cubicBezTo>
                  <a:pt x="22" y="26"/>
                  <a:pt x="31" y="21"/>
                  <a:pt x="43" y="19"/>
                </a:cubicBezTo>
                <a:cubicBezTo>
                  <a:pt x="31" y="11"/>
                  <a:pt x="16" y="22"/>
                  <a:pt x="18" y="36"/>
                </a:cubicBezTo>
                <a:close/>
                <a:moveTo>
                  <a:pt x="36" y="12"/>
                </a:moveTo>
                <a:cubicBezTo>
                  <a:pt x="31" y="11"/>
                  <a:pt x="25" y="13"/>
                  <a:pt x="20" y="16"/>
                </a:cubicBezTo>
                <a:cubicBezTo>
                  <a:pt x="15" y="20"/>
                  <a:pt x="13" y="25"/>
                  <a:pt x="12" y="31"/>
                </a:cubicBezTo>
                <a:cubicBezTo>
                  <a:pt x="11" y="37"/>
                  <a:pt x="13" y="42"/>
                  <a:pt x="16" y="47"/>
                </a:cubicBezTo>
                <a:cubicBezTo>
                  <a:pt x="20" y="52"/>
                  <a:pt x="25" y="55"/>
                  <a:pt x="31" y="55"/>
                </a:cubicBezTo>
                <a:cubicBezTo>
                  <a:pt x="36" y="56"/>
                  <a:pt x="42" y="55"/>
                  <a:pt x="47" y="51"/>
                </a:cubicBezTo>
                <a:cubicBezTo>
                  <a:pt x="52" y="47"/>
                  <a:pt x="55" y="42"/>
                  <a:pt x="55" y="36"/>
                </a:cubicBezTo>
                <a:cubicBezTo>
                  <a:pt x="56" y="31"/>
                  <a:pt x="54" y="25"/>
                  <a:pt x="51" y="20"/>
                </a:cubicBezTo>
                <a:cubicBezTo>
                  <a:pt x="47" y="15"/>
                  <a:pt x="42" y="13"/>
                  <a:pt x="36" y="1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121901" tIns="60951" rIns="121901" bIns="60951" numCol="1" anchor="t" anchorCtr="0" compatLnSpc="1"/>
          <a:lstStyle/>
          <a:p>
            <a:pPr defTabSz="1218565">
              <a:defRPr/>
            </a:pPr>
            <a:endParaRPr lang="zh-CN" altLang="en-US" sz="32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9" name="Freeform 14"/>
          <p:cNvSpPr>
            <a:spLocks noEditPoints="1"/>
          </p:cNvSpPr>
          <p:nvPr/>
        </p:nvSpPr>
        <p:spPr bwMode="auto">
          <a:xfrm>
            <a:off x="5490470" y="1957201"/>
            <a:ext cx="1081691" cy="754391"/>
          </a:xfrm>
          <a:custGeom>
            <a:avLst/>
            <a:gdLst>
              <a:gd name="T0" fmla="*/ 56 w 112"/>
              <a:gd name="T1" fmla="*/ 20 h 77"/>
              <a:gd name="T2" fmla="*/ 15 w 112"/>
              <a:gd name="T3" fmla="*/ 49 h 77"/>
              <a:gd name="T4" fmla="*/ 10 w 112"/>
              <a:gd name="T5" fmla="*/ 52 h 77"/>
              <a:gd name="T6" fmla="*/ 4 w 112"/>
              <a:gd name="T7" fmla="*/ 66 h 77"/>
              <a:gd name="T8" fmla="*/ 4 w 112"/>
              <a:gd name="T9" fmla="*/ 37 h 77"/>
              <a:gd name="T10" fmla="*/ 0 w 112"/>
              <a:gd name="T11" fmla="*/ 46 h 77"/>
              <a:gd name="T12" fmla="*/ 13 w 112"/>
              <a:gd name="T13" fmla="*/ 29 h 77"/>
              <a:gd name="T14" fmla="*/ 15 w 112"/>
              <a:gd name="T15" fmla="*/ 49 h 77"/>
              <a:gd name="T16" fmla="*/ 15 w 112"/>
              <a:gd name="T17" fmla="*/ 25 h 77"/>
              <a:gd name="T18" fmla="*/ 3 w 112"/>
              <a:gd name="T19" fmla="*/ 22 h 77"/>
              <a:gd name="T20" fmla="*/ 96 w 112"/>
              <a:gd name="T21" fmla="*/ 66 h 77"/>
              <a:gd name="T22" fmla="*/ 102 w 112"/>
              <a:gd name="T23" fmla="*/ 52 h 77"/>
              <a:gd name="T24" fmla="*/ 107 w 112"/>
              <a:gd name="T25" fmla="*/ 49 h 77"/>
              <a:gd name="T26" fmla="*/ 107 w 112"/>
              <a:gd name="T27" fmla="*/ 37 h 77"/>
              <a:gd name="T28" fmla="*/ 112 w 112"/>
              <a:gd name="T29" fmla="*/ 33 h 77"/>
              <a:gd name="T30" fmla="*/ 98 w 112"/>
              <a:gd name="T31" fmla="*/ 31 h 77"/>
              <a:gd name="T32" fmla="*/ 101 w 112"/>
              <a:gd name="T33" fmla="*/ 15 h 77"/>
              <a:gd name="T34" fmla="*/ 97 w 112"/>
              <a:gd name="T35" fmla="*/ 26 h 77"/>
              <a:gd name="T36" fmla="*/ 101 w 112"/>
              <a:gd name="T37" fmla="*/ 15 h 77"/>
              <a:gd name="T38" fmla="*/ 80 w 112"/>
              <a:gd name="T39" fmla="*/ 72 h 77"/>
              <a:gd name="T40" fmla="*/ 82 w 112"/>
              <a:gd name="T41" fmla="*/ 72 h 77"/>
              <a:gd name="T42" fmla="*/ 87 w 112"/>
              <a:gd name="T43" fmla="*/ 47 h 77"/>
              <a:gd name="T44" fmla="*/ 88 w 112"/>
              <a:gd name="T45" fmla="*/ 47 h 77"/>
              <a:gd name="T46" fmla="*/ 88 w 112"/>
              <a:gd name="T47" fmla="*/ 26 h 77"/>
              <a:gd name="T48" fmla="*/ 77 w 112"/>
              <a:gd name="T49" fmla="*/ 51 h 77"/>
              <a:gd name="T50" fmla="*/ 65 w 112"/>
              <a:gd name="T51" fmla="*/ 32 h 77"/>
              <a:gd name="T52" fmla="*/ 64 w 112"/>
              <a:gd name="T53" fmla="*/ 50 h 77"/>
              <a:gd name="T54" fmla="*/ 57 w 112"/>
              <a:gd name="T55" fmla="*/ 55 h 77"/>
              <a:gd name="T56" fmla="*/ 48 w 112"/>
              <a:gd name="T57" fmla="*/ 77 h 77"/>
              <a:gd name="T58" fmla="*/ 48 w 112"/>
              <a:gd name="T59" fmla="*/ 32 h 77"/>
              <a:gd name="T60" fmla="*/ 41 w 112"/>
              <a:gd name="T61" fmla="*/ 47 h 77"/>
              <a:gd name="T62" fmla="*/ 65 w 112"/>
              <a:gd name="T63" fmla="*/ 21 h 77"/>
              <a:gd name="T64" fmla="*/ 65 w 112"/>
              <a:gd name="T65" fmla="*/ 47 h 77"/>
              <a:gd name="T66" fmla="*/ 31 w 112"/>
              <a:gd name="T67" fmla="*/ 72 h 77"/>
              <a:gd name="T68" fmla="*/ 30 w 112"/>
              <a:gd name="T69" fmla="*/ 72 h 77"/>
              <a:gd name="T70" fmla="*/ 24 w 112"/>
              <a:gd name="T71" fmla="*/ 47 h 77"/>
              <a:gd name="T72" fmla="*/ 23 w 112"/>
              <a:gd name="T73" fmla="*/ 47 h 77"/>
              <a:gd name="T74" fmla="*/ 23 w 112"/>
              <a:gd name="T75" fmla="*/ 26 h 77"/>
              <a:gd name="T76" fmla="*/ 35 w 112"/>
              <a:gd name="T77" fmla="*/ 51 h 77"/>
              <a:gd name="T78" fmla="*/ 39 w 112"/>
              <a:gd name="T79" fmla="*/ 17 h 77"/>
              <a:gd name="T80" fmla="*/ 31 w 112"/>
              <a:gd name="T81" fmla="*/ 25 h 77"/>
              <a:gd name="T82" fmla="*/ 81 w 112"/>
              <a:gd name="T83" fmla="*/ 9 h 77"/>
              <a:gd name="T84" fmla="*/ 75 w 112"/>
              <a:gd name="T85" fmla="*/ 23 h 77"/>
              <a:gd name="T86" fmla="*/ 81 w 112"/>
              <a:gd name="T87" fmla="*/ 9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121901" tIns="60951" rIns="121901" bIns="60951" numCol="1" anchor="t" anchorCtr="0" compatLnSpc="1"/>
          <a:lstStyle/>
          <a:p>
            <a:pPr defTabSz="1218565">
              <a:defRPr/>
            </a:pPr>
            <a:endParaRPr lang="zh-CN" altLang="en-US" sz="32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0" name="Freeform 18"/>
          <p:cNvSpPr>
            <a:spLocks noChangeAspect="1" noEditPoints="1"/>
          </p:cNvSpPr>
          <p:nvPr/>
        </p:nvSpPr>
        <p:spPr bwMode="auto">
          <a:xfrm>
            <a:off x="9845661" y="3070756"/>
            <a:ext cx="780186" cy="862313"/>
          </a:xfrm>
          <a:custGeom>
            <a:avLst/>
            <a:gdLst>
              <a:gd name="T0" fmla="*/ 70 w 80"/>
              <a:gd name="T1" fmla="*/ 82 h 89"/>
              <a:gd name="T2" fmla="*/ 57 w 80"/>
              <a:gd name="T3" fmla="*/ 78 h 89"/>
              <a:gd name="T4" fmla="*/ 54 w 80"/>
              <a:gd name="T5" fmla="*/ 63 h 89"/>
              <a:gd name="T6" fmla="*/ 54 w 80"/>
              <a:gd name="T7" fmla="*/ 51 h 89"/>
              <a:gd name="T8" fmla="*/ 60 w 80"/>
              <a:gd name="T9" fmla="*/ 66 h 89"/>
              <a:gd name="T10" fmla="*/ 66 w 80"/>
              <a:gd name="T11" fmla="*/ 66 h 89"/>
              <a:gd name="T12" fmla="*/ 64 w 80"/>
              <a:gd name="T13" fmla="*/ 53 h 89"/>
              <a:gd name="T14" fmla="*/ 54 w 80"/>
              <a:gd name="T15" fmla="*/ 33 h 89"/>
              <a:gd name="T16" fmla="*/ 54 w 80"/>
              <a:gd name="T17" fmla="*/ 12 h 89"/>
              <a:gd name="T18" fmla="*/ 57 w 80"/>
              <a:gd name="T19" fmla="*/ 7 h 89"/>
              <a:gd name="T20" fmla="*/ 70 w 80"/>
              <a:gd name="T21" fmla="*/ 11 h 89"/>
              <a:gd name="T22" fmla="*/ 79 w 80"/>
              <a:gd name="T23" fmla="*/ 34 h 89"/>
              <a:gd name="T24" fmla="*/ 66 w 80"/>
              <a:gd name="T25" fmla="*/ 22 h 89"/>
              <a:gd name="T26" fmla="*/ 61 w 80"/>
              <a:gd name="T27" fmla="*/ 23 h 89"/>
              <a:gd name="T28" fmla="*/ 66 w 80"/>
              <a:gd name="T29" fmla="*/ 37 h 89"/>
              <a:gd name="T30" fmla="*/ 80 w 80"/>
              <a:gd name="T31" fmla="*/ 57 h 89"/>
              <a:gd name="T32" fmla="*/ 70 w 80"/>
              <a:gd name="T33" fmla="*/ 78 h 89"/>
              <a:gd name="T34" fmla="*/ 48 w 80"/>
              <a:gd name="T35" fmla="*/ 0 h 89"/>
              <a:gd name="T36" fmla="*/ 48 w 80"/>
              <a:gd name="T37" fmla="*/ 26 h 89"/>
              <a:gd name="T38" fmla="*/ 48 w 80"/>
              <a:gd name="T39" fmla="*/ 56 h 89"/>
              <a:gd name="T40" fmla="*/ 48 w 80"/>
              <a:gd name="T41" fmla="*/ 78 h 89"/>
              <a:gd name="T42" fmla="*/ 45 w 80"/>
              <a:gd name="T43" fmla="*/ 89 h 89"/>
              <a:gd name="T44" fmla="*/ 0 w 80"/>
              <a:gd name="T45" fmla="*/ 45 h 89"/>
              <a:gd name="T46" fmla="*/ 45 w 80"/>
              <a:gd name="T47" fmla="*/ 0 h 89"/>
              <a:gd name="T48" fmla="*/ 29 w 80"/>
              <a:gd name="T49" fmla="*/ 61 h 89"/>
              <a:gd name="T50" fmla="*/ 38 w 80"/>
              <a:gd name="T51" fmla="*/ 75 h 89"/>
              <a:gd name="T52" fmla="*/ 21 w 80"/>
              <a:gd name="T53" fmla="*/ 59 h 89"/>
              <a:gd name="T54" fmla="*/ 13 w 80"/>
              <a:gd name="T55" fmla="*/ 54 h 89"/>
              <a:gd name="T56" fmla="*/ 27 w 80"/>
              <a:gd name="T57" fmla="*/ 74 h 89"/>
              <a:gd name="T58" fmla="*/ 13 w 80"/>
              <a:gd name="T59" fmla="*/ 35 h 89"/>
              <a:gd name="T60" fmla="*/ 21 w 80"/>
              <a:gd name="T61" fmla="*/ 31 h 89"/>
              <a:gd name="T62" fmla="*/ 21 w 80"/>
              <a:gd name="T63" fmla="*/ 21 h 89"/>
              <a:gd name="T64" fmla="*/ 29 w 80"/>
              <a:gd name="T65" fmla="*/ 28 h 89"/>
              <a:gd name="T66" fmla="*/ 38 w 80"/>
              <a:gd name="T67" fmla="*/ 14 h 89"/>
              <a:gd name="T68" fmla="*/ 29 w 80"/>
              <a:gd name="T69" fmla="*/ 28 h 89"/>
              <a:gd name="T70" fmla="*/ 27 w 80"/>
              <a:gd name="T71" fmla="*/ 36 h 89"/>
              <a:gd name="T72" fmla="*/ 27 w 80"/>
              <a:gd name="T73" fmla="*/ 53 h 89"/>
              <a:gd name="T74" fmla="*/ 38 w 80"/>
              <a:gd name="T75" fmla="*/ 34 h 89"/>
              <a:gd name="T76" fmla="*/ 14 w 80"/>
              <a:gd name="T77" fmla="*/ 45 h 89"/>
              <a:gd name="T78" fmla="*/ 20 w 80"/>
              <a:gd name="T79" fmla="*/ 45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0" h="89">
                <a:moveTo>
                  <a:pt x="70" y="78"/>
                </a:moveTo>
                <a:cubicBezTo>
                  <a:pt x="70" y="82"/>
                  <a:pt x="70" y="82"/>
                  <a:pt x="70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57" y="78"/>
                  <a:pt x="57" y="78"/>
                  <a:pt x="57" y="78"/>
                </a:cubicBezTo>
                <a:cubicBezTo>
                  <a:pt x="56" y="77"/>
                  <a:pt x="55" y="77"/>
                  <a:pt x="54" y="77"/>
                </a:cubicBezTo>
                <a:cubicBezTo>
                  <a:pt x="54" y="63"/>
                  <a:pt x="54" y="63"/>
                  <a:pt x="54" y="63"/>
                </a:cubicBezTo>
                <a:cubicBezTo>
                  <a:pt x="54" y="56"/>
                  <a:pt x="54" y="56"/>
                  <a:pt x="54" y="56"/>
                </a:cubicBezTo>
                <a:cubicBezTo>
                  <a:pt x="54" y="51"/>
                  <a:pt x="54" y="51"/>
                  <a:pt x="54" y="51"/>
                </a:cubicBezTo>
                <a:cubicBezTo>
                  <a:pt x="60" y="51"/>
                  <a:pt x="60" y="51"/>
                  <a:pt x="60" y="51"/>
                </a:cubicBezTo>
                <a:cubicBezTo>
                  <a:pt x="60" y="66"/>
                  <a:pt x="60" y="66"/>
                  <a:pt x="60" y="66"/>
                </a:cubicBezTo>
                <a:cubicBezTo>
                  <a:pt x="60" y="68"/>
                  <a:pt x="61" y="69"/>
                  <a:pt x="63" y="69"/>
                </a:cubicBezTo>
                <a:cubicBezTo>
                  <a:pt x="65" y="69"/>
                  <a:pt x="66" y="68"/>
                  <a:pt x="66" y="66"/>
                </a:cubicBezTo>
                <a:cubicBezTo>
                  <a:pt x="66" y="59"/>
                  <a:pt x="66" y="59"/>
                  <a:pt x="66" y="59"/>
                </a:cubicBezTo>
                <a:cubicBezTo>
                  <a:pt x="66" y="57"/>
                  <a:pt x="65" y="55"/>
                  <a:pt x="64" y="53"/>
                </a:cubicBezTo>
                <a:cubicBezTo>
                  <a:pt x="63" y="52"/>
                  <a:pt x="59" y="49"/>
                  <a:pt x="54" y="43"/>
                </a:cubicBezTo>
                <a:cubicBezTo>
                  <a:pt x="54" y="33"/>
                  <a:pt x="54" y="33"/>
                  <a:pt x="54" y="33"/>
                </a:cubicBezTo>
                <a:cubicBezTo>
                  <a:pt x="54" y="26"/>
                  <a:pt x="54" y="26"/>
                  <a:pt x="54" y="26"/>
                </a:cubicBezTo>
                <a:cubicBezTo>
                  <a:pt x="54" y="12"/>
                  <a:pt x="54" y="12"/>
                  <a:pt x="54" y="12"/>
                </a:cubicBezTo>
                <a:cubicBezTo>
                  <a:pt x="55" y="12"/>
                  <a:pt x="56" y="11"/>
                  <a:pt x="57" y="11"/>
                </a:cubicBezTo>
                <a:cubicBezTo>
                  <a:pt x="57" y="7"/>
                  <a:pt x="57" y="7"/>
                  <a:pt x="57" y="7"/>
                </a:cubicBezTo>
                <a:cubicBezTo>
                  <a:pt x="70" y="7"/>
                  <a:pt x="70" y="7"/>
                  <a:pt x="70" y="7"/>
                </a:cubicBezTo>
                <a:cubicBezTo>
                  <a:pt x="70" y="11"/>
                  <a:pt x="70" y="11"/>
                  <a:pt x="70" y="11"/>
                </a:cubicBezTo>
                <a:cubicBezTo>
                  <a:pt x="76" y="13"/>
                  <a:pt x="79" y="16"/>
                  <a:pt x="79" y="22"/>
                </a:cubicBezTo>
                <a:cubicBezTo>
                  <a:pt x="79" y="34"/>
                  <a:pt x="79" y="34"/>
                  <a:pt x="79" y="34"/>
                </a:cubicBezTo>
                <a:cubicBezTo>
                  <a:pt x="66" y="34"/>
                  <a:pt x="66" y="34"/>
                  <a:pt x="66" y="34"/>
                </a:cubicBezTo>
                <a:cubicBezTo>
                  <a:pt x="66" y="22"/>
                  <a:pt x="66" y="22"/>
                  <a:pt x="66" y="22"/>
                </a:cubicBezTo>
                <a:cubicBezTo>
                  <a:pt x="66" y="20"/>
                  <a:pt x="65" y="20"/>
                  <a:pt x="63" y="20"/>
                </a:cubicBezTo>
                <a:cubicBezTo>
                  <a:pt x="62" y="20"/>
                  <a:pt x="61" y="21"/>
                  <a:pt x="61" y="23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30"/>
                  <a:pt x="63" y="33"/>
                  <a:pt x="66" y="37"/>
                </a:cubicBezTo>
                <a:cubicBezTo>
                  <a:pt x="73" y="43"/>
                  <a:pt x="77" y="47"/>
                  <a:pt x="78" y="50"/>
                </a:cubicBezTo>
                <a:cubicBezTo>
                  <a:pt x="80" y="52"/>
                  <a:pt x="80" y="54"/>
                  <a:pt x="80" y="57"/>
                </a:cubicBezTo>
                <a:cubicBezTo>
                  <a:pt x="80" y="65"/>
                  <a:pt x="80" y="65"/>
                  <a:pt x="80" y="65"/>
                </a:cubicBezTo>
                <a:cubicBezTo>
                  <a:pt x="80" y="72"/>
                  <a:pt x="77" y="77"/>
                  <a:pt x="70" y="78"/>
                </a:cubicBezTo>
                <a:close/>
                <a:moveTo>
                  <a:pt x="45" y="0"/>
                </a:moveTo>
                <a:cubicBezTo>
                  <a:pt x="46" y="0"/>
                  <a:pt x="47" y="0"/>
                  <a:pt x="48" y="0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26"/>
                  <a:pt x="48" y="26"/>
                  <a:pt x="48" y="26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56"/>
                  <a:pt x="48" y="56"/>
                  <a:pt x="48" y="56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78"/>
                  <a:pt x="48" y="78"/>
                  <a:pt x="48" y="78"/>
                </a:cubicBezTo>
                <a:cubicBezTo>
                  <a:pt x="48" y="89"/>
                  <a:pt x="48" y="89"/>
                  <a:pt x="48" y="89"/>
                </a:cubicBezTo>
                <a:cubicBezTo>
                  <a:pt x="47" y="89"/>
                  <a:pt x="46" y="89"/>
                  <a:pt x="45" y="89"/>
                </a:cubicBezTo>
                <a:cubicBezTo>
                  <a:pt x="33" y="89"/>
                  <a:pt x="22" y="84"/>
                  <a:pt x="13" y="76"/>
                </a:cubicBezTo>
                <a:cubicBezTo>
                  <a:pt x="5" y="68"/>
                  <a:pt x="0" y="57"/>
                  <a:pt x="0" y="45"/>
                </a:cubicBezTo>
                <a:cubicBezTo>
                  <a:pt x="0" y="32"/>
                  <a:pt x="5" y="21"/>
                  <a:pt x="13" y="13"/>
                </a:cubicBezTo>
                <a:cubicBezTo>
                  <a:pt x="22" y="5"/>
                  <a:pt x="33" y="0"/>
                  <a:pt x="45" y="0"/>
                </a:cubicBezTo>
                <a:close/>
                <a:moveTo>
                  <a:pt x="38" y="63"/>
                </a:moveTo>
                <a:cubicBezTo>
                  <a:pt x="35" y="62"/>
                  <a:pt x="32" y="62"/>
                  <a:pt x="29" y="61"/>
                </a:cubicBezTo>
                <a:cubicBezTo>
                  <a:pt x="31" y="65"/>
                  <a:pt x="32" y="68"/>
                  <a:pt x="34" y="70"/>
                </a:cubicBezTo>
                <a:cubicBezTo>
                  <a:pt x="35" y="72"/>
                  <a:pt x="37" y="74"/>
                  <a:pt x="38" y="75"/>
                </a:cubicBezTo>
                <a:cubicBezTo>
                  <a:pt x="38" y="63"/>
                  <a:pt x="38" y="63"/>
                  <a:pt x="38" y="63"/>
                </a:cubicBezTo>
                <a:close/>
                <a:moveTo>
                  <a:pt x="21" y="59"/>
                </a:moveTo>
                <a:cubicBezTo>
                  <a:pt x="21" y="59"/>
                  <a:pt x="21" y="59"/>
                  <a:pt x="21" y="59"/>
                </a:cubicBezTo>
                <a:cubicBezTo>
                  <a:pt x="18" y="57"/>
                  <a:pt x="15" y="56"/>
                  <a:pt x="13" y="54"/>
                </a:cubicBezTo>
                <a:cubicBezTo>
                  <a:pt x="14" y="60"/>
                  <a:pt x="17" y="65"/>
                  <a:pt x="21" y="69"/>
                </a:cubicBezTo>
                <a:cubicBezTo>
                  <a:pt x="23" y="70"/>
                  <a:pt x="25" y="72"/>
                  <a:pt x="27" y="74"/>
                </a:cubicBezTo>
                <a:cubicBezTo>
                  <a:pt x="25" y="69"/>
                  <a:pt x="23" y="64"/>
                  <a:pt x="21" y="59"/>
                </a:cubicBezTo>
                <a:close/>
                <a:moveTo>
                  <a:pt x="13" y="35"/>
                </a:moveTo>
                <a:cubicBezTo>
                  <a:pt x="15" y="34"/>
                  <a:pt x="18" y="32"/>
                  <a:pt x="21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23" y="25"/>
                  <a:pt x="25" y="20"/>
                  <a:pt x="27" y="16"/>
                </a:cubicBezTo>
                <a:cubicBezTo>
                  <a:pt x="25" y="17"/>
                  <a:pt x="23" y="19"/>
                  <a:pt x="21" y="21"/>
                </a:cubicBezTo>
                <a:cubicBezTo>
                  <a:pt x="17" y="25"/>
                  <a:pt x="14" y="30"/>
                  <a:pt x="13" y="35"/>
                </a:cubicBezTo>
                <a:close/>
                <a:moveTo>
                  <a:pt x="29" y="28"/>
                </a:moveTo>
                <a:cubicBezTo>
                  <a:pt x="32" y="28"/>
                  <a:pt x="35" y="27"/>
                  <a:pt x="38" y="27"/>
                </a:cubicBezTo>
                <a:cubicBezTo>
                  <a:pt x="38" y="14"/>
                  <a:pt x="38" y="14"/>
                  <a:pt x="38" y="14"/>
                </a:cubicBezTo>
                <a:cubicBezTo>
                  <a:pt x="37" y="15"/>
                  <a:pt x="35" y="17"/>
                  <a:pt x="34" y="19"/>
                </a:cubicBezTo>
                <a:cubicBezTo>
                  <a:pt x="32" y="22"/>
                  <a:pt x="31" y="25"/>
                  <a:pt x="29" y="28"/>
                </a:cubicBezTo>
                <a:close/>
                <a:moveTo>
                  <a:pt x="38" y="34"/>
                </a:moveTo>
                <a:cubicBezTo>
                  <a:pt x="34" y="34"/>
                  <a:pt x="31" y="35"/>
                  <a:pt x="27" y="36"/>
                </a:cubicBezTo>
                <a:cubicBezTo>
                  <a:pt x="27" y="39"/>
                  <a:pt x="27" y="42"/>
                  <a:pt x="27" y="45"/>
                </a:cubicBezTo>
                <a:cubicBezTo>
                  <a:pt x="27" y="48"/>
                  <a:pt x="27" y="51"/>
                  <a:pt x="27" y="53"/>
                </a:cubicBezTo>
                <a:cubicBezTo>
                  <a:pt x="31" y="54"/>
                  <a:pt x="34" y="55"/>
                  <a:pt x="38" y="56"/>
                </a:cubicBezTo>
                <a:cubicBezTo>
                  <a:pt x="38" y="34"/>
                  <a:pt x="38" y="34"/>
                  <a:pt x="38" y="34"/>
                </a:cubicBezTo>
                <a:close/>
                <a:moveTo>
                  <a:pt x="20" y="39"/>
                </a:moveTo>
                <a:cubicBezTo>
                  <a:pt x="16" y="41"/>
                  <a:pt x="14" y="43"/>
                  <a:pt x="14" y="45"/>
                </a:cubicBezTo>
                <a:cubicBezTo>
                  <a:pt x="14" y="47"/>
                  <a:pt x="16" y="49"/>
                  <a:pt x="20" y="50"/>
                </a:cubicBezTo>
                <a:cubicBezTo>
                  <a:pt x="20" y="49"/>
                  <a:pt x="20" y="47"/>
                  <a:pt x="20" y="45"/>
                </a:cubicBezTo>
                <a:cubicBezTo>
                  <a:pt x="20" y="43"/>
                  <a:pt x="20" y="41"/>
                  <a:pt x="20" y="3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121901" tIns="60951" rIns="121901" bIns="60951" numCol="1" anchor="t" anchorCtr="0" compatLnSpc="1"/>
          <a:lstStyle/>
          <a:p>
            <a:pPr defTabSz="1218565">
              <a:defRPr/>
            </a:pPr>
            <a:endParaRPr lang="zh-CN" altLang="en-US" sz="32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2097" y="2858488"/>
            <a:ext cx="1844523" cy="808216"/>
          </a:xfrm>
          <a:prstGeom prst="rect">
            <a:avLst/>
          </a:prstGeom>
        </p:spPr>
        <p:txBody>
          <a:bodyPr wrap="square" lIns="121901" tIns="60951" rIns="121901" bIns="60951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声音、语调      接近真人</a:t>
            </a:r>
            <a:endParaRPr lang="en-US" altLang="zh-CN" sz="18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39563" y="3584521"/>
            <a:ext cx="1201573" cy="697096"/>
          </a:xfrm>
          <a:prstGeom prst="rect">
            <a:avLst/>
          </a:prstGeom>
          <a:noFill/>
        </p:spPr>
        <p:txBody>
          <a:bodyPr wrap="none" lIns="121901" tIns="60951" rIns="121901" bIns="60951" rtlCol="0">
            <a:spAutoFit/>
          </a:bodyPr>
          <a:lstStyle/>
          <a:p>
            <a:pPr algn="ctr" defTabSz="1218565">
              <a:defRPr/>
            </a:pPr>
            <a:r>
              <a:rPr lang="zh-CN" altLang="en-US" sz="1865" kern="0" dirty="0">
                <a:solidFill>
                  <a:sysClr val="window" lastClr="FFFFFF"/>
                </a:solidFill>
                <a:cs typeface="+mn-ea"/>
                <a:sym typeface="+mn-lt"/>
              </a:rPr>
              <a:t>反应敏捷</a:t>
            </a:r>
            <a:endParaRPr lang="en-US" altLang="zh-CN" sz="1865" kern="0" dirty="0">
              <a:solidFill>
                <a:sysClr val="window" lastClr="FFFFFF"/>
              </a:solidFill>
              <a:cs typeface="+mn-ea"/>
              <a:sym typeface="+mn-lt"/>
            </a:endParaRPr>
          </a:p>
          <a:p>
            <a:pPr algn="ctr" defTabSz="1218565">
              <a:defRPr/>
            </a:pPr>
            <a:r>
              <a:rPr lang="zh-CN" altLang="en-US" sz="1865" kern="0" dirty="0">
                <a:solidFill>
                  <a:sysClr val="window" lastClr="FFFFFF"/>
                </a:solidFill>
                <a:cs typeface="+mn-ea"/>
                <a:sym typeface="+mn-lt"/>
              </a:rPr>
              <a:t>对答流畅</a:t>
            </a:r>
          </a:p>
        </p:txBody>
      </p:sp>
      <p:sp>
        <p:nvSpPr>
          <p:cNvPr id="20" name="矩形 19"/>
          <p:cNvSpPr/>
          <p:nvPr/>
        </p:nvSpPr>
        <p:spPr>
          <a:xfrm>
            <a:off x="550244" y="1261605"/>
            <a:ext cx="3654047" cy="4893244"/>
          </a:xfrm>
          <a:prstGeom prst="rect">
            <a:avLst/>
          </a:prstGeom>
        </p:spPr>
        <p:txBody>
          <a:bodyPr wrap="square" lIns="121901" tIns="60951" rIns="121901" bIns="60951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srgbClr val="1F1F1F"/>
                </a:solidFill>
                <a:cs typeface="+mn-ea"/>
                <a:sym typeface="+mn-lt"/>
              </a:rPr>
              <a:t>1.</a:t>
            </a:r>
            <a:r>
              <a:rPr lang="zh-CN" altLang="en-US" sz="1600" dirty="0">
                <a:solidFill>
                  <a:srgbClr val="1F1F1F"/>
                </a:solidFill>
                <a:cs typeface="+mn-ea"/>
                <a:sym typeface="+mn-lt"/>
              </a:rPr>
              <a:t>支持将不同的业务分流到不同的机器人接待。</a:t>
            </a:r>
            <a:endParaRPr lang="en-US" altLang="zh-CN" sz="1600" dirty="0">
              <a:solidFill>
                <a:srgbClr val="1F1F1F"/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srgbClr val="1F1F1F"/>
                </a:solidFill>
                <a:cs typeface="+mn-ea"/>
                <a:sym typeface="+mn-lt"/>
              </a:rPr>
              <a:t>2.</a:t>
            </a:r>
            <a:r>
              <a:rPr lang="zh-CN" altLang="en-US" sz="1600" dirty="0">
                <a:solidFill>
                  <a:srgbClr val="1F1F1F"/>
                </a:solidFill>
                <a:cs typeface="+mn-ea"/>
                <a:sym typeface="+mn-lt"/>
              </a:rPr>
              <a:t>支持在访客排队时，机器人率先接待，减少排队时间。</a:t>
            </a:r>
            <a:endParaRPr lang="en-US" altLang="zh-CN" sz="1600" dirty="0">
              <a:solidFill>
                <a:srgbClr val="1F1F1F"/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srgbClr val="1F1F1F"/>
                </a:solidFill>
                <a:cs typeface="+mn-ea"/>
                <a:sym typeface="+mn-lt"/>
              </a:rPr>
              <a:t>3.</a:t>
            </a:r>
            <a:r>
              <a:rPr lang="zh-CN" altLang="en-US" sz="1600" dirty="0">
                <a:solidFill>
                  <a:srgbClr val="1F1F1F"/>
                </a:solidFill>
                <a:cs typeface="+mn-ea"/>
                <a:sym typeface="+mn-lt"/>
              </a:rPr>
              <a:t>支持语音识别，访客可通过语音直接向机器人提问。</a:t>
            </a:r>
            <a:endParaRPr lang="en-US" altLang="zh-CN" sz="1600" dirty="0">
              <a:solidFill>
                <a:srgbClr val="1F1F1F"/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srgbClr val="1F1F1F"/>
                </a:solidFill>
                <a:cs typeface="+mn-ea"/>
                <a:sym typeface="+mn-lt"/>
              </a:rPr>
              <a:t>4.</a:t>
            </a:r>
            <a:r>
              <a:rPr lang="zh-CN" altLang="en-US" sz="1600" dirty="0">
                <a:solidFill>
                  <a:srgbClr val="1F1F1F"/>
                </a:solidFill>
                <a:cs typeface="+mn-ea"/>
                <a:sym typeface="+mn-lt"/>
              </a:rPr>
              <a:t>支持情绪识别，当访客表达愤怒或焦虑时，第一时间安抚，并立即转人工。</a:t>
            </a:r>
            <a:endParaRPr lang="en-US" altLang="zh-CN" sz="1600" dirty="0">
              <a:solidFill>
                <a:srgbClr val="1F1F1F"/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srgbClr val="1F1F1F"/>
                </a:solidFill>
                <a:cs typeface="+mn-ea"/>
                <a:sym typeface="+mn-lt"/>
              </a:rPr>
              <a:t>5.</a:t>
            </a:r>
            <a:r>
              <a:rPr lang="zh-CN" altLang="en-US" sz="1600" dirty="0">
                <a:solidFill>
                  <a:srgbClr val="1F1F1F"/>
                </a:solidFill>
                <a:cs typeface="+mn-ea"/>
                <a:sym typeface="+mn-lt"/>
              </a:rPr>
              <a:t>支持复杂场景下的机器人多轮会话很重要的一点，可以随时转人工，在机器人答案或任何可见入口，设置流畅的转人工较强的语义理解能力，偏差不超过</a:t>
            </a:r>
            <a:r>
              <a:rPr lang="en-US" altLang="zh-CN" sz="1600" dirty="0">
                <a:solidFill>
                  <a:srgbClr val="1F1F1F"/>
                </a:solidFill>
                <a:cs typeface="+mn-ea"/>
                <a:sym typeface="+mn-lt"/>
              </a:rPr>
              <a:t>2%</a:t>
            </a:r>
            <a:r>
              <a:rPr lang="zh-CN" altLang="en-US" sz="1600" dirty="0">
                <a:solidFill>
                  <a:srgbClr val="1F1F1F"/>
                </a:solidFill>
                <a:cs typeface="+mn-ea"/>
                <a:sym typeface="+mn-lt"/>
              </a:rPr>
              <a:t>在人工接待时，机器人也可以辅助快速回复。</a:t>
            </a:r>
            <a:endParaRPr lang="en-US" altLang="zh-CN" sz="1600" kern="0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23" name="文本框 91"/>
          <p:cNvSpPr txBox="1"/>
          <p:nvPr/>
        </p:nvSpPr>
        <p:spPr>
          <a:xfrm>
            <a:off x="1216521" y="445469"/>
            <a:ext cx="2879608" cy="343517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400" dirty="0">
                <a:solidFill>
                  <a:srgbClr val="1F1F1F"/>
                </a:solidFill>
                <a:cs typeface="+mn-ea"/>
                <a:sym typeface="+mn-lt"/>
              </a:rPr>
              <a:t>优势</a:t>
            </a:r>
            <a:endParaRPr kumimoji="1" lang="zh-CN" altLang="en-US" sz="1600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3466" y="292999"/>
            <a:ext cx="660815" cy="631925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kumimoji="1" lang="zh-CN" altLang="en-US" sz="1800" dirty="0">
              <a:solidFill>
                <a:srgbClr val="1F1F1F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549" y="401927"/>
            <a:ext cx="2879608" cy="343517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400" dirty="0">
                <a:solidFill>
                  <a:prstClr val="white"/>
                </a:solidFill>
                <a:cs typeface="+mn-ea"/>
                <a:sym typeface="+mn-lt"/>
              </a:rPr>
              <a:t>未来预期</a:t>
            </a:r>
            <a:endParaRPr kumimoji="1" lang="zh-CN" alt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3466" y="292999"/>
            <a:ext cx="660815" cy="63192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kumimoji="1" lang="zh-CN" altLang="en-US" sz="1335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05329A-5CC7-4E30-8D04-157D2F98528C}"/>
              </a:ext>
            </a:extLst>
          </p:cNvPr>
          <p:cNvSpPr txBox="1"/>
          <p:nvPr/>
        </p:nvSpPr>
        <p:spPr>
          <a:xfrm>
            <a:off x="626532" y="1634067"/>
            <a:ext cx="73660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A2A2A"/>
                </a:solidFill>
              </a:rPr>
              <a:t>人和机器的关系</a:t>
            </a:r>
            <a:endParaRPr lang="en-US" altLang="zh-CN" dirty="0">
              <a:solidFill>
                <a:srgbClr val="2A2A2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2A2A2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A2A2A"/>
                </a:solidFill>
              </a:rPr>
              <a:t>把机器当人绝不把人当机器</a:t>
            </a:r>
            <a:endParaRPr lang="en-US" altLang="zh-CN" dirty="0">
              <a:solidFill>
                <a:srgbClr val="2A2A2A"/>
              </a:solidFill>
            </a:endParaRPr>
          </a:p>
          <a:p>
            <a:r>
              <a:rPr lang="zh-CN" altLang="en-US" dirty="0">
                <a:solidFill>
                  <a:srgbClr val="2A2A2A"/>
                </a:solidFill>
              </a:rPr>
              <a:t>         人当机器，让人做机械运动；</a:t>
            </a:r>
            <a:endParaRPr lang="en-US" altLang="zh-CN" dirty="0">
              <a:solidFill>
                <a:srgbClr val="2A2A2A"/>
              </a:solidFill>
            </a:endParaRPr>
          </a:p>
          <a:p>
            <a:r>
              <a:rPr lang="zh-CN" altLang="en-US" dirty="0">
                <a:solidFill>
                  <a:srgbClr val="2A2A2A"/>
                </a:solidFill>
              </a:rPr>
              <a:t>         机器当人，让机器赋予智能，人帮助机器学习；</a:t>
            </a:r>
            <a:endParaRPr lang="en-US" altLang="zh-CN" dirty="0">
              <a:solidFill>
                <a:srgbClr val="2A2A2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A2A2A"/>
                </a:solidFill>
              </a:rPr>
              <a:t>让机器人成为伙伴，绝不把机器人当作奴隶</a:t>
            </a:r>
            <a:endParaRPr lang="en-US" altLang="zh-CN" dirty="0">
              <a:solidFill>
                <a:srgbClr val="2A2A2A"/>
              </a:solidFill>
            </a:endParaRPr>
          </a:p>
          <a:p>
            <a:endParaRPr lang="en-US" altLang="zh-CN" dirty="0">
              <a:solidFill>
                <a:srgbClr val="2A2A2A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B96D57F-5D83-4383-885C-79F96C08D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533" y="573685"/>
            <a:ext cx="4076928" cy="50196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E4C2D7-6F1F-4019-A577-195F7B6DE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7"/>
            <a:ext cx="12069461" cy="5991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0FA8972-7532-40E7-8012-A10C81EB5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6212"/>
            <a:ext cx="5486400" cy="65055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B19C127-4467-4E00-959B-64DA5CA44543}"/>
              </a:ext>
            </a:extLst>
          </p:cNvPr>
          <p:cNvSpPr txBox="1"/>
          <p:nvPr/>
        </p:nvSpPr>
        <p:spPr>
          <a:xfrm>
            <a:off x="7281334" y="1532467"/>
            <a:ext cx="3191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智能沟通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智能分析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精准执行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智能学习</a:t>
            </a:r>
          </a:p>
        </p:txBody>
      </p:sp>
    </p:spTree>
    <p:extLst>
      <p:ext uri="{BB962C8B-B14F-4D97-AF65-F5344CB8AC3E}">
        <p14:creationId xmlns:p14="http://schemas.microsoft.com/office/powerpoint/2010/main" val="161751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2074863" y="-592138"/>
            <a:ext cx="8042275" cy="80422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862138" y="-804863"/>
            <a:ext cx="8467725" cy="8467726"/>
          </a:xfrm>
          <a:prstGeom prst="ellipse">
            <a:avLst/>
          </a:prstGeom>
          <a:noFill/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1976438" y="2074863"/>
            <a:ext cx="163512" cy="163512"/>
          </a:xfrm>
          <a:prstGeom prst="ellipse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1820863" y="2332038"/>
            <a:ext cx="295275" cy="295275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1820863" y="2705100"/>
            <a:ext cx="163512" cy="163513"/>
          </a:xfrm>
          <a:prstGeom prst="ellipse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899650" y="5048250"/>
            <a:ext cx="165100" cy="165100"/>
          </a:xfrm>
          <a:prstGeom prst="ellipse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686925" y="5324475"/>
            <a:ext cx="296863" cy="295275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539288" y="5697538"/>
            <a:ext cx="165100" cy="163512"/>
          </a:xfrm>
          <a:prstGeom prst="ellipse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9" name="六边形 28"/>
          <p:cNvSpPr/>
          <p:nvPr/>
        </p:nvSpPr>
        <p:spPr>
          <a:xfrm rot="5400000">
            <a:off x="4917962" y="943831"/>
            <a:ext cx="2234461" cy="1926260"/>
          </a:xfrm>
          <a:prstGeom prst="hexagon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8" name="六边形 27"/>
          <p:cNvSpPr/>
          <p:nvPr/>
        </p:nvSpPr>
        <p:spPr>
          <a:xfrm rot="5400000">
            <a:off x="4875582" y="825204"/>
            <a:ext cx="2194773" cy="1892046"/>
          </a:xfrm>
          <a:prstGeom prst="hexagon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259529" y="1320545"/>
            <a:ext cx="14510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2020</a:t>
            </a:r>
            <a:endParaRPr lang="zh-CN" altLang="en-US" sz="60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grpSp>
        <p:nvGrpSpPr>
          <p:cNvPr id="21" name="PA_蓝剑_组合 2"/>
          <p:cNvGrpSpPr/>
          <p:nvPr>
            <p:custDataLst>
              <p:tags r:id="rId1"/>
            </p:custDataLst>
          </p:nvPr>
        </p:nvGrpSpPr>
        <p:grpSpPr>
          <a:xfrm>
            <a:off x="3075572" y="3290903"/>
            <a:ext cx="6059170" cy="1892931"/>
            <a:chOff x="3044928" y="2195101"/>
            <a:chExt cx="6059170" cy="1892931"/>
          </a:xfrm>
        </p:grpSpPr>
        <p:sp>
          <p:nvSpPr>
            <p:cNvPr id="22" name="TextBox 4"/>
            <p:cNvSpPr txBox="1"/>
            <p:nvPr/>
          </p:nvSpPr>
          <p:spPr>
            <a:xfrm>
              <a:off x="3044928" y="2195101"/>
              <a:ext cx="60591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00" b="1" dirty="0">
                  <a:solidFill>
                    <a:srgbClr val="414141"/>
                  </a:solidFill>
                  <a:cs typeface="+mn-ea"/>
                  <a:sym typeface="+mn-lt"/>
                </a:rPr>
                <a:t>THANK YOU FOR</a:t>
              </a:r>
              <a:r>
                <a:rPr kumimoji="1" lang="zh-CN" altLang="en-US" sz="3600" b="1" dirty="0">
                  <a:solidFill>
                    <a:srgbClr val="414141"/>
                  </a:solidFill>
                  <a:cs typeface="+mn-ea"/>
                  <a:sym typeface="+mn-lt"/>
                </a:rPr>
                <a:t> </a:t>
              </a:r>
              <a:r>
                <a:rPr kumimoji="1" lang="en-US" altLang="zh-CN" sz="3600" b="1" dirty="0">
                  <a:solidFill>
                    <a:srgbClr val="414141"/>
                  </a:solidFill>
                  <a:cs typeface="+mn-ea"/>
                  <a:sym typeface="+mn-lt"/>
                </a:rPr>
                <a:t>WATCHING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3225268" y="3718700"/>
              <a:ext cx="56988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dist"/>
              <a:endParaRPr lang="zh-CN" altLang="en-US" sz="1800" dirty="0">
                <a:solidFill>
                  <a:srgbClr val="5A5A5A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2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9" grpId="0" bldLvl="0" animBg="1"/>
      <p:bldP spid="28" grpId="0" bldLvl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5101" y="568189"/>
            <a:ext cx="3244030" cy="748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65" b="1" dirty="0">
                <a:solidFill>
                  <a:srgbClr val="1F1F1F"/>
                </a:solidFill>
                <a:cs typeface="+mn-ea"/>
                <a:sym typeface="+mn-lt"/>
              </a:rPr>
              <a:t>CONTENTS</a:t>
            </a:r>
            <a:endParaRPr kumimoji="1" lang="zh-CN" altLang="en-US" sz="4265" b="1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672403" y="742134"/>
            <a:ext cx="0" cy="475799"/>
          </a:xfrm>
          <a:prstGeom prst="line">
            <a:avLst/>
          </a:prstGeom>
          <a:ln w="57150" cmpd="sng">
            <a:solidFill>
              <a:srgbClr val="1F1F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443762" y="2389256"/>
            <a:ext cx="3084105" cy="523220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1F1F1F"/>
                </a:solidFill>
                <a:cs typeface="+mn-ea"/>
                <a:sym typeface="+mn-lt"/>
              </a:rPr>
              <a:t>ONE</a:t>
            </a:r>
            <a:r>
              <a:rPr kumimoji="1" lang="zh-CN" altLang="en-US" sz="2800" dirty="0">
                <a:solidFill>
                  <a:srgbClr val="1F1F1F"/>
                </a:solidFill>
                <a:cs typeface="+mn-ea"/>
                <a:sym typeface="+mn-lt"/>
              </a:rPr>
              <a:t> 发展历程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43761" y="4150190"/>
            <a:ext cx="3084108" cy="523220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1F1F1F"/>
                </a:solidFill>
                <a:cs typeface="+mn-ea"/>
                <a:sym typeface="+mn-lt"/>
              </a:rPr>
              <a:t>TWO</a:t>
            </a:r>
            <a:r>
              <a:rPr kumimoji="1" lang="zh-CN" altLang="en-US" sz="2800" dirty="0">
                <a:solidFill>
                  <a:srgbClr val="1F1F1F"/>
                </a:solidFill>
                <a:cs typeface="+mn-ea"/>
                <a:sym typeface="+mn-lt"/>
              </a:rPr>
              <a:t> 产品展示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767961" y="2389256"/>
            <a:ext cx="3368084" cy="523220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1F1F1F"/>
                </a:solidFill>
                <a:cs typeface="+mn-ea"/>
                <a:sym typeface="+mn-lt"/>
              </a:rPr>
              <a:t>THREE</a:t>
            </a:r>
            <a:r>
              <a:rPr kumimoji="1" lang="zh-CN" altLang="en-US" sz="2800" dirty="0">
                <a:solidFill>
                  <a:srgbClr val="1F1F1F"/>
                </a:solidFill>
                <a:cs typeface="+mn-ea"/>
                <a:sym typeface="+mn-lt"/>
              </a:rPr>
              <a:t> 优势及问题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5932608" y="1653532"/>
            <a:ext cx="0" cy="316626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2"/>
          <p:cNvGrpSpPr/>
          <p:nvPr/>
        </p:nvGrpSpPr>
        <p:grpSpPr bwMode="auto">
          <a:xfrm>
            <a:off x="3905249" y="1031875"/>
            <a:ext cx="2452688" cy="5156200"/>
            <a:chOff x="5258250" y="1050900"/>
            <a:chExt cx="2452035" cy="5156930"/>
          </a:xfrm>
        </p:grpSpPr>
        <p:sp>
          <p:nvSpPr>
            <p:cNvPr id="3" name="文本框 2"/>
            <p:cNvSpPr txBox="1"/>
            <p:nvPr/>
          </p:nvSpPr>
          <p:spPr>
            <a:xfrm>
              <a:off x="7038951" y="1050900"/>
              <a:ext cx="671334" cy="5156930"/>
            </a:xfrm>
            <a:custGeom>
              <a:avLst/>
              <a:gdLst>
                <a:gd name="connsiteX0" fmla="*/ 0 w 671085"/>
                <a:gd name="connsiteY0" fmla="*/ 0 h 5156930"/>
                <a:gd name="connsiteX1" fmla="*/ 671085 w 671085"/>
                <a:gd name="connsiteY1" fmla="*/ 0 h 5156930"/>
                <a:gd name="connsiteX2" fmla="*/ 671085 w 671085"/>
                <a:gd name="connsiteY2" fmla="*/ 5156930 h 5156930"/>
                <a:gd name="connsiteX3" fmla="*/ 0 w 671085"/>
                <a:gd name="connsiteY3" fmla="*/ 5156930 h 5156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085" h="5156930">
                  <a:moveTo>
                    <a:pt x="0" y="0"/>
                  </a:moveTo>
                  <a:lnTo>
                    <a:pt x="671085" y="0"/>
                  </a:lnTo>
                  <a:lnTo>
                    <a:pt x="671085" y="5156930"/>
                  </a:lnTo>
                  <a:lnTo>
                    <a:pt x="0" y="515693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59500" dirty="0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258250" y="1050900"/>
              <a:ext cx="1780701" cy="5156930"/>
            </a:xfrm>
            <a:custGeom>
              <a:avLst/>
              <a:gdLst>
                <a:gd name="connsiteX0" fmla="*/ 685004 w 1780950"/>
                <a:gd name="connsiteY0" fmla="*/ 0 h 5156930"/>
                <a:gd name="connsiteX1" fmla="*/ 1780950 w 1780950"/>
                <a:gd name="connsiteY1" fmla="*/ 0 h 5156930"/>
                <a:gd name="connsiteX2" fmla="*/ 1780950 w 1780950"/>
                <a:gd name="connsiteY2" fmla="*/ 5156930 h 5156930"/>
                <a:gd name="connsiteX3" fmla="*/ 1275818 w 1780950"/>
                <a:gd name="connsiteY3" fmla="*/ 5156930 h 5156930"/>
                <a:gd name="connsiteX4" fmla="*/ 1275818 w 1780950"/>
                <a:gd name="connsiteY4" fmla="*/ 916932 h 5156930"/>
                <a:gd name="connsiteX5" fmla="*/ 0 w 1780950"/>
                <a:gd name="connsiteY5" fmla="*/ 916932 h 5156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0950" h="5156930">
                  <a:moveTo>
                    <a:pt x="685004" y="0"/>
                  </a:moveTo>
                  <a:lnTo>
                    <a:pt x="1780950" y="0"/>
                  </a:lnTo>
                  <a:lnTo>
                    <a:pt x="1780950" y="5156930"/>
                  </a:lnTo>
                  <a:lnTo>
                    <a:pt x="1275818" y="5156930"/>
                  </a:lnTo>
                  <a:lnTo>
                    <a:pt x="1275818" y="916932"/>
                  </a:lnTo>
                  <a:lnTo>
                    <a:pt x="0" y="916932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59500" dirty="0">
                <a:cs typeface="+mn-ea"/>
                <a:sym typeface="+mn-lt"/>
              </a:endParaRPr>
            </a:p>
          </p:txBody>
        </p:sp>
      </p:grpSp>
      <p:sp>
        <p:nvSpPr>
          <p:cNvPr id="7" name="文本框 24"/>
          <p:cNvSpPr txBox="1">
            <a:spLocks noChangeArrowheads="1"/>
          </p:cNvSpPr>
          <p:nvPr/>
        </p:nvSpPr>
        <p:spPr bwMode="auto">
          <a:xfrm>
            <a:off x="2304436" y="2698467"/>
            <a:ext cx="277021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6000" dirty="0">
                <a:solidFill>
                  <a:srgbClr val="5A5A5A"/>
                </a:solidFill>
                <a:latin typeface="+mn-lt"/>
                <a:ea typeface="+mn-ea"/>
                <a:cs typeface="+mn-ea"/>
                <a:sym typeface="+mn-lt"/>
              </a:rPr>
              <a:t>PART     ONE</a:t>
            </a:r>
          </a:p>
        </p:txBody>
      </p:sp>
      <p:sp>
        <p:nvSpPr>
          <p:cNvPr id="9" name="矩形 8"/>
          <p:cNvSpPr/>
          <p:nvPr/>
        </p:nvSpPr>
        <p:spPr>
          <a:xfrm>
            <a:off x="6677214" y="5625720"/>
            <a:ext cx="389185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2A2A2A"/>
                </a:solidFill>
                <a:cs typeface="+mn-ea"/>
                <a:sym typeface="+mn-lt"/>
              </a:rPr>
              <a:t>发展历程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B3213CA-5C65-445E-9AA3-1836CBFAD34B}"/>
              </a:ext>
            </a:extLst>
          </p:cNvPr>
          <p:cNvGrpSpPr/>
          <p:nvPr/>
        </p:nvGrpSpPr>
        <p:grpSpPr>
          <a:xfrm>
            <a:off x="1183504" y="1334152"/>
            <a:ext cx="2491864" cy="4823696"/>
            <a:chOff x="1183504" y="1334152"/>
            <a:chExt cx="2491864" cy="4823696"/>
          </a:xfrm>
        </p:grpSpPr>
        <p:sp>
          <p:nvSpPr>
            <p:cNvPr id="79" name="矩形 78"/>
            <p:cNvSpPr/>
            <p:nvPr/>
          </p:nvSpPr>
          <p:spPr>
            <a:xfrm>
              <a:off x="1183504" y="1334152"/>
              <a:ext cx="2491864" cy="4823696"/>
            </a:xfrm>
            <a:prstGeom prst="rect">
              <a:avLst/>
            </a:prstGeom>
            <a:solidFill>
              <a:srgbClr val="1F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cs typeface="+mn-ea"/>
                <a:sym typeface="+mn-lt"/>
              </a:endParaRPr>
            </a:p>
          </p:txBody>
        </p:sp>
        <p:sp>
          <p:nvSpPr>
            <p:cNvPr id="83" name="Freeform 18"/>
            <p:cNvSpPr>
              <a:spLocks noChangeAspect="1" noEditPoints="1"/>
            </p:cNvSpPr>
            <p:nvPr/>
          </p:nvSpPr>
          <p:spPr bwMode="auto">
            <a:xfrm>
              <a:off x="2131349" y="2003090"/>
              <a:ext cx="596173" cy="719906"/>
            </a:xfrm>
            <a:custGeom>
              <a:avLst/>
              <a:gdLst>
                <a:gd name="T0" fmla="*/ 37 w 106"/>
                <a:gd name="T1" fmla="*/ 98 h 128"/>
                <a:gd name="T2" fmla="*/ 38 w 106"/>
                <a:gd name="T3" fmla="*/ 101 h 128"/>
                <a:gd name="T4" fmla="*/ 42 w 106"/>
                <a:gd name="T5" fmla="*/ 103 h 128"/>
                <a:gd name="T6" fmla="*/ 50 w 106"/>
                <a:gd name="T7" fmla="*/ 106 h 128"/>
                <a:gd name="T8" fmla="*/ 60 w 106"/>
                <a:gd name="T9" fmla="*/ 106 h 128"/>
                <a:gd name="T10" fmla="*/ 68 w 106"/>
                <a:gd name="T11" fmla="*/ 102 h 128"/>
                <a:gd name="T12" fmla="*/ 72 w 106"/>
                <a:gd name="T13" fmla="*/ 99 h 128"/>
                <a:gd name="T14" fmla="*/ 73 w 106"/>
                <a:gd name="T15" fmla="*/ 97 h 128"/>
                <a:gd name="T16" fmla="*/ 47 w 106"/>
                <a:gd name="T17" fmla="*/ 99 h 128"/>
                <a:gd name="T18" fmla="*/ 37 w 106"/>
                <a:gd name="T19" fmla="*/ 97 h 128"/>
                <a:gd name="T20" fmla="*/ 69 w 106"/>
                <a:gd name="T21" fmla="*/ 2 h 128"/>
                <a:gd name="T22" fmla="*/ 76 w 106"/>
                <a:gd name="T23" fmla="*/ 13 h 128"/>
                <a:gd name="T24" fmla="*/ 76 w 106"/>
                <a:gd name="T25" fmla="*/ 23 h 128"/>
                <a:gd name="T26" fmla="*/ 73 w 106"/>
                <a:gd name="T27" fmla="*/ 27 h 128"/>
                <a:gd name="T28" fmla="*/ 69 w 106"/>
                <a:gd name="T29" fmla="*/ 29 h 128"/>
                <a:gd name="T30" fmla="*/ 67 w 106"/>
                <a:gd name="T31" fmla="*/ 26 h 128"/>
                <a:gd name="T32" fmla="*/ 64 w 106"/>
                <a:gd name="T33" fmla="*/ 23 h 128"/>
                <a:gd name="T34" fmla="*/ 55 w 106"/>
                <a:gd name="T35" fmla="*/ 29 h 128"/>
                <a:gd name="T36" fmla="*/ 43 w 106"/>
                <a:gd name="T37" fmla="*/ 27 h 128"/>
                <a:gd name="T38" fmla="*/ 37 w 106"/>
                <a:gd name="T39" fmla="*/ 30 h 128"/>
                <a:gd name="T40" fmla="*/ 38 w 106"/>
                <a:gd name="T41" fmla="*/ 47 h 128"/>
                <a:gd name="T42" fmla="*/ 42 w 106"/>
                <a:gd name="T43" fmla="*/ 65 h 128"/>
                <a:gd name="T44" fmla="*/ 49 w 106"/>
                <a:gd name="T45" fmla="*/ 60 h 128"/>
                <a:gd name="T46" fmla="*/ 64 w 106"/>
                <a:gd name="T47" fmla="*/ 56 h 128"/>
                <a:gd name="T48" fmla="*/ 83 w 106"/>
                <a:gd name="T49" fmla="*/ 68 h 128"/>
                <a:gd name="T50" fmla="*/ 97 w 106"/>
                <a:gd name="T51" fmla="*/ 59 h 128"/>
                <a:gd name="T52" fmla="*/ 106 w 106"/>
                <a:gd name="T53" fmla="*/ 56 h 128"/>
                <a:gd name="T54" fmla="*/ 102 w 106"/>
                <a:gd name="T55" fmla="*/ 127 h 128"/>
                <a:gd name="T56" fmla="*/ 88 w 106"/>
                <a:gd name="T57" fmla="*/ 118 h 128"/>
                <a:gd name="T58" fmla="*/ 63 w 106"/>
                <a:gd name="T59" fmla="*/ 114 h 128"/>
                <a:gd name="T60" fmla="*/ 35 w 106"/>
                <a:gd name="T61" fmla="*/ 114 h 128"/>
                <a:gd name="T62" fmla="*/ 17 w 106"/>
                <a:gd name="T63" fmla="*/ 107 h 128"/>
                <a:gd name="T64" fmla="*/ 12 w 106"/>
                <a:gd name="T65" fmla="*/ 102 h 128"/>
                <a:gd name="T66" fmla="*/ 9 w 106"/>
                <a:gd name="T67" fmla="*/ 102 h 128"/>
                <a:gd name="T68" fmla="*/ 5 w 106"/>
                <a:gd name="T69" fmla="*/ 101 h 128"/>
                <a:gd name="T70" fmla="*/ 1 w 106"/>
                <a:gd name="T71" fmla="*/ 97 h 128"/>
                <a:gd name="T72" fmla="*/ 0 w 106"/>
                <a:gd name="T73" fmla="*/ 91 h 128"/>
                <a:gd name="T74" fmla="*/ 1 w 106"/>
                <a:gd name="T75" fmla="*/ 84 h 128"/>
                <a:gd name="T76" fmla="*/ 3 w 106"/>
                <a:gd name="T77" fmla="*/ 59 h 128"/>
                <a:gd name="T78" fmla="*/ 11 w 106"/>
                <a:gd name="T79" fmla="*/ 38 h 128"/>
                <a:gd name="T80" fmla="*/ 16 w 106"/>
                <a:gd name="T81" fmla="*/ 30 h 128"/>
                <a:gd name="T82" fmla="*/ 14 w 106"/>
                <a:gd name="T83" fmla="*/ 25 h 128"/>
                <a:gd name="T84" fmla="*/ 20 w 106"/>
                <a:gd name="T85" fmla="*/ 13 h 128"/>
                <a:gd name="T86" fmla="*/ 39 w 106"/>
                <a:gd name="T87" fmla="*/ 5 h 128"/>
                <a:gd name="T88" fmla="*/ 63 w 106"/>
                <a:gd name="T8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6" h="128">
                  <a:moveTo>
                    <a:pt x="37" y="97"/>
                  </a:moveTo>
                  <a:lnTo>
                    <a:pt x="37" y="98"/>
                  </a:lnTo>
                  <a:lnTo>
                    <a:pt x="38" y="98"/>
                  </a:lnTo>
                  <a:lnTo>
                    <a:pt x="38" y="101"/>
                  </a:lnTo>
                  <a:lnTo>
                    <a:pt x="41" y="102"/>
                  </a:lnTo>
                  <a:lnTo>
                    <a:pt x="42" y="103"/>
                  </a:lnTo>
                  <a:lnTo>
                    <a:pt x="46" y="104"/>
                  </a:lnTo>
                  <a:lnTo>
                    <a:pt x="50" y="106"/>
                  </a:lnTo>
                  <a:lnTo>
                    <a:pt x="55" y="106"/>
                  </a:lnTo>
                  <a:lnTo>
                    <a:pt x="60" y="106"/>
                  </a:lnTo>
                  <a:lnTo>
                    <a:pt x="66" y="104"/>
                  </a:lnTo>
                  <a:lnTo>
                    <a:pt x="68" y="102"/>
                  </a:lnTo>
                  <a:lnTo>
                    <a:pt x="71" y="101"/>
                  </a:lnTo>
                  <a:lnTo>
                    <a:pt x="72" y="99"/>
                  </a:lnTo>
                  <a:lnTo>
                    <a:pt x="73" y="98"/>
                  </a:lnTo>
                  <a:lnTo>
                    <a:pt x="73" y="97"/>
                  </a:lnTo>
                  <a:lnTo>
                    <a:pt x="59" y="99"/>
                  </a:lnTo>
                  <a:lnTo>
                    <a:pt x="47" y="99"/>
                  </a:lnTo>
                  <a:lnTo>
                    <a:pt x="39" y="98"/>
                  </a:lnTo>
                  <a:lnTo>
                    <a:pt x="37" y="97"/>
                  </a:lnTo>
                  <a:close/>
                  <a:moveTo>
                    <a:pt x="63" y="0"/>
                  </a:moveTo>
                  <a:lnTo>
                    <a:pt x="69" y="2"/>
                  </a:lnTo>
                  <a:lnTo>
                    <a:pt x="73" y="8"/>
                  </a:lnTo>
                  <a:lnTo>
                    <a:pt x="76" y="13"/>
                  </a:lnTo>
                  <a:lnTo>
                    <a:pt x="76" y="18"/>
                  </a:lnTo>
                  <a:lnTo>
                    <a:pt x="76" y="23"/>
                  </a:lnTo>
                  <a:lnTo>
                    <a:pt x="76" y="25"/>
                  </a:lnTo>
                  <a:lnTo>
                    <a:pt x="73" y="27"/>
                  </a:lnTo>
                  <a:lnTo>
                    <a:pt x="72" y="29"/>
                  </a:lnTo>
                  <a:lnTo>
                    <a:pt x="69" y="29"/>
                  </a:lnTo>
                  <a:lnTo>
                    <a:pt x="68" y="27"/>
                  </a:lnTo>
                  <a:lnTo>
                    <a:pt x="67" y="26"/>
                  </a:lnTo>
                  <a:lnTo>
                    <a:pt x="66" y="25"/>
                  </a:lnTo>
                  <a:lnTo>
                    <a:pt x="64" y="23"/>
                  </a:lnTo>
                  <a:lnTo>
                    <a:pt x="63" y="25"/>
                  </a:lnTo>
                  <a:lnTo>
                    <a:pt x="55" y="29"/>
                  </a:lnTo>
                  <a:lnTo>
                    <a:pt x="49" y="29"/>
                  </a:lnTo>
                  <a:lnTo>
                    <a:pt x="43" y="27"/>
                  </a:lnTo>
                  <a:lnTo>
                    <a:pt x="42" y="25"/>
                  </a:lnTo>
                  <a:lnTo>
                    <a:pt x="37" y="30"/>
                  </a:lnTo>
                  <a:lnTo>
                    <a:pt x="37" y="38"/>
                  </a:lnTo>
                  <a:lnTo>
                    <a:pt x="38" y="47"/>
                  </a:lnTo>
                  <a:lnTo>
                    <a:pt x="41" y="56"/>
                  </a:lnTo>
                  <a:lnTo>
                    <a:pt x="42" y="65"/>
                  </a:lnTo>
                  <a:lnTo>
                    <a:pt x="45" y="63"/>
                  </a:lnTo>
                  <a:lnTo>
                    <a:pt x="49" y="60"/>
                  </a:lnTo>
                  <a:lnTo>
                    <a:pt x="56" y="57"/>
                  </a:lnTo>
                  <a:lnTo>
                    <a:pt x="64" y="56"/>
                  </a:lnTo>
                  <a:lnTo>
                    <a:pt x="73" y="59"/>
                  </a:lnTo>
                  <a:lnTo>
                    <a:pt x="83" y="68"/>
                  </a:lnTo>
                  <a:lnTo>
                    <a:pt x="89" y="61"/>
                  </a:lnTo>
                  <a:lnTo>
                    <a:pt x="97" y="59"/>
                  </a:lnTo>
                  <a:lnTo>
                    <a:pt x="104" y="56"/>
                  </a:lnTo>
                  <a:lnTo>
                    <a:pt x="106" y="56"/>
                  </a:lnTo>
                  <a:lnTo>
                    <a:pt x="106" y="128"/>
                  </a:lnTo>
                  <a:lnTo>
                    <a:pt x="102" y="127"/>
                  </a:lnTo>
                  <a:lnTo>
                    <a:pt x="96" y="124"/>
                  </a:lnTo>
                  <a:lnTo>
                    <a:pt x="88" y="118"/>
                  </a:lnTo>
                  <a:lnTo>
                    <a:pt x="81" y="107"/>
                  </a:lnTo>
                  <a:lnTo>
                    <a:pt x="63" y="114"/>
                  </a:lnTo>
                  <a:lnTo>
                    <a:pt x="47" y="115"/>
                  </a:lnTo>
                  <a:lnTo>
                    <a:pt x="35" y="114"/>
                  </a:lnTo>
                  <a:lnTo>
                    <a:pt x="25" y="111"/>
                  </a:lnTo>
                  <a:lnTo>
                    <a:pt x="17" y="107"/>
                  </a:lnTo>
                  <a:lnTo>
                    <a:pt x="13" y="103"/>
                  </a:lnTo>
                  <a:lnTo>
                    <a:pt x="12" y="102"/>
                  </a:lnTo>
                  <a:lnTo>
                    <a:pt x="12" y="102"/>
                  </a:lnTo>
                  <a:lnTo>
                    <a:pt x="9" y="102"/>
                  </a:lnTo>
                  <a:lnTo>
                    <a:pt x="8" y="102"/>
                  </a:lnTo>
                  <a:lnTo>
                    <a:pt x="5" y="101"/>
                  </a:lnTo>
                  <a:lnTo>
                    <a:pt x="4" y="99"/>
                  </a:lnTo>
                  <a:lnTo>
                    <a:pt x="1" y="97"/>
                  </a:lnTo>
                  <a:lnTo>
                    <a:pt x="0" y="94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1" y="84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5" y="47"/>
                  </a:lnTo>
                  <a:lnTo>
                    <a:pt x="11" y="38"/>
                  </a:lnTo>
                  <a:lnTo>
                    <a:pt x="13" y="32"/>
                  </a:lnTo>
                  <a:lnTo>
                    <a:pt x="16" y="30"/>
                  </a:lnTo>
                  <a:lnTo>
                    <a:pt x="14" y="29"/>
                  </a:lnTo>
                  <a:lnTo>
                    <a:pt x="14" y="25"/>
                  </a:lnTo>
                  <a:lnTo>
                    <a:pt x="17" y="19"/>
                  </a:lnTo>
                  <a:lnTo>
                    <a:pt x="20" y="13"/>
                  </a:lnTo>
                  <a:lnTo>
                    <a:pt x="28" y="9"/>
                  </a:lnTo>
                  <a:lnTo>
                    <a:pt x="39" y="5"/>
                  </a:lnTo>
                  <a:lnTo>
                    <a:pt x="54" y="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2F2F2"/>
            </a:solidFill>
            <a:ln w="0">
              <a:noFill/>
              <a:prstDash val="solid"/>
              <a:round/>
            </a:ln>
          </p:spPr>
          <p:txBody>
            <a:bodyPr vert="horz" wrap="square" lIns="121904" tIns="60952" rIns="121904" bIns="60952" numCol="1" anchor="t" anchorCtr="0" compatLnSpc="1"/>
            <a:lstStyle/>
            <a:p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1216521" y="3072571"/>
              <a:ext cx="2420547" cy="10356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endParaRPr lang="en-US" altLang="zh-CN" sz="665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 defTabSz="913765">
                <a:defRPr/>
              </a:pPr>
              <a:r>
                <a:rPr lang="en-US" altLang="zh-CN" sz="1600" spc="300" dirty="0">
                  <a:solidFill>
                    <a:schemeClr val="bg1"/>
                  </a:solidFill>
                  <a:latin typeface="+mj-lt"/>
                </a:rPr>
                <a:t>2000</a:t>
              </a:r>
              <a:r>
                <a:rPr lang="zh-CN" altLang="en-US" sz="1600" spc="300" dirty="0">
                  <a:solidFill>
                    <a:schemeClr val="bg1"/>
                  </a:solidFill>
                  <a:latin typeface="+mj-lt"/>
                </a:rPr>
                <a:t>年以前，互联网尚未普及，客服主要以电话沟通为主。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02EC212-EC1E-4311-9EF1-4C87855670DB}"/>
              </a:ext>
            </a:extLst>
          </p:cNvPr>
          <p:cNvGrpSpPr/>
          <p:nvPr/>
        </p:nvGrpSpPr>
        <p:grpSpPr>
          <a:xfrm>
            <a:off x="7321181" y="1334152"/>
            <a:ext cx="2491864" cy="4823696"/>
            <a:chOff x="7321181" y="1334152"/>
            <a:chExt cx="2491864" cy="4823696"/>
          </a:xfrm>
        </p:grpSpPr>
        <p:sp>
          <p:nvSpPr>
            <p:cNvPr id="81" name="矩形 80"/>
            <p:cNvSpPr/>
            <p:nvPr/>
          </p:nvSpPr>
          <p:spPr>
            <a:xfrm>
              <a:off x="7321181" y="1334152"/>
              <a:ext cx="2491864" cy="4823696"/>
            </a:xfrm>
            <a:prstGeom prst="rect">
              <a:avLst/>
            </a:prstGeom>
            <a:solidFill>
              <a:srgbClr val="1F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86" name="Freeform 19"/>
            <p:cNvSpPr>
              <a:spLocks noChangeAspect="1" noEditPoints="1"/>
            </p:cNvSpPr>
            <p:nvPr/>
          </p:nvSpPr>
          <p:spPr bwMode="auto">
            <a:xfrm>
              <a:off x="8195548" y="1937134"/>
              <a:ext cx="743130" cy="719906"/>
            </a:xfrm>
            <a:custGeom>
              <a:avLst/>
              <a:gdLst>
                <a:gd name="T0" fmla="*/ 38 w 128"/>
                <a:gd name="T1" fmla="*/ 16 h 124"/>
                <a:gd name="T2" fmla="*/ 31 w 128"/>
                <a:gd name="T3" fmla="*/ 20 h 124"/>
                <a:gd name="T4" fmla="*/ 27 w 128"/>
                <a:gd name="T5" fmla="*/ 25 h 124"/>
                <a:gd name="T6" fmla="*/ 31 w 128"/>
                <a:gd name="T7" fmla="*/ 30 h 124"/>
                <a:gd name="T8" fmla="*/ 38 w 128"/>
                <a:gd name="T9" fmla="*/ 33 h 124"/>
                <a:gd name="T10" fmla="*/ 47 w 128"/>
                <a:gd name="T11" fmla="*/ 33 h 124"/>
                <a:gd name="T12" fmla="*/ 55 w 128"/>
                <a:gd name="T13" fmla="*/ 30 h 124"/>
                <a:gd name="T14" fmla="*/ 57 w 128"/>
                <a:gd name="T15" fmla="*/ 25 h 124"/>
                <a:gd name="T16" fmla="*/ 55 w 128"/>
                <a:gd name="T17" fmla="*/ 20 h 124"/>
                <a:gd name="T18" fmla="*/ 47 w 128"/>
                <a:gd name="T19" fmla="*/ 16 h 124"/>
                <a:gd name="T20" fmla="*/ 43 w 128"/>
                <a:gd name="T21" fmla="*/ 0 h 124"/>
                <a:gd name="T22" fmla="*/ 70 w 128"/>
                <a:gd name="T23" fmla="*/ 7 h 124"/>
                <a:gd name="T24" fmla="*/ 84 w 128"/>
                <a:gd name="T25" fmla="*/ 24 h 124"/>
                <a:gd name="T26" fmla="*/ 84 w 128"/>
                <a:gd name="T27" fmla="*/ 24 h 124"/>
                <a:gd name="T28" fmla="*/ 84 w 128"/>
                <a:gd name="T29" fmla="*/ 25 h 124"/>
                <a:gd name="T30" fmla="*/ 128 w 128"/>
                <a:gd name="T31" fmla="*/ 42 h 124"/>
                <a:gd name="T32" fmla="*/ 42 w 128"/>
                <a:gd name="T33" fmla="*/ 124 h 124"/>
                <a:gd name="T34" fmla="*/ 26 w 128"/>
                <a:gd name="T35" fmla="*/ 122 h 124"/>
                <a:gd name="T36" fmla="*/ 6 w 128"/>
                <a:gd name="T37" fmla="*/ 109 h 124"/>
                <a:gd name="T38" fmla="*/ 1 w 128"/>
                <a:gd name="T39" fmla="*/ 94 h 124"/>
                <a:gd name="T40" fmla="*/ 0 w 128"/>
                <a:gd name="T41" fmla="*/ 88 h 124"/>
                <a:gd name="T42" fmla="*/ 8 w 128"/>
                <a:gd name="T43" fmla="*/ 49 h 124"/>
                <a:gd name="T44" fmla="*/ 9 w 128"/>
                <a:gd name="T45" fmla="*/ 90 h 124"/>
                <a:gd name="T46" fmla="*/ 14 w 128"/>
                <a:gd name="T47" fmla="*/ 105 h 124"/>
                <a:gd name="T48" fmla="*/ 23 w 128"/>
                <a:gd name="T49" fmla="*/ 90 h 124"/>
                <a:gd name="T50" fmla="*/ 29 w 128"/>
                <a:gd name="T51" fmla="*/ 114 h 124"/>
                <a:gd name="T52" fmla="*/ 39 w 128"/>
                <a:gd name="T53" fmla="*/ 117 h 124"/>
                <a:gd name="T54" fmla="*/ 44 w 128"/>
                <a:gd name="T55" fmla="*/ 90 h 124"/>
                <a:gd name="T56" fmla="*/ 57 w 128"/>
                <a:gd name="T57" fmla="*/ 117 h 124"/>
                <a:gd name="T58" fmla="*/ 59 w 128"/>
                <a:gd name="T59" fmla="*/ 75 h 124"/>
                <a:gd name="T60" fmla="*/ 63 w 128"/>
                <a:gd name="T61" fmla="*/ 72 h 124"/>
                <a:gd name="T62" fmla="*/ 67 w 128"/>
                <a:gd name="T63" fmla="*/ 75 h 124"/>
                <a:gd name="T64" fmla="*/ 68 w 128"/>
                <a:gd name="T65" fmla="*/ 117 h 124"/>
                <a:gd name="T66" fmla="*/ 81 w 128"/>
                <a:gd name="T67" fmla="*/ 90 h 124"/>
                <a:gd name="T68" fmla="*/ 86 w 128"/>
                <a:gd name="T69" fmla="*/ 117 h 124"/>
                <a:gd name="T70" fmla="*/ 99 w 128"/>
                <a:gd name="T71" fmla="*/ 90 h 124"/>
                <a:gd name="T72" fmla="*/ 104 w 128"/>
                <a:gd name="T73" fmla="*/ 117 h 124"/>
                <a:gd name="T74" fmla="*/ 120 w 128"/>
                <a:gd name="T75" fmla="*/ 50 h 124"/>
                <a:gd name="T76" fmla="*/ 42 w 128"/>
                <a:gd name="T77" fmla="*/ 50 h 124"/>
                <a:gd name="T78" fmla="*/ 13 w 128"/>
                <a:gd name="T79" fmla="*/ 42 h 124"/>
                <a:gd name="T80" fmla="*/ 1 w 128"/>
                <a:gd name="T81" fmla="*/ 25 h 124"/>
                <a:gd name="T82" fmla="*/ 13 w 128"/>
                <a:gd name="T83" fmla="*/ 7 h 124"/>
                <a:gd name="T84" fmla="*/ 43 w 128"/>
                <a:gd name="T8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124">
                  <a:moveTo>
                    <a:pt x="43" y="16"/>
                  </a:moveTo>
                  <a:lnTo>
                    <a:pt x="38" y="16"/>
                  </a:lnTo>
                  <a:lnTo>
                    <a:pt x="34" y="17"/>
                  </a:lnTo>
                  <a:lnTo>
                    <a:pt x="31" y="20"/>
                  </a:lnTo>
                  <a:lnTo>
                    <a:pt x="29" y="22"/>
                  </a:lnTo>
                  <a:lnTo>
                    <a:pt x="27" y="25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4" y="32"/>
                  </a:lnTo>
                  <a:lnTo>
                    <a:pt x="38" y="33"/>
                  </a:lnTo>
                  <a:lnTo>
                    <a:pt x="43" y="33"/>
                  </a:lnTo>
                  <a:lnTo>
                    <a:pt x="47" y="33"/>
                  </a:lnTo>
                  <a:lnTo>
                    <a:pt x="51" y="32"/>
                  </a:lnTo>
                  <a:lnTo>
                    <a:pt x="55" y="30"/>
                  </a:lnTo>
                  <a:lnTo>
                    <a:pt x="56" y="28"/>
                  </a:lnTo>
                  <a:lnTo>
                    <a:pt x="57" y="25"/>
                  </a:lnTo>
                  <a:lnTo>
                    <a:pt x="56" y="22"/>
                  </a:lnTo>
                  <a:lnTo>
                    <a:pt x="55" y="20"/>
                  </a:lnTo>
                  <a:lnTo>
                    <a:pt x="51" y="17"/>
                  </a:lnTo>
                  <a:lnTo>
                    <a:pt x="47" y="16"/>
                  </a:lnTo>
                  <a:lnTo>
                    <a:pt x="43" y="16"/>
                  </a:lnTo>
                  <a:close/>
                  <a:moveTo>
                    <a:pt x="43" y="0"/>
                  </a:moveTo>
                  <a:lnTo>
                    <a:pt x="59" y="1"/>
                  </a:lnTo>
                  <a:lnTo>
                    <a:pt x="70" y="7"/>
                  </a:lnTo>
                  <a:lnTo>
                    <a:pt x="80" y="15"/>
                  </a:lnTo>
                  <a:lnTo>
                    <a:pt x="84" y="24"/>
                  </a:lnTo>
                  <a:lnTo>
                    <a:pt x="84" y="24"/>
                  </a:lnTo>
                  <a:lnTo>
                    <a:pt x="84" y="24"/>
                  </a:lnTo>
                  <a:lnTo>
                    <a:pt x="84" y="25"/>
                  </a:lnTo>
                  <a:lnTo>
                    <a:pt x="84" y="25"/>
                  </a:lnTo>
                  <a:lnTo>
                    <a:pt x="84" y="42"/>
                  </a:lnTo>
                  <a:lnTo>
                    <a:pt x="128" y="42"/>
                  </a:lnTo>
                  <a:lnTo>
                    <a:pt x="128" y="124"/>
                  </a:lnTo>
                  <a:lnTo>
                    <a:pt x="42" y="124"/>
                  </a:lnTo>
                  <a:lnTo>
                    <a:pt x="42" y="124"/>
                  </a:lnTo>
                  <a:lnTo>
                    <a:pt x="26" y="122"/>
                  </a:lnTo>
                  <a:lnTo>
                    <a:pt x="14" y="117"/>
                  </a:lnTo>
                  <a:lnTo>
                    <a:pt x="6" y="109"/>
                  </a:lnTo>
                  <a:lnTo>
                    <a:pt x="2" y="101"/>
                  </a:lnTo>
                  <a:lnTo>
                    <a:pt x="1" y="94"/>
                  </a:lnTo>
                  <a:lnTo>
                    <a:pt x="0" y="89"/>
                  </a:lnTo>
                  <a:lnTo>
                    <a:pt x="0" y="88"/>
                  </a:lnTo>
                  <a:lnTo>
                    <a:pt x="0" y="42"/>
                  </a:lnTo>
                  <a:lnTo>
                    <a:pt x="8" y="49"/>
                  </a:lnTo>
                  <a:lnTo>
                    <a:pt x="8" y="88"/>
                  </a:lnTo>
                  <a:lnTo>
                    <a:pt x="9" y="90"/>
                  </a:lnTo>
                  <a:lnTo>
                    <a:pt x="10" y="97"/>
                  </a:lnTo>
                  <a:lnTo>
                    <a:pt x="14" y="105"/>
                  </a:lnTo>
                  <a:lnTo>
                    <a:pt x="23" y="113"/>
                  </a:lnTo>
                  <a:lnTo>
                    <a:pt x="23" y="90"/>
                  </a:lnTo>
                  <a:lnTo>
                    <a:pt x="29" y="90"/>
                  </a:lnTo>
                  <a:lnTo>
                    <a:pt x="29" y="114"/>
                  </a:lnTo>
                  <a:lnTo>
                    <a:pt x="34" y="115"/>
                  </a:lnTo>
                  <a:lnTo>
                    <a:pt x="39" y="117"/>
                  </a:lnTo>
                  <a:lnTo>
                    <a:pt x="39" y="90"/>
                  </a:lnTo>
                  <a:lnTo>
                    <a:pt x="44" y="90"/>
                  </a:lnTo>
                  <a:lnTo>
                    <a:pt x="44" y="117"/>
                  </a:lnTo>
                  <a:lnTo>
                    <a:pt x="57" y="117"/>
                  </a:lnTo>
                  <a:lnTo>
                    <a:pt x="57" y="77"/>
                  </a:lnTo>
                  <a:lnTo>
                    <a:pt x="59" y="75"/>
                  </a:lnTo>
                  <a:lnTo>
                    <a:pt x="60" y="73"/>
                  </a:lnTo>
                  <a:lnTo>
                    <a:pt x="63" y="72"/>
                  </a:lnTo>
                  <a:lnTo>
                    <a:pt x="65" y="73"/>
                  </a:lnTo>
                  <a:lnTo>
                    <a:pt x="67" y="75"/>
                  </a:lnTo>
                  <a:lnTo>
                    <a:pt x="68" y="77"/>
                  </a:lnTo>
                  <a:lnTo>
                    <a:pt x="68" y="117"/>
                  </a:lnTo>
                  <a:lnTo>
                    <a:pt x="81" y="117"/>
                  </a:lnTo>
                  <a:lnTo>
                    <a:pt x="81" y="90"/>
                  </a:lnTo>
                  <a:lnTo>
                    <a:pt x="86" y="90"/>
                  </a:lnTo>
                  <a:lnTo>
                    <a:pt x="86" y="117"/>
                  </a:lnTo>
                  <a:lnTo>
                    <a:pt x="99" y="117"/>
                  </a:lnTo>
                  <a:lnTo>
                    <a:pt x="99" y="90"/>
                  </a:lnTo>
                  <a:lnTo>
                    <a:pt x="104" y="90"/>
                  </a:lnTo>
                  <a:lnTo>
                    <a:pt x="104" y="117"/>
                  </a:lnTo>
                  <a:lnTo>
                    <a:pt x="120" y="117"/>
                  </a:lnTo>
                  <a:lnTo>
                    <a:pt x="120" y="50"/>
                  </a:lnTo>
                  <a:lnTo>
                    <a:pt x="42" y="50"/>
                  </a:lnTo>
                  <a:lnTo>
                    <a:pt x="42" y="50"/>
                  </a:lnTo>
                  <a:lnTo>
                    <a:pt x="26" y="47"/>
                  </a:lnTo>
                  <a:lnTo>
                    <a:pt x="13" y="42"/>
                  </a:lnTo>
                  <a:lnTo>
                    <a:pt x="4" y="34"/>
                  </a:lnTo>
                  <a:lnTo>
                    <a:pt x="1" y="25"/>
                  </a:lnTo>
                  <a:lnTo>
                    <a:pt x="4" y="15"/>
                  </a:lnTo>
                  <a:lnTo>
                    <a:pt x="13" y="7"/>
                  </a:lnTo>
                  <a:lnTo>
                    <a:pt x="26" y="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 w="0">
              <a:noFill/>
              <a:prstDash val="solid"/>
              <a:round/>
            </a:ln>
          </p:spPr>
          <p:txBody>
            <a:bodyPr vert="horz" wrap="square" lIns="121904" tIns="60952" rIns="121904" bIns="60952" numCol="1" anchor="t" anchorCtr="0" compatLnSpc="1"/>
            <a:lstStyle/>
            <a:p>
              <a:endParaRPr lang="zh-CN" altLang="en-US" sz="3200" dirty="0">
                <a:cs typeface="+mn-ea"/>
                <a:sym typeface="+mn-lt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7424073" y="2987163"/>
              <a:ext cx="2286079" cy="1774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endParaRPr lang="en-US" altLang="zh-CN" sz="665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zh-CN" altLang="en-US" sz="1600" spc="300" dirty="0">
                  <a:solidFill>
                    <a:schemeClr val="bg1"/>
                  </a:solidFill>
                  <a:latin typeface="+mj-lt"/>
                </a:rPr>
                <a:t>而过去近十年，移动互联网、云计算、大数据和</a:t>
              </a:r>
              <a:r>
                <a:rPr lang="en-US" altLang="zh-CN" sz="1600" spc="300" dirty="0">
                  <a:solidFill>
                    <a:schemeClr val="bg1"/>
                  </a:solidFill>
                  <a:latin typeface="+mj-lt"/>
                </a:rPr>
                <a:t>AI</a:t>
              </a:r>
              <a:r>
                <a:rPr lang="zh-CN" altLang="en-US" sz="1600" spc="300" dirty="0">
                  <a:solidFill>
                    <a:schemeClr val="bg1"/>
                  </a:solidFill>
                  <a:latin typeface="+mj-lt"/>
                </a:rPr>
                <a:t>技术的发展又将传统呼叫中心和客服软件带入了</a:t>
              </a:r>
              <a:r>
                <a:rPr lang="en-US" altLang="zh-CN" sz="1600" spc="300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zh-CN" altLang="en-US" sz="1600" spc="300" dirty="0">
                  <a:solidFill>
                    <a:schemeClr val="bg1"/>
                  </a:solidFill>
                  <a:latin typeface="+mj-lt"/>
                </a:rPr>
                <a:t>智能化时代</a:t>
              </a:r>
              <a:r>
                <a:rPr lang="zh-CN" altLang="en-US" sz="1600" spc="300" dirty="0">
                  <a:solidFill>
                    <a:schemeClr val="bg1"/>
                  </a:solidFill>
                  <a:latin typeface="Calibri" panose="020F0502020204030204" pitchFamily="34" charset="0"/>
                </a:rPr>
                <a:t>。</a:t>
              </a:r>
            </a:p>
          </p:txBody>
        </p:sp>
      </p:grpSp>
      <p:cxnSp>
        <p:nvCxnSpPr>
          <p:cNvPr id="91" name="直接连接符 16"/>
          <p:cNvCxnSpPr/>
          <p:nvPr/>
        </p:nvCxnSpPr>
        <p:spPr>
          <a:xfrm>
            <a:off x="816101" y="3156496"/>
            <a:ext cx="10460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91"/>
          <p:cNvSpPr txBox="1"/>
          <p:nvPr/>
        </p:nvSpPr>
        <p:spPr>
          <a:xfrm>
            <a:off x="1216521" y="445469"/>
            <a:ext cx="2879608" cy="343517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400" dirty="0">
                <a:solidFill>
                  <a:srgbClr val="1F1F1F"/>
                </a:solidFill>
                <a:cs typeface="+mn-ea"/>
                <a:sym typeface="+mn-lt"/>
              </a:rPr>
              <a:t>发展历程</a:t>
            </a:r>
            <a:endParaRPr kumimoji="1" lang="zh-CN" altLang="en-US" sz="1600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3466" y="292999"/>
            <a:ext cx="660815" cy="631925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kumimoji="1" lang="zh-CN" altLang="en-US" sz="1800" dirty="0">
              <a:solidFill>
                <a:srgbClr val="1F1F1F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5690E24-2778-4835-9A42-EC180C6ED188}"/>
              </a:ext>
            </a:extLst>
          </p:cNvPr>
          <p:cNvGrpSpPr/>
          <p:nvPr/>
        </p:nvGrpSpPr>
        <p:grpSpPr>
          <a:xfrm>
            <a:off x="4280922" y="1334152"/>
            <a:ext cx="2522840" cy="4823696"/>
            <a:chOff x="4280922" y="1334152"/>
            <a:chExt cx="2522840" cy="4823696"/>
          </a:xfrm>
        </p:grpSpPr>
        <p:sp>
          <p:nvSpPr>
            <p:cNvPr id="80" name="矩形 79"/>
            <p:cNvSpPr/>
            <p:nvPr/>
          </p:nvSpPr>
          <p:spPr>
            <a:xfrm>
              <a:off x="4280922" y="1334152"/>
              <a:ext cx="2491864" cy="4823696"/>
            </a:xfrm>
            <a:prstGeom prst="rect">
              <a:avLst/>
            </a:prstGeom>
            <a:solidFill>
              <a:srgbClr val="1F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cs typeface="+mn-ea"/>
                <a:sym typeface="+mn-lt"/>
              </a:endParaRPr>
            </a:p>
          </p:txBody>
        </p:sp>
        <p:sp>
          <p:nvSpPr>
            <p:cNvPr id="85" name="Freeform 218"/>
            <p:cNvSpPr>
              <a:spLocks noChangeAspect="1" noEditPoints="1"/>
            </p:cNvSpPr>
            <p:nvPr/>
          </p:nvSpPr>
          <p:spPr bwMode="auto">
            <a:xfrm>
              <a:off x="5184381" y="1986157"/>
              <a:ext cx="684790" cy="719906"/>
            </a:xfrm>
            <a:custGeom>
              <a:avLst/>
              <a:gdLst>
                <a:gd name="T0" fmla="*/ 61 w 117"/>
                <a:gd name="T1" fmla="*/ 38 h 123"/>
                <a:gd name="T2" fmla="*/ 72 w 117"/>
                <a:gd name="T3" fmla="*/ 43 h 123"/>
                <a:gd name="T4" fmla="*/ 76 w 117"/>
                <a:gd name="T5" fmla="*/ 47 h 123"/>
                <a:gd name="T6" fmla="*/ 63 w 117"/>
                <a:gd name="T7" fmla="*/ 62 h 123"/>
                <a:gd name="T8" fmla="*/ 61 w 117"/>
                <a:gd name="T9" fmla="*/ 59 h 123"/>
                <a:gd name="T10" fmla="*/ 54 w 117"/>
                <a:gd name="T11" fmla="*/ 57 h 123"/>
                <a:gd name="T12" fmla="*/ 49 w 117"/>
                <a:gd name="T13" fmla="*/ 59 h 123"/>
                <a:gd name="T14" fmla="*/ 24 w 117"/>
                <a:gd name="T15" fmla="*/ 83 h 123"/>
                <a:gd name="T16" fmla="*/ 20 w 117"/>
                <a:gd name="T17" fmla="*/ 88 h 123"/>
                <a:gd name="T18" fmla="*/ 20 w 117"/>
                <a:gd name="T19" fmla="*/ 94 h 123"/>
                <a:gd name="T20" fmla="*/ 24 w 117"/>
                <a:gd name="T21" fmla="*/ 100 h 123"/>
                <a:gd name="T22" fmla="*/ 27 w 117"/>
                <a:gd name="T23" fmla="*/ 102 h 123"/>
                <a:gd name="T24" fmla="*/ 33 w 117"/>
                <a:gd name="T25" fmla="*/ 104 h 123"/>
                <a:gd name="T26" fmla="*/ 38 w 117"/>
                <a:gd name="T27" fmla="*/ 102 h 123"/>
                <a:gd name="T28" fmla="*/ 51 w 117"/>
                <a:gd name="T29" fmla="*/ 91 h 123"/>
                <a:gd name="T30" fmla="*/ 58 w 117"/>
                <a:gd name="T31" fmla="*/ 88 h 123"/>
                <a:gd name="T32" fmla="*/ 65 w 117"/>
                <a:gd name="T33" fmla="*/ 91 h 123"/>
                <a:gd name="T34" fmla="*/ 67 w 117"/>
                <a:gd name="T35" fmla="*/ 97 h 123"/>
                <a:gd name="T36" fmla="*/ 65 w 117"/>
                <a:gd name="T37" fmla="*/ 104 h 123"/>
                <a:gd name="T38" fmla="*/ 45 w 117"/>
                <a:gd name="T39" fmla="*/ 121 h 123"/>
                <a:gd name="T40" fmla="*/ 33 w 117"/>
                <a:gd name="T41" fmla="*/ 123 h 123"/>
                <a:gd name="T42" fmla="*/ 11 w 117"/>
                <a:gd name="T43" fmla="*/ 114 h 123"/>
                <a:gd name="T44" fmla="*/ 3 w 117"/>
                <a:gd name="T45" fmla="*/ 102 h 123"/>
                <a:gd name="T46" fmla="*/ 3 w 117"/>
                <a:gd name="T47" fmla="*/ 79 h 123"/>
                <a:gd name="T48" fmla="*/ 32 w 117"/>
                <a:gd name="T49" fmla="*/ 47 h 123"/>
                <a:gd name="T50" fmla="*/ 54 w 117"/>
                <a:gd name="T51" fmla="*/ 38 h 123"/>
                <a:gd name="T52" fmla="*/ 97 w 117"/>
                <a:gd name="T53" fmla="*/ 3 h 123"/>
                <a:gd name="T54" fmla="*/ 108 w 117"/>
                <a:gd name="T55" fmla="*/ 9 h 123"/>
                <a:gd name="T56" fmla="*/ 117 w 117"/>
                <a:gd name="T57" fmla="*/ 32 h 123"/>
                <a:gd name="T58" fmla="*/ 108 w 117"/>
                <a:gd name="T59" fmla="*/ 54 h 123"/>
                <a:gd name="T60" fmla="*/ 75 w 117"/>
                <a:gd name="T61" fmla="*/ 83 h 123"/>
                <a:gd name="T62" fmla="*/ 63 w 117"/>
                <a:gd name="T63" fmla="*/ 85 h 123"/>
                <a:gd name="T64" fmla="*/ 42 w 117"/>
                <a:gd name="T65" fmla="*/ 76 h 123"/>
                <a:gd name="T66" fmla="*/ 54 w 117"/>
                <a:gd name="T67" fmla="*/ 62 h 123"/>
                <a:gd name="T68" fmla="*/ 58 w 117"/>
                <a:gd name="T69" fmla="*/ 64 h 123"/>
                <a:gd name="T70" fmla="*/ 63 w 117"/>
                <a:gd name="T71" fmla="*/ 66 h 123"/>
                <a:gd name="T72" fmla="*/ 70 w 117"/>
                <a:gd name="T73" fmla="*/ 64 h 123"/>
                <a:gd name="T74" fmla="*/ 95 w 117"/>
                <a:gd name="T75" fmla="*/ 41 h 123"/>
                <a:gd name="T76" fmla="*/ 97 w 117"/>
                <a:gd name="T77" fmla="*/ 36 h 123"/>
                <a:gd name="T78" fmla="*/ 97 w 117"/>
                <a:gd name="T79" fmla="*/ 29 h 123"/>
                <a:gd name="T80" fmla="*/ 95 w 117"/>
                <a:gd name="T81" fmla="*/ 24 h 123"/>
                <a:gd name="T82" fmla="*/ 91 w 117"/>
                <a:gd name="T83" fmla="*/ 21 h 123"/>
                <a:gd name="T84" fmla="*/ 86 w 117"/>
                <a:gd name="T85" fmla="*/ 19 h 123"/>
                <a:gd name="T86" fmla="*/ 79 w 117"/>
                <a:gd name="T87" fmla="*/ 21 h 123"/>
                <a:gd name="T88" fmla="*/ 67 w 117"/>
                <a:gd name="T89" fmla="*/ 32 h 123"/>
                <a:gd name="T90" fmla="*/ 61 w 117"/>
                <a:gd name="T91" fmla="*/ 34 h 123"/>
                <a:gd name="T92" fmla="*/ 54 w 117"/>
                <a:gd name="T93" fmla="*/ 32 h 123"/>
                <a:gd name="T94" fmla="*/ 51 w 117"/>
                <a:gd name="T95" fmla="*/ 25 h 123"/>
                <a:gd name="T96" fmla="*/ 54 w 117"/>
                <a:gd name="T97" fmla="*/ 19 h 123"/>
                <a:gd name="T98" fmla="*/ 74 w 117"/>
                <a:gd name="T99" fmla="*/ 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" h="123">
                  <a:moveTo>
                    <a:pt x="54" y="38"/>
                  </a:moveTo>
                  <a:lnTo>
                    <a:pt x="61" y="38"/>
                  </a:lnTo>
                  <a:lnTo>
                    <a:pt x="66" y="41"/>
                  </a:lnTo>
                  <a:lnTo>
                    <a:pt x="72" y="43"/>
                  </a:lnTo>
                  <a:lnTo>
                    <a:pt x="75" y="45"/>
                  </a:lnTo>
                  <a:lnTo>
                    <a:pt x="76" y="47"/>
                  </a:lnTo>
                  <a:lnTo>
                    <a:pt x="78" y="47"/>
                  </a:lnTo>
                  <a:lnTo>
                    <a:pt x="63" y="62"/>
                  </a:lnTo>
                  <a:lnTo>
                    <a:pt x="62" y="60"/>
                  </a:lnTo>
                  <a:lnTo>
                    <a:pt x="61" y="59"/>
                  </a:lnTo>
                  <a:lnTo>
                    <a:pt x="57" y="58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9" y="59"/>
                  </a:lnTo>
                  <a:lnTo>
                    <a:pt x="46" y="60"/>
                  </a:lnTo>
                  <a:lnTo>
                    <a:pt x="24" y="83"/>
                  </a:lnTo>
                  <a:lnTo>
                    <a:pt x="21" y="85"/>
                  </a:lnTo>
                  <a:lnTo>
                    <a:pt x="20" y="88"/>
                  </a:lnTo>
                  <a:lnTo>
                    <a:pt x="20" y="91"/>
                  </a:lnTo>
                  <a:lnTo>
                    <a:pt x="20" y="94"/>
                  </a:lnTo>
                  <a:lnTo>
                    <a:pt x="21" y="97"/>
                  </a:lnTo>
                  <a:lnTo>
                    <a:pt x="24" y="100"/>
                  </a:lnTo>
                  <a:lnTo>
                    <a:pt x="24" y="100"/>
                  </a:lnTo>
                  <a:lnTo>
                    <a:pt x="27" y="102"/>
                  </a:lnTo>
                  <a:lnTo>
                    <a:pt x="31" y="104"/>
                  </a:lnTo>
                  <a:lnTo>
                    <a:pt x="33" y="104"/>
                  </a:lnTo>
                  <a:lnTo>
                    <a:pt x="36" y="104"/>
                  </a:lnTo>
                  <a:lnTo>
                    <a:pt x="38" y="102"/>
                  </a:lnTo>
                  <a:lnTo>
                    <a:pt x="41" y="100"/>
                  </a:lnTo>
                  <a:lnTo>
                    <a:pt x="51" y="91"/>
                  </a:lnTo>
                  <a:lnTo>
                    <a:pt x="54" y="89"/>
                  </a:lnTo>
                  <a:lnTo>
                    <a:pt x="58" y="88"/>
                  </a:lnTo>
                  <a:lnTo>
                    <a:pt x="61" y="89"/>
                  </a:lnTo>
                  <a:lnTo>
                    <a:pt x="65" y="91"/>
                  </a:lnTo>
                  <a:lnTo>
                    <a:pt x="66" y="94"/>
                  </a:lnTo>
                  <a:lnTo>
                    <a:pt x="67" y="97"/>
                  </a:lnTo>
                  <a:lnTo>
                    <a:pt x="66" y="101"/>
                  </a:lnTo>
                  <a:lnTo>
                    <a:pt x="65" y="104"/>
                  </a:lnTo>
                  <a:lnTo>
                    <a:pt x="55" y="114"/>
                  </a:lnTo>
                  <a:lnTo>
                    <a:pt x="45" y="121"/>
                  </a:lnTo>
                  <a:lnTo>
                    <a:pt x="33" y="123"/>
                  </a:lnTo>
                  <a:lnTo>
                    <a:pt x="33" y="123"/>
                  </a:lnTo>
                  <a:lnTo>
                    <a:pt x="21" y="121"/>
                  </a:lnTo>
                  <a:lnTo>
                    <a:pt x="11" y="114"/>
                  </a:lnTo>
                  <a:lnTo>
                    <a:pt x="10" y="113"/>
                  </a:lnTo>
                  <a:lnTo>
                    <a:pt x="3" y="102"/>
                  </a:lnTo>
                  <a:lnTo>
                    <a:pt x="0" y="91"/>
                  </a:lnTo>
                  <a:lnTo>
                    <a:pt x="3" y="79"/>
                  </a:lnTo>
                  <a:lnTo>
                    <a:pt x="10" y="70"/>
                  </a:lnTo>
                  <a:lnTo>
                    <a:pt x="32" y="47"/>
                  </a:lnTo>
                  <a:lnTo>
                    <a:pt x="42" y="40"/>
                  </a:lnTo>
                  <a:lnTo>
                    <a:pt x="54" y="38"/>
                  </a:lnTo>
                  <a:close/>
                  <a:moveTo>
                    <a:pt x="86" y="0"/>
                  </a:moveTo>
                  <a:lnTo>
                    <a:pt x="97" y="3"/>
                  </a:lnTo>
                  <a:lnTo>
                    <a:pt x="107" y="9"/>
                  </a:lnTo>
                  <a:lnTo>
                    <a:pt x="108" y="9"/>
                  </a:lnTo>
                  <a:lnTo>
                    <a:pt x="114" y="20"/>
                  </a:lnTo>
                  <a:lnTo>
                    <a:pt x="117" y="32"/>
                  </a:lnTo>
                  <a:lnTo>
                    <a:pt x="114" y="43"/>
                  </a:lnTo>
                  <a:lnTo>
                    <a:pt x="108" y="54"/>
                  </a:lnTo>
                  <a:lnTo>
                    <a:pt x="86" y="76"/>
                  </a:lnTo>
                  <a:lnTo>
                    <a:pt x="75" y="83"/>
                  </a:lnTo>
                  <a:lnTo>
                    <a:pt x="63" y="85"/>
                  </a:lnTo>
                  <a:lnTo>
                    <a:pt x="63" y="85"/>
                  </a:lnTo>
                  <a:lnTo>
                    <a:pt x="51" y="83"/>
                  </a:lnTo>
                  <a:lnTo>
                    <a:pt x="42" y="76"/>
                  </a:lnTo>
                  <a:lnTo>
                    <a:pt x="41" y="75"/>
                  </a:lnTo>
                  <a:lnTo>
                    <a:pt x="54" y="62"/>
                  </a:lnTo>
                  <a:lnTo>
                    <a:pt x="55" y="63"/>
                  </a:lnTo>
                  <a:lnTo>
                    <a:pt x="58" y="64"/>
                  </a:lnTo>
                  <a:lnTo>
                    <a:pt x="61" y="66"/>
                  </a:lnTo>
                  <a:lnTo>
                    <a:pt x="63" y="66"/>
                  </a:lnTo>
                  <a:lnTo>
                    <a:pt x="67" y="66"/>
                  </a:lnTo>
                  <a:lnTo>
                    <a:pt x="70" y="64"/>
                  </a:lnTo>
                  <a:lnTo>
                    <a:pt x="72" y="63"/>
                  </a:lnTo>
                  <a:lnTo>
                    <a:pt x="95" y="41"/>
                  </a:lnTo>
                  <a:lnTo>
                    <a:pt x="96" y="38"/>
                  </a:lnTo>
                  <a:lnTo>
                    <a:pt x="97" y="36"/>
                  </a:lnTo>
                  <a:lnTo>
                    <a:pt x="97" y="32"/>
                  </a:lnTo>
                  <a:lnTo>
                    <a:pt x="97" y="29"/>
                  </a:lnTo>
                  <a:lnTo>
                    <a:pt x="96" y="26"/>
                  </a:lnTo>
                  <a:lnTo>
                    <a:pt x="95" y="24"/>
                  </a:lnTo>
                  <a:lnTo>
                    <a:pt x="93" y="22"/>
                  </a:lnTo>
                  <a:lnTo>
                    <a:pt x="91" y="21"/>
                  </a:lnTo>
                  <a:lnTo>
                    <a:pt x="88" y="20"/>
                  </a:lnTo>
                  <a:lnTo>
                    <a:pt x="86" y="19"/>
                  </a:lnTo>
                  <a:lnTo>
                    <a:pt x="82" y="20"/>
                  </a:lnTo>
                  <a:lnTo>
                    <a:pt x="79" y="21"/>
                  </a:lnTo>
                  <a:lnTo>
                    <a:pt x="76" y="22"/>
                  </a:lnTo>
                  <a:lnTo>
                    <a:pt x="67" y="32"/>
                  </a:lnTo>
                  <a:lnTo>
                    <a:pt x="65" y="34"/>
                  </a:lnTo>
                  <a:lnTo>
                    <a:pt x="61" y="34"/>
                  </a:lnTo>
                  <a:lnTo>
                    <a:pt x="57" y="34"/>
                  </a:lnTo>
                  <a:lnTo>
                    <a:pt x="54" y="32"/>
                  </a:lnTo>
                  <a:lnTo>
                    <a:pt x="51" y="29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54" y="19"/>
                  </a:lnTo>
                  <a:lnTo>
                    <a:pt x="63" y="9"/>
                  </a:lnTo>
                  <a:lnTo>
                    <a:pt x="74" y="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2F2F2"/>
            </a:solidFill>
            <a:ln w="0">
              <a:noFill/>
              <a:prstDash val="solid"/>
              <a:round/>
            </a:ln>
          </p:spPr>
          <p:txBody>
            <a:bodyPr vert="horz" wrap="square" lIns="121904" tIns="60952" rIns="121904" bIns="60952" numCol="1" anchor="t" anchorCtr="0" compatLnSpc="1"/>
            <a:lstStyle/>
            <a:p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42D1524B-D9F6-41B4-AC0D-B6B3F2DACECD}"/>
                </a:ext>
              </a:extLst>
            </p:cNvPr>
            <p:cNvSpPr txBox="1"/>
            <p:nvPr/>
          </p:nvSpPr>
          <p:spPr>
            <a:xfrm>
              <a:off x="4373851" y="3256819"/>
              <a:ext cx="2429911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+mj-lt"/>
                </a:rPr>
                <a:t>2000-2010</a:t>
              </a:r>
              <a:r>
                <a:rPr lang="zh-CN" altLang="en-US" sz="1600" dirty="0">
                  <a:solidFill>
                    <a:schemeClr val="bg1"/>
                  </a:solidFill>
                  <a:latin typeface="+mj-lt"/>
                </a:rPr>
                <a:t>年间，得益于计算机技术、计算机电话集成技术（</a:t>
              </a:r>
              <a:r>
                <a:rPr lang="en-US" altLang="zh-CN" sz="1600" dirty="0">
                  <a:solidFill>
                    <a:schemeClr val="bg1"/>
                  </a:solidFill>
                  <a:latin typeface="+mj-lt"/>
                </a:rPr>
                <a:t>CTI</a:t>
              </a:r>
              <a:r>
                <a:rPr lang="zh-CN" altLang="en-US" sz="1600" dirty="0">
                  <a:solidFill>
                    <a:schemeClr val="bg1"/>
                  </a:solidFill>
                  <a:latin typeface="+mj-lt"/>
                </a:rPr>
                <a:t>）</a:t>
              </a: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+mj-lt"/>
                </a:rPr>
                <a:t>、网络技术、多媒体机技术等信息化应用的集成，客服系统跳出单一的电话沟通出现了网页在线客服等多种客服渠道。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24"/>
          <p:cNvSpPr txBox="1">
            <a:spLocks noChangeArrowheads="1"/>
          </p:cNvSpPr>
          <p:nvPr/>
        </p:nvSpPr>
        <p:spPr bwMode="auto">
          <a:xfrm>
            <a:off x="2301649" y="2786889"/>
            <a:ext cx="25193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dirty="0">
                <a:solidFill>
                  <a:srgbClr val="5A5A5A"/>
                </a:solidFill>
                <a:latin typeface="+mn-lt"/>
                <a:ea typeface="+mn-ea"/>
                <a:cs typeface="+mn-ea"/>
                <a:sym typeface="+mn-lt"/>
              </a:rPr>
              <a:t>PART TWO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120475" y="955972"/>
            <a:ext cx="3446843" cy="5270657"/>
            <a:chOff x="-2524297" y="940746"/>
            <a:chExt cx="3798792" cy="5808831"/>
          </a:xfrm>
        </p:grpSpPr>
        <p:sp>
          <p:nvSpPr>
            <p:cNvPr id="16" name="任意多边形: 形状 15"/>
            <p:cNvSpPr/>
            <p:nvPr/>
          </p:nvSpPr>
          <p:spPr>
            <a:xfrm>
              <a:off x="-478970" y="944321"/>
              <a:ext cx="1742401" cy="4011207"/>
            </a:xfrm>
            <a:custGeom>
              <a:avLst/>
              <a:gdLst/>
              <a:ahLst/>
              <a:cxnLst/>
              <a:rect l="l" t="t" r="r" b="b"/>
              <a:pathLst>
                <a:path w="1742401" h="4011207">
                  <a:moveTo>
                    <a:pt x="0" y="0"/>
                  </a:moveTo>
                  <a:lnTo>
                    <a:pt x="99274" y="3254"/>
                  </a:lnTo>
                  <a:cubicBezTo>
                    <a:pt x="572317" y="35122"/>
                    <a:pt x="954060" y="178527"/>
                    <a:pt x="1244501" y="433470"/>
                  </a:cubicBezTo>
                  <a:cubicBezTo>
                    <a:pt x="1576434" y="724834"/>
                    <a:pt x="1742401" y="1126227"/>
                    <a:pt x="1742401" y="1637650"/>
                  </a:cubicBezTo>
                  <a:cubicBezTo>
                    <a:pt x="1742401" y="1922867"/>
                    <a:pt x="1694455" y="2180422"/>
                    <a:pt x="1598563" y="2410317"/>
                  </a:cubicBezTo>
                  <a:cubicBezTo>
                    <a:pt x="1502671" y="2640211"/>
                    <a:pt x="1363751" y="2855968"/>
                    <a:pt x="1181803" y="3057587"/>
                  </a:cubicBezTo>
                  <a:cubicBezTo>
                    <a:pt x="999854" y="3259205"/>
                    <a:pt x="708490" y="3501394"/>
                    <a:pt x="307711" y="3784152"/>
                  </a:cubicBezTo>
                  <a:cubicBezTo>
                    <a:pt x="211205" y="3852997"/>
                    <a:pt x="122612" y="3917924"/>
                    <a:pt x="41934" y="3978932"/>
                  </a:cubicBezTo>
                  <a:lnTo>
                    <a:pt x="0" y="4011207"/>
                  </a:lnTo>
                  <a:lnTo>
                    <a:pt x="0" y="2676307"/>
                  </a:lnTo>
                  <a:lnTo>
                    <a:pt x="24992" y="2651747"/>
                  </a:lnTo>
                  <a:cubicBezTo>
                    <a:pt x="111433" y="2563173"/>
                    <a:pt x="182315" y="2479009"/>
                    <a:pt x="237637" y="2399252"/>
                  </a:cubicBezTo>
                  <a:cubicBezTo>
                    <a:pt x="385163" y="2186569"/>
                    <a:pt x="458925" y="1960977"/>
                    <a:pt x="458925" y="1722477"/>
                  </a:cubicBezTo>
                  <a:cubicBezTo>
                    <a:pt x="458925" y="1401301"/>
                    <a:pt x="349433" y="1180493"/>
                    <a:pt x="130450" y="1060052"/>
                  </a:cubicBezTo>
                  <a:lnTo>
                    <a:pt x="0" y="10056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 sz="595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-478970" y="5757466"/>
              <a:ext cx="1753465" cy="992111"/>
            </a:xfrm>
            <a:custGeom>
              <a:avLst/>
              <a:gdLst/>
              <a:ahLst/>
              <a:cxnLst/>
              <a:rect l="l" t="t" r="r" b="b"/>
              <a:pathLst>
                <a:path w="1753465" h="992111">
                  <a:moveTo>
                    <a:pt x="0" y="0"/>
                  </a:moveTo>
                  <a:lnTo>
                    <a:pt x="1753465" y="0"/>
                  </a:lnTo>
                  <a:lnTo>
                    <a:pt x="1753465" y="992111"/>
                  </a:lnTo>
                  <a:lnTo>
                    <a:pt x="0" y="992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 sz="595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-2269815" y="940746"/>
              <a:ext cx="1790844" cy="1545333"/>
            </a:xfrm>
            <a:custGeom>
              <a:avLst/>
              <a:gdLst/>
              <a:ahLst/>
              <a:cxnLst/>
              <a:rect l="l" t="t" r="r" b="b"/>
              <a:pathLst>
                <a:path w="1790844" h="1545333">
                  <a:moveTo>
                    <a:pt x="1681795" y="0"/>
                  </a:moveTo>
                  <a:lnTo>
                    <a:pt x="1790844" y="3575"/>
                  </a:lnTo>
                  <a:lnTo>
                    <a:pt x="1790844" y="1009273"/>
                  </a:lnTo>
                  <a:lnTo>
                    <a:pt x="1776764" y="1003406"/>
                  </a:lnTo>
                  <a:cubicBezTo>
                    <a:pt x="1671652" y="971289"/>
                    <a:pt x="1549021" y="955230"/>
                    <a:pt x="1408872" y="955230"/>
                  </a:cubicBezTo>
                  <a:cubicBezTo>
                    <a:pt x="917119" y="955230"/>
                    <a:pt x="447495" y="1151931"/>
                    <a:pt x="0" y="1545333"/>
                  </a:cubicBezTo>
                  <a:lnTo>
                    <a:pt x="0" y="483147"/>
                  </a:lnTo>
                  <a:cubicBezTo>
                    <a:pt x="499129" y="161049"/>
                    <a:pt x="1059728" y="0"/>
                    <a:pt x="1681795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 sz="595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-2524297" y="3620628"/>
              <a:ext cx="2045326" cy="3128949"/>
            </a:xfrm>
            <a:custGeom>
              <a:avLst/>
              <a:gdLst/>
              <a:ahLst/>
              <a:cxnLst/>
              <a:rect l="l" t="t" r="r" b="b"/>
              <a:pathLst>
                <a:path w="2045326" h="3128949">
                  <a:moveTo>
                    <a:pt x="2045326" y="0"/>
                  </a:moveTo>
                  <a:lnTo>
                    <a:pt x="2045326" y="1334900"/>
                  </a:lnTo>
                  <a:lnTo>
                    <a:pt x="1972178" y="1391198"/>
                  </a:lnTo>
                  <a:cubicBezTo>
                    <a:pt x="1790268" y="1533922"/>
                    <a:pt x="1657822" y="1652154"/>
                    <a:pt x="1574839" y="1745894"/>
                  </a:cubicBezTo>
                  <a:cubicBezTo>
                    <a:pt x="1442065" y="1895878"/>
                    <a:pt x="1375679" y="2026193"/>
                    <a:pt x="1375679" y="2136838"/>
                  </a:cubicBezTo>
                  <a:lnTo>
                    <a:pt x="2045326" y="2136838"/>
                  </a:lnTo>
                  <a:lnTo>
                    <a:pt x="2045326" y="3128949"/>
                  </a:lnTo>
                  <a:lnTo>
                    <a:pt x="0" y="3128949"/>
                  </a:lnTo>
                  <a:lnTo>
                    <a:pt x="0" y="2704812"/>
                  </a:lnTo>
                  <a:cubicBezTo>
                    <a:pt x="0" y="2407302"/>
                    <a:pt x="54707" y="2135608"/>
                    <a:pt x="164122" y="1889732"/>
                  </a:cubicBezTo>
                  <a:cubicBezTo>
                    <a:pt x="273537" y="1643855"/>
                    <a:pt x="424137" y="1414575"/>
                    <a:pt x="615920" y="1201892"/>
                  </a:cubicBezTo>
                  <a:cubicBezTo>
                    <a:pt x="807704" y="989209"/>
                    <a:pt x="1105214" y="740259"/>
                    <a:pt x="1508452" y="455043"/>
                  </a:cubicBezTo>
                  <a:cubicBezTo>
                    <a:pt x="1692859" y="317352"/>
                    <a:pt x="1849605" y="187499"/>
                    <a:pt x="1978691" y="65482"/>
                  </a:cubicBezTo>
                  <a:lnTo>
                    <a:pt x="2045326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 sz="595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795132" y="5635795"/>
            <a:ext cx="3891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414141"/>
                </a:solidFill>
                <a:cs typeface="+mn-ea"/>
                <a:sym typeface="+mn-lt"/>
              </a:rPr>
              <a:t>产品展示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0D45EF8-140E-4B83-8241-892E51A83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82" y="1323843"/>
            <a:ext cx="10636797" cy="5124713"/>
          </a:xfrm>
          <a:prstGeom prst="rect">
            <a:avLst/>
          </a:prstGeom>
        </p:spPr>
      </p:pic>
      <p:sp>
        <p:nvSpPr>
          <p:cNvPr id="30" name="文本框 91"/>
          <p:cNvSpPr txBox="1"/>
          <p:nvPr/>
        </p:nvSpPr>
        <p:spPr>
          <a:xfrm>
            <a:off x="1216521" y="445469"/>
            <a:ext cx="2879608" cy="343517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400" dirty="0">
                <a:solidFill>
                  <a:srgbClr val="1F1F1F"/>
                </a:solidFill>
                <a:cs typeface="+mn-ea"/>
                <a:sym typeface="+mn-lt"/>
              </a:rPr>
              <a:t>产品展示</a:t>
            </a:r>
            <a:endParaRPr kumimoji="1" lang="zh-CN" altLang="en-US" sz="1600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93466" y="292999"/>
            <a:ext cx="660815" cy="631925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kumimoji="1" lang="zh-CN" altLang="en-US" sz="1800" dirty="0">
              <a:solidFill>
                <a:srgbClr val="1F1F1F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5F6560-728E-43E9-8F73-62BBC7BC2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281" y="1068377"/>
            <a:ext cx="9440969" cy="560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2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>
            <a:spLocks noChangeAspect="1"/>
          </p:cNvSpPr>
          <p:nvPr/>
        </p:nvSpPr>
        <p:spPr>
          <a:xfrm>
            <a:off x="1245291" y="2152016"/>
            <a:ext cx="3508518" cy="3508518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1635126" y="2541851"/>
            <a:ext cx="2728848" cy="2728848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2024964" y="2931687"/>
            <a:ext cx="1949177" cy="1949177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2414797" y="3321521"/>
            <a:ext cx="1169507" cy="1169507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9" name="饼形 7"/>
          <p:cNvSpPr>
            <a:spLocks noChangeAspect="1"/>
          </p:cNvSpPr>
          <p:nvPr/>
        </p:nvSpPr>
        <p:spPr>
          <a:xfrm>
            <a:off x="493466" y="1400191"/>
            <a:ext cx="5012168" cy="5012168"/>
          </a:xfrm>
          <a:prstGeom prst="pie">
            <a:avLst>
              <a:gd name="adj1" fmla="val 16891099"/>
              <a:gd name="adj2" fmla="val 18389175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10" name="饼形 8"/>
          <p:cNvSpPr>
            <a:spLocks noChangeAspect="1"/>
          </p:cNvSpPr>
          <p:nvPr/>
        </p:nvSpPr>
        <p:spPr>
          <a:xfrm>
            <a:off x="994685" y="1804992"/>
            <a:ext cx="4009735" cy="4009735"/>
          </a:xfrm>
          <a:prstGeom prst="pie">
            <a:avLst>
              <a:gd name="adj1" fmla="val 18800821"/>
              <a:gd name="adj2" fmla="val 20487076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11" name="饼形 9"/>
          <p:cNvSpPr>
            <a:spLocks noChangeAspect="1"/>
          </p:cNvSpPr>
          <p:nvPr/>
        </p:nvSpPr>
        <p:spPr>
          <a:xfrm>
            <a:off x="1495900" y="2402624"/>
            <a:ext cx="3007301" cy="3007301"/>
          </a:xfrm>
          <a:prstGeom prst="pie">
            <a:avLst>
              <a:gd name="adj1" fmla="val 21086868"/>
              <a:gd name="adj2" fmla="val 1772864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12" name="饼形 10"/>
          <p:cNvSpPr>
            <a:spLocks noChangeAspect="1"/>
          </p:cNvSpPr>
          <p:nvPr/>
        </p:nvSpPr>
        <p:spPr>
          <a:xfrm>
            <a:off x="1746508" y="2653232"/>
            <a:ext cx="2506085" cy="2506085"/>
          </a:xfrm>
          <a:prstGeom prst="pie">
            <a:avLst>
              <a:gd name="adj1" fmla="val 2573177"/>
              <a:gd name="adj2" fmla="val 6304209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6617029" y="2828662"/>
            <a:ext cx="5106788" cy="60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rgbClr val="1F1F1F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335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17028" y="2510376"/>
            <a:ext cx="1776252" cy="379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865" b="1" dirty="0">
                <a:solidFill>
                  <a:srgbClr val="404040"/>
                </a:solidFill>
                <a:cs typeface="+mn-ea"/>
                <a:sym typeface="+mn-lt"/>
              </a:rPr>
              <a:t>TEXT HERE</a:t>
            </a:r>
          </a:p>
        </p:txBody>
      </p:sp>
      <p:sp>
        <p:nvSpPr>
          <p:cNvPr id="17" name="文本框 8"/>
          <p:cNvSpPr txBox="1"/>
          <p:nvPr/>
        </p:nvSpPr>
        <p:spPr>
          <a:xfrm>
            <a:off x="6617029" y="1814892"/>
            <a:ext cx="5106788" cy="60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rgbClr val="1F1F1F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335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17028" y="1496606"/>
            <a:ext cx="1776252" cy="379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865" b="1" dirty="0">
                <a:solidFill>
                  <a:srgbClr val="1F1F1F"/>
                </a:solidFill>
                <a:cs typeface="+mn-ea"/>
                <a:sym typeface="+mn-lt"/>
              </a:rPr>
              <a:t>TEXT HERE</a:t>
            </a:r>
          </a:p>
        </p:txBody>
      </p:sp>
      <p:sp>
        <p:nvSpPr>
          <p:cNvPr id="20" name="文本框 8"/>
          <p:cNvSpPr txBox="1"/>
          <p:nvPr/>
        </p:nvSpPr>
        <p:spPr>
          <a:xfrm>
            <a:off x="6617029" y="4856205"/>
            <a:ext cx="5106788" cy="60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rgbClr val="1F1F1F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335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17028" y="4537919"/>
            <a:ext cx="1776252" cy="379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865" b="1" dirty="0">
                <a:solidFill>
                  <a:srgbClr val="404040"/>
                </a:solidFill>
                <a:cs typeface="+mn-ea"/>
                <a:sym typeface="+mn-lt"/>
              </a:rPr>
              <a:t>TEXT HERE</a:t>
            </a:r>
          </a:p>
        </p:txBody>
      </p:sp>
      <p:sp>
        <p:nvSpPr>
          <p:cNvPr id="23" name="文本框 8"/>
          <p:cNvSpPr txBox="1"/>
          <p:nvPr/>
        </p:nvSpPr>
        <p:spPr>
          <a:xfrm>
            <a:off x="6617029" y="3842433"/>
            <a:ext cx="5106788" cy="60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rgbClr val="1F1F1F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335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17028" y="3524147"/>
            <a:ext cx="1776252" cy="379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865" b="1" dirty="0">
                <a:solidFill>
                  <a:srgbClr val="1F1F1F"/>
                </a:solidFill>
                <a:cs typeface="+mn-ea"/>
                <a:sym typeface="+mn-lt"/>
              </a:rPr>
              <a:t>TEXT HERE</a:t>
            </a:r>
          </a:p>
        </p:txBody>
      </p:sp>
      <p:cxnSp>
        <p:nvCxnSpPr>
          <p:cNvPr id="29" name="直线连接符 28"/>
          <p:cNvCxnSpPr/>
          <p:nvPr/>
        </p:nvCxnSpPr>
        <p:spPr>
          <a:xfrm>
            <a:off x="4503200" y="2653232"/>
            <a:ext cx="1984486" cy="0"/>
          </a:xfrm>
          <a:prstGeom prst="line">
            <a:avLst/>
          </a:prstGeom>
          <a:ln w="12700" cmpd="sng">
            <a:solidFill>
              <a:srgbClr val="22273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4125156" y="3746304"/>
            <a:ext cx="2362529" cy="0"/>
          </a:xfrm>
          <a:prstGeom prst="line">
            <a:avLst/>
          </a:prstGeom>
          <a:ln w="12700" cmpd="sng">
            <a:solidFill>
              <a:srgbClr val="22273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>
            <a:off x="3833999" y="4725724"/>
            <a:ext cx="2653686" cy="0"/>
          </a:xfrm>
          <a:prstGeom prst="line">
            <a:avLst/>
          </a:prstGeom>
          <a:ln w="12700" cmpd="sng">
            <a:solidFill>
              <a:srgbClr val="22273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91"/>
          <p:cNvSpPr txBox="1"/>
          <p:nvPr/>
        </p:nvSpPr>
        <p:spPr>
          <a:xfrm>
            <a:off x="1216521" y="445469"/>
            <a:ext cx="2879608" cy="343517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400" dirty="0">
                <a:solidFill>
                  <a:srgbClr val="1F1F1F"/>
                </a:solidFill>
                <a:cs typeface="+mn-ea"/>
                <a:sym typeface="+mn-lt"/>
              </a:rPr>
              <a:t>产品介绍</a:t>
            </a:r>
            <a:endParaRPr kumimoji="1" lang="zh-CN" altLang="en-US" sz="1600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3466" y="292999"/>
            <a:ext cx="660815" cy="631925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kumimoji="1" lang="zh-CN" altLang="en-US" sz="1800" dirty="0">
              <a:solidFill>
                <a:srgbClr val="1F1F1F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FEF2B4E-B752-4FD4-A85D-D2145AAB2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3" b="7664"/>
          <a:stretch/>
        </p:blipFill>
        <p:spPr>
          <a:xfrm>
            <a:off x="203200" y="1157889"/>
            <a:ext cx="11650133" cy="5369087"/>
          </a:xfrm>
          <a:prstGeom prst="rect">
            <a:avLst/>
          </a:prstGeom>
        </p:spPr>
      </p:pic>
      <p:pic>
        <p:nvPicPr>
          <p:cNvPr id="3" name="图片 2" descr="图形用户界面, 文本&#10;&#10;描述已自动生成">
            <a:extLst>
              <a:ext uri="{FF2B5EF4-FFF2-40B4-BE49-F238E27FC236}">
                <a16:creationId xmlns:a16="http://schemas.microsoft.com/office/drawing/2014/main" id="{3EA21742-5A50-4314-A758-A966F1A28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65" y="1357980"/>
            <a:ext cx="3488134" cy="5369087"/>
          </a:xfrm>
          <a:prstGeom prst="rect">
            <a:avLst/>
          </a:prstGeom>
        </p:spPr>
      </p:pic>
      <p:pic>
        <p:nvPicPr>
          <p:cNvPr id="16" name="图片 15" descr="文本&#10;&#10;描述已自动生成">
            <a:extLst>
              <a:ext uri="{FF2B5EF4-FFF2-40B4-BE49-F238E27FC236}">
                <a16:creationId xmlns:a16="http://schemas.microsoft.com/office/drawing/2014/main" id="{9C7FC98F-49EE-4E54-9262-8AA432ACC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349" y="1343670"/>
            <a:ext cx="3305941" cy="5369087"/>
          </a:xfrm>
          <a:prstGeom prst="rect">
            <a:avLst/>
          </a:prstGeom>
        </p:spPr>
      </p:pic>
      <p:pic>
        <p:nvPicPr>
          <p:cNvPr id="22" name="图片 21" descr="图片包含 文本&#10;&#10;描述已自动生成">
            <a:extLst>
              <a:ext uri="{FF2B5EF4-FFF2-40B4-BE49-F238E27FC236}">
                <a16:creationId xmlns:a16="http://schemas.microsoft.com/office/drawing/2014/main" id="{67AFD955-3DF6-4028-BE65-CE40F97BA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3219" y="1343671"/>
            <a:ext cx="3352052" cy="53690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3213C73-A942-461E-8029-AFCA7172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636"/>
          <a:stretch/>
        </p:blipFill>
        <p:spPr>
          <a:xfrm>
            <a:off x="4799726" y="1406595"/>
            <a:ext cx="1786119" cy="4171950"/>
          </a:xfrm>
          <a:prstGeom prst="rect">
            <a:avLst/>
          </a:prstGeom>
        </p:spPr>
      </p:pic>
      <p:graphicFrame>
        <p:nvGraphicFramePr>
          <p:cNvPr id="56" name="Chart 5"/>
          <p:cNvGraphicFramePr/>
          <p:nvPr>
            <p:extLst>
              <p:ext uri="{D42A27DB-BD31-4B8C-83A1-F6EECF244321}">
                <p14:modId xmlns:p14="http://schemas.microsoft.com/office/powerpoint/2010/main" val="2277869013"/>
              </p:ext>
            </p:extLst>
          </p:nvPr>
        </p:nvGraphicFramePr>
        <p:xfrm>
          <a:off x="4252467" y="2681761"/>
          <a:ext cx="2268690" cy="1873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9" name="Chart 23"/>
          <p:cNvGraphicFramePr/>
          <p:nvPr/>
        </p:nvGraphicFramePr>
        <p:xfrm>
          <a:off x="3792204" y="2555637"/>
          <a:ext cx="2268690" cy="1873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2" name="Chart 27"/>
          <p:cNvGraphicFramePr/>
          <p:nvPr/>
        </p:nvGraphicFramePr>
        <p:xfrm>
          <a:off x="6395138" y="2555637"/>
          <a:ext cx="2268690" cy="1873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5" name="Chart 37"/>
          <p:cNvGraphicFramePr/>
          <p:nvPr/>
        </p:nvGraphicFramePr>
        <p:xfrm>
          <a:off x="8728516" y="2555637"/>
          <a:ext cx="2268690" cy="1873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2" name="文本框 91"/>
          <p:cNvSpPr txBox="1"/>
          <p:nvPr/>
        </p:nvSpPr>
        <p:spPr>
          <a:xfrm>
            <a:off x="1216521" y="445469"/>
            <a:ext cx="2879608" cy="343517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400" dirty="0">
                <a:solidFill>
                  <a:srgbClr val="1F1F1F"/>
                </a:solidFill>
                <a:cs typeface="+mn-ea"/>
                <a:sym typeface="+mn-lt"/>
              </a:rPr>
              <a:t>产品展示</a:t>
            </a:r>
            <a:endParaRPr kumimoji="1" lang="zh-CN" altLang="en-US" sz="1600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93466" y="292999"/>
            <a:ext cx="660815" cy="631925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kumimoji="1" lang="zh-CN" altLang="en-US" sz="1800" dirty="0">
              <a:solidFill>
                <a:srgbClr val="1F1F1F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4" name="图片 3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6F7B91BD-11EB-4A1E-8A40-54605091A7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9929" y="260892"/>
            <a:ext cx="4941919" cy="659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5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/>
          <p:nvPr/>
        </p:nvSpPr>
        <p:spPr bwMode="auto">
          <a:xfrm>
            <a:off x="6546233" y="2566224"/>
            <a:ext cx="4410903" cy="2666484"/>
          </a:xfrm>
          <a:custGeom>
            <a:avLst/>
            <a:gdLst>
              <a:gd name="T0" fmla="*/ 2537 w 2537"/>
              <a:gd name="T1" fmla="*/ 1533 h 1533"/>
              <a:gd name="T2" fmla="*/ 2537 w 2537"/>
              <a:gd name="T3" fmla="*/ 71 h 1533"/>
              <a:gd name="T4" fmla="*/ 2467 w 2537"/>
              <a:gd name="T5" fmla="*/ 0 h 1533"/>
              <a:gd name="T6" fmla="*/ 71 w 2537"/>
              <a:gd name="T7" fmla="*/ 0 h 1533"/>
              <a:gd name="T8" fmla="*/ 0 w 2537"/>
              <a:gd name="T9" fmla="*/ 71 h 1533"/>
              <a:gd name="T10" fmla="*/ 0 w 2537"/>
              <a:gd name="T11" fmla="*/ 1533 h 1533"/>
              <a:gd name="T12" fmla="*/ 2537 w 2537"/>
              <a:gd name="T13" fmla="*/ 1533 h 1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37" h="1533">
                <a:moveTo>
                  <a:pt x="2537" y="1533"/>
                </a:moveTo>
                <a:cubicBezTo>
                  <a:pt x="2537" y="71"/>
                  <a:pt x="2537" y="71"/>
                  <a:pt x="2537" y="71"/>
                </a:cubicBezTo>
                <a:cubicBezTo>
                  <a:pt x="2537" y="32"/>
                  <a:pt x="2506" y="0"/>
                  <a:pt x="246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32" y="0"/>
                  <a:pt x="0" y="32"/>
                  <a:pt x="0" y="71"/>
                </a:cubicBezTo>
                <a:cubicBezTo>
                  <a:pt x="0" y="1533"/>
                  <a:pt x="0" y="1533"/>
                  <a:pt x="0" y="1533"/>
                </a:cubicBezTo>
                <a:lnTo>
                  <a:pt x="2537" y="1533"/>
                </a:lnTo>
                <a:close/>
              </a:path>
            </a:pathLst>
          </a:custGeom>
          <a:solidFill>
            <a:srgbClr val="181818"/>
          </a:solidFill>
          <a:ln>
            <a:noFill/>
          </a:ln>
        </p:spPr>
        <p:txBody>
          <a:bodyPr vert="horz" wrap="square" lIns="45702" tIns="22851" rIns="45702" bIns="22851" numCol="1" anchor="t" anchorCtr="0" compatLnSpc="1"/>
          <a:lstStyle/>
          <a:p>
            <a:pPr defTabSz="913765">
              <a:defRPr/>
            </a:pPr>
            <a:endParaRPr lang="id-ID" sz="1800" dirty="0">
              <a:solidFill>
                <a:srgbClr val="7F7F7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9" name="Freeform 6"/>
          <p:cNvSpPr>
            <a:spLocks noEditPoints="1"/>
          </p:cNvSpPr>
          <p:nvPr/>
        </p:nvSpPr>
        <p:spPr bwMode="auto">
          <a:xfrm>
            <a:off x="6717909" y="2747631"/>
            <a:ext cx="4067551" cy="2301720"/>
          </a:xfrm>
          <a:custGeom>
            <a:avLst/>
            <a:gdLst>
              <a:gd name="T0" fmla="*/ 2075 w 2085"/>
              <a:gd name="T1" fmla="*/ 10 h 1180"/>
              <a:gd name="T2" fmla="*/ 2075 w 2085"/>
              <a:gd name="T3" fmla="*/ 1170 h 1180"/>
              <a:gd name="T4" fmla="*/ 10 w 2085"/>
              <a:gd name="T5" fmla="*/ 1170 h 1180"/>
              <a:gd name="T6" fmla="*/ 10 w 2085"/>
              <a:gd name="T7" fmla="*/ 10 h 1180"/>
              <a:gd name="T8" fmla="*/ 2075 w 2085"/>
              <a:gd name="T9" fmla="*/ 10 h 1180"/>
              <a:gd name="T10" fmla="*/ 2085 w 2085"/>
              <a:gd name="T11" fmla="*/ 0 h 1180"/>
              <a:gd name="T12" fmla="*/ 2075 w 2085"/>
              <a:gd name="T13" fmla="*/ 0 h 1180"/>
              <a:gd name="T14" fmla="*/ 10 w 2085"/>
              <a:gd name="T15" fmla="*/ 0 h 1180"/>
              <a:gd name="T16" fmla="*/ 0 w 2085"/>
              <a:gd name="T17" fmla="*/ 0 h 1180"/>
              <a:gd name="T18" fmla="*/ 0 w 2085"/>
              <a:gd name="T19" fmla="*/ 10 h 1180"/>
              <a:gd name="T20" fmla="*/ 0 w 2085"/>
              <a:gd name="T21" fmla="*/ 1170 h 1180"/>
              <a:gd name="T22" fmla="*/ 0 w 2085"/>
              <a:gd name="T23" fmla="*/ 1180 h 1180"/>
              <a:gd name="T24" fmla="*/ 10 w 2085"/>
              <a:gd name="T25" fmla="*/ 1180 h 1180"/>
              <a:gd name="T26" fmla="*/ 2075 w 2085"/>
              <a:gd name="T27" fmla="*/ 1180 h 1180"/>
              <a:gd name="T28" fmla="*/ 2085 w 2085"/>
              <a:gd name="T29" fmla="*/ 1180 h 1180"/>
              <a:gd name="T30" fmla="*/ 2085 w 2085"/>
              <a:gd name="T31" fmla="*/ 1170 h 1180"/>
              <a:gd name="T32" fmla="*/ 2085 w 2085"/>
              <a:gd name="T33" fmla="*/ 10 h 1180"/>
              <a:gd name="T34" fmla="*/ 2085 w 2085"/>
              <a:gd name="T35" fmla="*/ 0 h 1180"/>
              <a:gd name="T36" fmla="*/ 2085 w 2085"/>
              <a:gd name="T37" fmla="*/ 0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85" h="1180">
                <a:moveTo>
                  <a:pt x="2075" y="10"/>
                </a:moveTo>
                <a:lnTo>
                  <a:pt x="2075" y="1170"/>
                </a:lnTo>
                <a:lnTo>
                  <a:pt x="10" y="1170"/>
                </a:lnTo>
                <a:lnTo>
                  <a:pt x="10" y="10"/>
                </a:lnTo>
                <a:lnTo>
                  <a:pt x="2075" y="10"/>
                </a:lnTo>
                <a:close/>
                <a:moveTo>
                  <a:pt x="2085" y="0"/>
                </a:moveTo>
                <a:lnTo>
                  <a:pt x="2075" y="0"/>
                </a:ln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0" y="1170"/>
                </a:lnTo>
                <a:lnTo>
                  <a:pt x="0" y="1180"/>
                </a:lnTo>
                <a:lnTo>
                  <a:pt x="10" y="1180"/>
                </a:lnTo>
                <a:lnTo>
                  <a:pt x="2075" y="1180"/>
                </a:lnTo>
                <a:lnTo>
                  <a:pt x="2085" y="1180"/>
                </a:lnTo>
                <a:lnTo>
                  <a:pt x="2085" y="1170"/>
                </a:lnTo>
                <a:lnTo>
                  <a:pt x="2085" y="10"/>
                </a:lnTo>
                <a:lnTo>
                  <a:pt x="2085" y="0"/>
                </a:lnTo>
                <a:lnTo>
                  <a:pt x="2085" y="0"/>
                </a:lnTo>
                <a:close/>
              </a:path>
            </a:pathLst>
          </a:custGeom>
          <a:solidFill>
            <a:srgbClr val="0C0D11"/>
          </a:solidFill>
          <a:ln>
            <a:noFill/>
          </a:ln>
        </p:spPr>
        <p:txBody>
          <a:bodyPr vert="horz" wrap="square" lIns="45702" tIns="22851" rIns="45702" bIns="22851" numCol="1" anchor="t" anchorCtr="0" compatLnSpc="1"/>
          <a:lstStyle/>
          <a:p>
            <a:pPr defTabSz="913765">
              <a:defRPr/>
            </a:pPr>
            <a:endParaRPr lang="id-ID" sz="1800" dirty="0">
              <a:solidFill>
                <a:srgbClr val="7F7F7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0" name="Freeform 7"/>
          <p:cNvSpPr>
            <a:spLocks noEditPoints="1"/>
          </p:cNvSpPr>
          <p:nvPr/>
        </p:nvSpPr>
        <p:spPr bwMode="auto">
          <a:xfrm>
            <a:off x="6717909" y="2747631"/>
            <a:ext cx="4067551" cy="2301720"/>
          </a:xfrm>
          <a:custGeom>
            <a:avLst/>
            <a:gdLst>
              <a:gd name="T0" fmla="*/ 2075 w 2085"/>
              <a:gd name="T1" fmla="*/ 10 h 1180"/>
              <a:gd name="T2" fmla="*/ 2075 w 2085"/>
              <a:gd name="T3" fmla="*/ 1170 h 1180"/>
              <a:gd name="T4" fmla="*/ 10 w 2085"/>
              <a:gd name="T5" fmla="*/ 1170 h 1180"/>
              <a:gd name="T6" fmla="*/ 10 w 2085"/>
              <a:gd name="T7" fmla="*/ 10 h 1180"/>
              <a:gd name="T8" fmla="*/ 2075 w 2085"/>
              <a:gd name="T9" fmla="*/ 10 h 1180"/>
              <a:gd name="T10" fmla="*/ 2085 w 2085"/>
              <a:gd name="T11" fmla="*/ 0 h 1180"/>
              <a:gd name="T12" fmla="*/ 2075 w 2085"/>
              <a:gd name="T13" fmla="*/ 0 h 1180"/>
              <a:gd name="T14" fmla="*/ 10 w 2085"/>
              <a:gd name="T15" fmla="*/ 0 h 1180"/>
              <a:gd name="T16" fmla="*/ 0 w 2085"/>
              <a:gd name="T17" fmla="*/ 0 h 1180"/>
              <a:gd name="T18" fmla="*/ 0 w 2085"/>
              <a:gd name="T19" fmla="*/ 10 h 1180"/>
              <a:gd name="T20" fmla="*/ 0 w 2085"/>
              <a:gd name="T21" fmla="*/ 1170 h 1180"/>
              <a:gd name="T22" fmla="*/ 0 w 2085"/>
              <a:gd name="T23" fmla="*/ 1180 h 1180"/>
              <a:gd name="T24" fmla="*/ 10 w 2085"/>
              <a:gd name="T25" fmla="*/ 1180 h 1180"/>
              <a:gd name="T26" fmla="*/ 2075 w 2085"/>
              <a:gd name="T27" fmla="*/ 1180 h 1180"/>
              <a:gd name="T28" fmla="*/ 2085 w 2085"/>
              <a:gd name="T29" fmla="*/ 1180 h 1180"/>
              <a:gd name="T30" fmla="*/ 2085 w 2085"/>
              <a:gd name="T31" fmla="*/ 1170 h 1180"/>
              <a:gd name="T32" fmla="*/ 2085 w 2085"/>
              <a:gd name="T33" fmla="*/ 10 h 1180"/>
              <a:gd name="T34" fmla="*/ 2085 w 2085"/>
              <a:gd name="T35" fmla="*/ 0 h 1180"/>
              <a:gd name="T36" fmla="*/ 2085 w 2085"/>
              <a:gd name="T37" fmla="*/ 0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85" h="1180">
                <a:moveTo>
                  <a:pt x="2075" y="10"/>
                </a:moveTo>
                <a:lnTo>
                  <a:pt x="2075" y="1170"/>
                </a:lnTo>
                <a:lnTo>
                  <a:pt x="10" y="1170"/>
                </a:lnTo>
                <a:lnTo>
                  <a:pt x="10" y="10"/>
                </a:lnTo>
                <a:lnTo>
                  <a:pt x="2075" y="10"/>
                </a:lnTo>
                <a:moveTo>
                  <a:pt x="2085" y="0"/>
                </a:moveTo>
                <a:lnTo>
                  <a:pt x="2075" y="0"/>
                </a:ln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0" y="1170"/>
                </a:lnTo>
                <a:lnTo>
                  <a:pt x="0" y="1180"/>
                </a:lnTo>
                <a:lnTo>
                  <a:pt x="10" y="1180"/>
                </a:lnTo>
                <a:lnTo>
                  <a:pt x="2075" y="1180"/>
                </a:lnTo>
                <a:lnTo>
                  <a:pt x="2085" y="1180"/>
                </a:lnTo>
                <a:lnTo>
                  <a:pt x="2085" y="1170"/>
                </a:lnTo>
                <a:lnTo>
                  <a:pt x="2085" y="10"/>
                </a:lnTo>
                <a:lnTo>
                  <a:pt x="2085" y="0"/>
                </a:lnTo>
                <a:lnTo>
                  <a:pt x="2085" y="0"/>
                </a:lnTo>
              </a:path>
            </a:pathLst>
          </a:custGeom>
          <a:noFill/>
          <a:ln>
            <a:noFill/>
          </a:ln>
        </p:spPr>
        <p:txBody>
          <a:bodyPr vert="horz" wrap="square" lIns="45702" tIns="22851" rIns="45702" bIns="22851" numCol="1" anchor="t" anchorCtr="0" compatLnSpc="1"/>
          <a:lstStyle/>
          <a:p>
            <a:pPr defTabSz="913765">
              <a:defRPr/>
            </a:pPr>
            <a:endParaRPr lang="id-ID" sz="1800" dirty="0">
              <a:solidFill>
                <a:srgbClr val="7F7F7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1" name="Freeform 9"/>
          <p:cNvSpPr/>
          <p:nvPr/>
        </p:nvSpPr>
        <p:spPr bwMode="auto">
          <a:xfrm>
            <a:off x="8001577" y="6057815"/>
            <a:ext cx="1484608" cy="60470"/>
          </a:xfrm>
          <a:custGeom>
            <a:avLst/>
            <a:gdLst>
              <a:gd name="T0" fmla="*/ 852 w 854"/>
              <a:gd name="T1" fmla="*/ 24 h 35"/>
              <a:gd name="T2" fmla="*/ 478 w 854"/>
              <a:gd name="T3" fmla="*/ 5 h 35"/>
              <a:gd name="T4" fmla="*/ 478 w 854"/>
              <a:gd name="T5" fmla="*/ 0 h 35"/>
              <a:gd name="T6" fmla="*/ 427 w 854"/>
              <a:gd name="T7" fmla="*/ 3 h 35"/>
              <a:gd name="T8" fmla="*/ 375 w 854"/>
              <a:gd name="T9" fmla="*/ 0 h 35"/>
              <a:gd name="T10" fmla="*/ 375 w 854"/>
              <a:gd name="T11" fmla="*/ 5 h 35"/>
              <a:gd name="T12" fmla="*/ 1 w 854"/>
              <a:gd name="T13" fmla="*/ 24 h 35"/>
              <a:gd name="T14" fmla="*/ 24 w 854"/>
              <a:gd name="T15" fmla="*/ 35 h 35"/>
              <a:gd name="T16" fmla="*/ 375 w 854"/>
              <a:gd name="T17" fmla="*/ 35 h 35"/>
              <a:gd name="T18" fmla="*/ 478 w 854"/>
              <a:gd name="T19" fmla="*/ 35 h 35"/>
              <a:gd name="T20" fmla="*/ 829 w 854"/>
              <a:gd name="T21" fmla="*/ 35 h 35"/>
              <a:gd name="T22" fmla="*/ 852 w 854"/>
              <a:gd name="T23" fmla="*/ 2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4" h="35">
                <a:moveTo>
                  <a:pt x="852" y="24"/>
                </a:moveTo>
                <a:cubicBezTo>
                  <a:pt x="478" y="5"/>
                  <a:pt x="478" y="5"/>
                  <a:pt x="478" y="5"/>
                </a:cubicBezTo>
                <a:cubicBezTo>
                  <a:pt x="478" y="0"/>
                  <a:pt x="478" y="0"/>
                  <a:pt x="478" y="0"/>
                </a:cubicBezTo>
                <a:cubicBezTo>
                  <a:pt x="427" y="3"/>
                  <a:pt x="427" y="3"/>
                  <a:pt x="427" y="3"/>
                </a:cubicBezTo>
                <a:cubicBezTo>
                  <a:pt x="375" y="0"/>
                  <a:pt x="375" y="0"/>
                  <a:pt x="375" y="0"/>
                </a:cubicBezTo>
                <a:cubicBezTo>
                  <a:pt x="375" y="5"/>
                  <a:pt x="375" y="5"/>
                  <a:pt x="375" y="5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35"/>
                  <a:pt x="24" y="35"/>
                </a:cubicBezTo>
                <a:cubicBezTo>
                  <a:pt x="41" y="35"/>
                  <a:pt x="247" y="35"/>
                  <a:pt x="375" y="35"/>
                </a:cubicBezTo>
                <a:cubicBezTo>
                  <a:pt x="435" y="35"/>
                  <a:pt x="478" y="35"/>
                  <a:pt x="478" y="35"/>
                </a:cubicBezTo>
                <a:cubicBezTo>
                  <a:pt x="606" y="35"/>
                  <a:pt x="812" y="35"/>
                  <a:pt x="829" y="35"/>
                </a:cubicBezTo>
                <a:cubicBezTo>
                  <a:pt x="854" y="35"/>
                  <a:pt x="852" y="24"/>
                  <a:pt x="852" y="24"/>
                </a:cubicBezTo>
                <a:close/>
              </a:path>
            </a:pathLst>
          </a:custGeom>
          <a:solidFill>
            <a:srgbClr val="181818"/>
          </a:solidFill>
          <a:ln>
            <a:noFill/>
          </a:ln>
        </p:spPr>
        <p:txBody>
          <a:bodyPr vert="horz" wrap="square" lIns="45702" tIns="22851" rIns="45702" bIns="22851" numCol="1" anchor="t" anchorCtr="0" compatLnSpc="1"/>
          <a:lstStyle/>
          <a:p>
            <a:pPr defTabSz="913765">
              <a:defRPr/>
            </a:pPr>
            <a:endParaRPr lang="id-ID" sz="1800" dirty="0">
              <a:solidFill>
                <a:srgbClr val="7F7F7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2" name="Freeform 10"/>
          <p:cNvSpPr/>
          <p:nvPr/>
        </p:nvSpPr>
        <p:spPr bwMode="auto">
          <a:xfrm>
            <a:off x="7993774" y="5591620"/>
            <a:ext cx="1498263" cy="513011"/>
          </a:xfrm>
          <a:custGeom>
            <a:avLst/>
            <a:gdLst>
              <a:gd name="T0" fmla="*/ 790 w 861"/>
              <a:gd name="T1" fmla="*/ 274 h 295"/>
              <a:gd name="T2" fmla="*/ 738 w 861"/>
              <a:gd name="T3" fmla="*/ 224 h 295"/>
              <a:gd name="T4" fmla="*/ 714 w 861"/>
              <a:gd name="T5" fmla="*/ 0 h 295"/>
              <a:gd name="T6" fmla="*/ 431 w 861"/>
              <a:gd name="T7" fmla="*/ 4 h 295"/>
              <a:gd name="T8" fmla="*/ 147 w 861"/>
              <a:gd name="T9" fmla="*/ 0 h 295"/>
              <a:gd name="T10" fmla="*/ 124 w 861"/>
              <a:gd name="T11" fmla="*/ 224 h 295"/>
              <a:gd name="T12" fmla="*/ 72 w 861"/>
              <a:gd name="T13" fmla="*/ 274 h 295"/>
              <a:gd name="T14" fmla="*/ 0 w 861"/>
              <a:gd name="T15" fmla="*/ 291 h 295"/>
              <a:gd name="T16" fmla="*/ 0 w 861"/>
              <a:gd name="T17" fmla="*/ 295 h 295"/>
              <a:gd name="T18" fmla="*/ 379 w 861"/>
              <a:gd name="T19" fmla="*/ 295 h 295"/>
              <a:gd name="T20" fmla="*/ 482 w 861"/>
              <a:gd name="T21" fmla="*/ 295 h 295"/>
              <a:gd name="T22" fmla="*/ 861 w 861"/>
              <a:gd name="T23" fmla="*/ 295 h 295"/>
              <a:gd name="T24" fmla="*/ 861 w 861"/>
              <a:gd name="T25" fmla="*/ 291 h 295"/>
              <a:gd name="T26" fmla="*/ 790 w 861"/>
              <a:gd name="T27" fmla="*/ 27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61" h="295">
                <a:moveTo>
                  <a:pt x="790" y="274"/>
                </a:moveTo>
                <a:cubicBezTo>
                  <a:pt x="760" y="268"/>
                  <a:pt x="744" y="271"/>
                  <a:pt x="738" y="224"/>
                </a:cubicBezTo>
                <a:cubicBezTo>
                  <a:pt x="731" y="177"/>
                  <a:pt x="714" y="0"/>
                  <a:pt x="714" y="0"/>
                </a:cubicBezTo>
                <a:cubicBezTo>
                  <a:pt x="431" y="4"/>
                  <a:pt x="431" y="4"/>
                  <a:pt x="431" y="4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30" y="177"/>
                  <a:pt x="124" y="224"/>
                </a:cubicBezTo>
                <a:cubicBezTo>
                  <a:pt x="117" y="271"/>
                  <a:pt x="102" y="268"/>
                  <a:pt x="72" y="274"/>
                </a:cubicBezTo>
                <a:cubicBezTo>
                  <a:pt x="42" y="280"/>
                  <a:pt x="0" y="287"/>
                  <a:pt x="0" y="291"/>
                </a:cubicBezTo>
                <a:cubicBezTo>
                  <a:pt x="0" y="295"/>
                  <a:pt x="0" y="295"/>
                  <a:pt x="0" y="295"/>
                </a:cubicBezTo>
                <a:cubicBezTo>
                  <a:pt x="379" y="295"/>
                  <a:pt x="379" y="295"/>
                  <a:pt x="379" y="295"/>
                </a:cubicBezTo>
                <a:cubicBezTo>
                  <a:pt x="482" y="295"/>
                  <a:pt x="482" y="295"/>
                  <a:pt x="482" y="295"/>
                </a:cubicBezTo>
                <a:cubicBezTo>
                  <a:pt x="861" y="295"/>
                  <a:pt x="861" y="295"/>
                  <a:pt x="861" y="295"/>
                </a:cubicBezTo>
                <a:cubicBezTo>
                  <a:pt x="861" y="295"/>
                  <a:pt x="861" y="295"/>
                  <a:pt x="861" y="291"/>
                </a:cubicBezTo>
                <a:cubicBezTo>
                  <a:pt x="861" y="287"/>
                  <a:pt x="820" y="280"/>
                  <a:pt x="790" y="274"/>
                </a:cubicBezTo>
                <a:close/>
              </a:path>
            </a:pathLst>
          </a:custGeom>
          <a:solidFill>
            <a:srgbClr val="D2D3D5"/>
          </a:solidFill>
          <a:ln>
            <a:noFill/>
          </a:ln>
        </p:spPr>
        <p:txBody>
          <a:bodyPr vert="horz" wrap="square" lIns="45702" tIns="22851" rIns="45702" bIns="22851" numCol="1" anchor="t" anchorCtr="0" compatLnSpc="1"/>
          <a:lstStyle/>
          <a:p>
            <a:pPr defTabSz="913765">
              <a:defRPr/>
            </a:pPr>
            <a:endParaRPr lang="id-ID" sz="1800" dirty="0">
              <a:solidFill>
                <a:srgbClr val="7F7F7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Oval 11"/>
          <p:cNvSpPr>
            <a:spLocks noChangeArrowheads="1"/>
          </p:cNvSpPr>
          <p:nvPr/>
        </p:nvSpPr>
        <p:spPr bwMode="auto">
          <a:xfrm>
            <a:off x="8721446" y="2640347"/>
            <a:ext cx="60477" cy="60470"/>
          </a:xfrm>
          <a:prstGeom prst="ellipse">
            <a:avLst/>
          </a:prstGeom>
          <a:solidFill>
            <a:srgbClr val="2C2C2C"/>
          </a:solidFill>
          <a:ln>
            <a:noFill/>
          </a:ln>
        </p:spPr>
        <p:txBody>
          <a:bodyPr vert="horz" wrap="square" lIns="45702" tIns="22851" rIns="45702" bIns="22851" numCol="1" anchor="t" anchorCtr="0" compatLnSpc="1"/>
          <a:lstStyle/>
          <a:p>
            <a:pPr defTabSz="913765">
              <a:defRPr/>
            </a:pPr>
            <a:endParaRPr lang="id-ID" sz="1800" dirty="0">
              <a:solidFill>
                <a:srgbClr val="7F7F7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8721446" y="2636446"/>
            <a:ext cx="60477" cy="60470"/>
          </a:xfrm>
          <a:prstGeom prst="ellipse">
            <a:avLst/>
          </a:prstGeom>
          <a:solidFill>
            <a:srgbClr val="0A0A0A"/>
          </a:solidFill>
          <a:ln>
            <a:noFill/>
          </a:ln>
        </p:spPr>
        <p:txBody>
          <a:bodyPr vert="horz" wrap="square" lIns="45702" tIns="22851" rIns="45702" bIns="22851" numCol="1" anchor="t" anchorCtr="0" compatLnSpc="1"/>
          <a:lstStyle/>
          <a:p>
            <a:pPr defTabSz="913765">
              <a:defRPr/>
            </a:pPr>
            <a:endParaRPr lang="id-ID" sz="1800" dirty="0">
              <a:solidFill>
                <a:srgbClr val="7F7F7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5" name="Oval 13"/>
          <p:cNvSpPr>
            <a:spLocks noChangeArrowheads="1"/>
          </p:cNvSpPr>
          <p:nvPr/>
        </p:nvSpPr>
        <p:spPr bwMode="auto">
          <a:xfrm>
            <a:off x="8731200" y="2646200"/>
            <a:ext cx="40969" cy="3901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vert="horz" wrap="square" lIns="45702" tIns="22851" rIns="45702" bIns="22851" numCol="1" anchor="t" anchorCtr="0" compatLnSpc="1"/>
          <a:lstStyle/>
          <a:p>
            <a:pPr defTabSz="913765">
              <a:defRPr/>
            </a:pPr>
            <a:endParaRPr lang="id-ID" sz="1800" dirty="0">
              <a:solidFill>
                <a:srgbClr val="7F7F7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8742905" y="2654002"/>
            <a:ext cx="19509" cy="23407"/>
          </a:xfrm>
          <a:prstGeom prst="ellipse">
            <a:avLst/>
          </a:prstGeom>
          <a:solidFill>
            <a:srgbClr val="2C99B4"/>
          </a:solidFill>
          <a:ln>
            <a:noFill/>
          </a:ln>
        </p:spPr>
        <p:txBody>
          <a:bodyPr vert="horz" wrap="square" lIns="45702" tIns="22851" rIns="45702" bIns="22851" numCol="1" anchor="t" anchorCtr="0" compatLnSpc="1"/>
          <a:lstStyle/>
          <a:p>
            <a:pPr defTabSz="913765">
              <a:defRPr/>
            </a:pPr>
            <a:endParaRPr lang="id-ID" sz="1800" dirty="0">
              <a:solidFill>
                <a:srgbClr val="7F7F7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" name="Oval 15"/>
          <p:cNvSpPr>
            <a:spLocks noChangeArrowheads="1"/>
          </p:cNvSpPr>
          <p:nvPr/>
        </p:nvSpPr>
        <p:spPr bwMode="auto">
          <a:xfrm>
            <a:off x="8748759" y="2663754"/>
            <a:ext cx="5853" cy="585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45702" tIns="22851" rIns="45702" bIns="22851" numCol="1" anchor="t" anchorCtr="0" compatLnSpc="1"/>
          <a:lstStyle/>
          <a:p>
            <a:pPr defTabSz="913765">
              <a:defRPr/>
            </a:pPr>
            <a:endParaRPr lang="id-ID" sz="1800" dirty="0">
              <a:solidFill>
                <a:srgbClr val="7F7F7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" name="Freeform 16"/>
          <p:cNvSpPr/>
          <p:nvPr/>
        </p:nvSpPr>
        <p:spPr bwMode="auto">
          <a:xfrm>
            <a:off x="7993774" y="5591620"/>
            <a:ext cx="1211487" cy="513011"/>
          </a:xfrm>
          <a:custGeom>
            <a:avLst/>
            <a:gdLst>
              <a:gd name="T0" fmla="*/ 696 w 696"/>
              <a:gd name="T1" fmla="*/ 10 h 295"/>
              <a:gd name="T2" fmla="*/ 573 w 696"/>
              <a:gd name="T3" fmla="*/ 2 h 295"/>
              <a:gd name="T4" fmla="*/ 431 w 696"/>
              <a:gd name="T5" fmla="*/ 4 h 295"/>
              <a:gd name="T6" fmla="*/ 147 w 696"/>
              <a:gd name="T7" fmla="*/ 0 h 295"/>
              <a:gd name="T8" fmla="*/ 124 w 696"/>
              <a:gd name="T9" fmla="*/ 224 h 295"/>
              <a:gd name="T10" fmla="*/ 72 w 696"/>
              <a:gd name="T11" fmla="*/ 274 h 295"/>
              <a:gd name="T12" fmla="*/ 0 w 696"/>
              <a:gd name="T13" fmla="*/ 291 h 295"/>
              <a:gd name="T14" fmla="*/ 0 w 696"/>
              <a:gd name="T15" fmla="*/ 295 h 295"/>
              <a:gd name="T16" fmla="*/ 379 w 696"/>
              <a:gd name="T17" fmla="*/ 295 h 295"/>
              <a:gd name="T18" fmla="*/ 432 w 696"/>
              <a:gd name="T19" fmla="*/ 295 h 295"/>
              <a:gd name="T20" fmla="*/ 696 w 696"/>
              <a:gd name="T21" fmla="*/ 1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6" h="295">
                <a:moveTo>
                  <a:pt x="696" y="10"/>
                </a:moveTo>
                <a:cubicBezTo>
                  <a:pt x="573" y="2"/>
                  <a:pt x="573" y="2"/>
                  <a:pt x="573" y="2"/>
                </a:cubicBezTo>
                <a:cubicBezTo>
                  <a:pt x="431" y="4"/>
                  <a:pt x="431" y="4"/>
                  <a:pt x="431" y="4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30" y="177"/>
                  <a:pt x="124" y="224"/>
                </a:cubicBezTo>
                <a:cubicBezTo>
                  <a:pt x="117" y="271"/>
                  <a:pt x="102" y="268"/>
                  <a:pt x="72" y="274"/>
                </a:cubicBezTo>
                <a:cubicBezTo>
                  <a:pt x="42" y="280"/>
                  <a:pt x="0" y="287"/>
                  <a:pt x="0" y="291"/>
                </a:cubicBezTo>
                <a:cubicBezTo>
                  <a:pt x="0" y="295"/>
                  <a:pt x="0" y="295"/>
                  <a:pt x="0" y="295"/>
                </a:cubicBezTo>
                <a:cubicBezTo>
                  <a:pt x="379" y="295"/>
                  <a:pt x="379" y="295"/>
                  <a:pt x="379" y="295"/>
                </a:cubicBezTo>
                <a:cubicBezTo>
                  <a:pt x="432" y="295"/>
                  <a:pt x="432" y="295"/>
                  <a:pt x="432" y="295"/>
                </a:cubicBezTo>
                <a:lnTo>
                  <a:pt x="696" y="10"/>
                </a:lnTo>
                <a:close/>
              </a:path>
            </a:pathLst>
          </a:custGeom>
          <a:solidFill>
            <a:srgbClr val="A8A9AA"/>
          </a:solidFill>
          <a:ln>
            <a:noFill/>
          </a:ln>
        </p:spPr>
        <p:txBody>
          <a:bodyPr vert="horz" wrap="square" lIns="45702" tIns="22851" rIns="45702" bIns="22851" numCol="1" anchor="t" anchorCtr="0" compatLnSpc="1"/>
          <a:lstStyle/>
          <a:p>
            <a:pPr defTabSz="913765">
              <a:defRPr/>
            </a:pPr>
            <a:endParaRPr lang="id-ID" sz="1800" dirty="0">
              <a:solidFill>
                <a:srgbClr val="7F7F7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" name="Freeform 17"/>
          <p:cNvSpPr/>
          <p:nvPr/>
        </p:nvSpPr>
        <p:spPr bwMode="auto">
          <a:xfrm>
            <a:off x="6546233" y="5232708"/>
            <a:ext cx="4410903" cy="419382"/>
          </a:xfrm>
          <a:custGeom>
            <a:avLst/>
            <a:gdLst>
              <a:gd name="T0" fmla="*/ 0 w 2537"/>
              <a:gd name="T1" fmla="*/ 0 h 241"/>
              <a:gd name="T2" fmla="*/ 0 w 2537"/>
              <a:gd name="T3" fmla="*/ 170 h 241"/>
              <a:gd name="T4" fmla="*/ 71 w 2537"/>
              <a:gd name="T5" fmla="*/ 241 h 241"/>
              <a:gd name="T6" fmla="*/ 2467 w 2537"/>
              <a:gd name="T7" fmla="*/ 241 h 241"/>
              <a:gd name="T8" fmla="*/ 2537 w 2537"/>
              <a:gd name="T9" fmla="*/ 170 h 241"/>
              <a:gd name="T10" fmla="*/ 2537 w 2537"/>
              <a:gd name="T11" fmla="*/ 0 h 241"/>
              <a:gd name="T12" fmla="*/ 0 w 2537"/>
              <a:gd name="T13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37" h="241">
                <a:moveTo>
                  <a:pt x="0" y="0"/>
                </a:moveTo>
                <a:cubicBezTo>
                  <a:pt x="0" y="170"/>
                  <a:pt x="0" y="170"/>
                  <a:pt x="0" y="170"/>
                </a:cubicBezTo>
                <a:cubicBezTo>
                  <a:pt x="0" y="209"/>
                  <a:pt x="32" y="241"/>
                  <a:pt x="71" y="241"/>
                </a:cubicBezTo>
                <a:cubicBezTo>
                  <a:pt x="2467" y="241"/>
                  <a:pt x="2467" y="241"/>
                  <a:pt x="2467" y="241"/>
                </a:cubicBezTo>
                <a:cubicBezTo>
                  <a:pt x="2506" y="241"/>
                  <a:pt x="2537" y="209"/>
                  <a:pt x="2537" y="170"/>
                </a:cubicBezTo>
                <a:cubicBezTo>
                  <a:pt x="2537" y="0"/>
                  <a:pt x="2537" y="0"/>
                  <a:pt x="2537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D2D3D5"/>
          </a:solidFill>
          <a:ln>
            <a:noFill/>
          </a:ln>
        </p:spPr>
        <p:txBody>
          <a:bodyPr vert="horz" wrap="square" lIns="45702" tIns="22851" rIns="45702" bIns="22851" numCol="1" anchor="t" anchorCtr="0" compatLnSpc="1"/>
          <a:lstStyle/>
          <a:p>
            <a:pPr defTabSz="913765">
              <a:defRPr/>
            </a:pPr>
            <a:endParaRPr lang="id-ID" sz="1800" dirty="0">
              <a:solidFill>
                <a:srgbClr val="7F7F7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" name="Freeform 5"/>
          <p:cNvSpPr/>
          <p:nvPr/>
        </p:nvSpPr>
        <p:spPr bwMode="auto">
          <a:xfrm>
            <a:off x="1219554" y="2566224"/>
            <a:ext cx="4360630" cy="2666484"/>
          </a:xfrm>
          <a:custGeom>
            <a:avLst/>
            <a:gdLst>
              <a:gd name="T0" fmla="*/ 2537 w 2537"/>
              <a:gd name="T1" fmla="*/ 1533 h 1533"/>
              <a:gd name="T2" fmla="*/ 2537 w 2537"/>
              <a:gd name="T3" fmla="*/ 71 h 1533"/>
              <a:gd name="T4" fmla="*/ 2467 w 2537"/>
              <a:gd name="T5" fmla="*/ 0 h 1533"/>
              <a:gd name="T6" fmla="*/ 71 w 2537"/>
              <a:gd name="T7" fmla="*/ 0 h 1533"/>
              <a:gd name="T8" fmla="*/ 0 w 2537"/>
              <a:gd name="T9" fmla="*/ 71 h 1533"/>
              <a:gd name="T10" fmla="*/ 0 w 2537"/>
              <a:gd name="T11" fmla="*/ 1533 h 1533"/>
              <a:gd name="T12" fmla="*/ 2537 w 2537"/>
              <a:gd name="T13" fmla="*/ 1533 h 1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37" h="1533">
                <a:moveTo>
                  <a:pt x="2537" y="1533"/>
                </a:moveTo>
                <a:cubicBezTo>
                  <a:pt x="2537" y="71"/>
                  <a:pt x="2537" y="71"/>
                  <a:pt x="2537" y="71"/>
                </a:cubicBezTo>
                <a:cubicBezTo>
                  <a:pt x="2537" y="32"/>
                  <a:pt x="2506" y="0"/>
                  <a:pt x="246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32" y="0"/>
                  <a:pt x="0" y="32"/>
                  <a:pt x="0" y="71"/>
                </a:cubicBezTo>
                <a:cubicBezTo>
                  <a:pt x="0" y="1533"/>
                  <a:pt x="0" y="1533"/>
                  <a:pt x="0" y="1533"/>
                </a:cubicBezTo>
                <a:lnTo>
                  <a:pt x="2537" y="1533"/>
                </a:lnTo>
                <a:close/>
              </a:path>
            </a:pathLst>
          </a:custGeom>
          <a:solidFill>
            <a:srgbClr val="181818"/>
          </a:solidFill>
          <a:ln>
            <a:noFill/>
          </a:ln>
        </p:spPr>
        <p:txBody>
          <a:bodyPr vert="horz" wrap="square" lIns="45702" tIns="22851" rIns="45702" bIns="22851" numCol="1" anchor="t" anchorCtr="0" compatLnSpc="1"/>
          <a:lstStyle/>
          <a:p>
            <a:pPr defTabSz="913765">
              <a:defRPr/>
            </a:pPr>
            <a:endParaRPr lang="id-ID" sz="1800" dirty="0">
              <a:solidFill>
                <a:srgbClr val="7F7F7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1" name="Freeform 6"/>
          <p:cNvSpPr>
            <a:spLocks noEditPoints="1"/>
          </p:cNvSpPr>
          <p:nvPr/>
        </p:nvSpPr>
        <p:spPr bwMode="auto">
          <a:xfrm>
            <a:off x="1389273" y="2747631"/>
            <a:ext cx="4021191" cy="2301720"/>
          </a:xfrm>
          <a:custGeom>
            <a:avLst/>
            <a:gdLst>
              <a:gd name="T0" fmla="*/ 2075 w 2085"/>
              <a:gd name="T1" fmla="*/ 10 h 1180"/>
              <a:gd name="T2" fmla="*/ 2075 w 2085"/>
              <a:gd name="T3" fmla="*/ 1170 h 1180"/>
              <a:gd name="T4" fmla="*/ 10 w 2085"/>
              <a:gd name="T5" fmla="*/ 1170 h 1180"/>
              <a:gd name="T6" fmla="*/ 10 w 2085"/>
              <a:gd name="T7" fmla="*/ 10 h 1180"/>
              <a:gd name="T8" fmla="*/ 2075 w 2085"/>
              <a:gd name="T9" fmla="*/ 10 h 1180"/>
              <a:gd name="T10" fmla="*/ 2085 w 2085"/>
              <a:gd name="T11" fmla="*/ 0 h 1180"/>
              <a:gd name="T12" fmla="*/ 2075 w 2085"/>
              <a:gd name="T13" fmla="*/ 0 h 1180"/>
              <a:gd name="T14" fmla="*/ 10 w 2085"/>
              <a:gd name="T15" fmla="*/ 0 h 1180"/>
              <a:gd name="T16" fmla="*/ 0 w 2085"/>
              <a:gd name="T17" fmla="*/ 0 h 1180"/>
              <a:gd name="T18" fmla="*/ 0 w 2085"/>
              <a:gd name="T19" fmla="*/ 10 h 1180"/>
              <a:gd name="T20" fmla="*/ 0 w 2085"/>
              <a:gd name="T21" fmla="*/ 1170 h 1180"/>
              <a:gd name="T22" fmla="*/ 0 w 2085"/>
              <a:gd name="T23" fmla="*/ 1180 h 1180"/>
              <a:gd name="T24" fmla="*/ 10 w 2085"/>
              <a:gd name="T25" fmla="*/ 1180 h 1180"/>
              <a:gd name="T26" fmla="*/ 2075 w 2085"/>
              <a:gd name="T27" fmla="*/ 1180 h 1180"/>
              <a:gd name="T28" fmla="*/ 2085 w 2085"/>
              <a:gd name="T29" fmla="*/ 1180 h 1180"/>
              <a:gd name="T30" fmla="*/ 2085 w 2085"/>
              <a:gd name="T31" fmla="*/ 1170 h 1180"/>
              <a:gd name="T32" fmla="*/ 2085 w 2085"/>
              <a:gd name="T33" fmla="*/ 10 h 1180"/>
              <a:gd name="T34" fmla="*/ 2085 w 2085"/>
              <a:gd name="T35" fmla="*/ 0 h 1180"/>
              <a:gd name="T36" fmla="*/ 2085 w 2085"/>
              <a:gd name="T37" fmla="*/ 0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85" h="1180">
                <a:moveTo>
                  <a:pt x="2075" y="10"/>
                </a:moveTo>
                <a:lnTo>
                  <a:pt x="2075" y="1170"/>
                </a:lnTo>
                <a:lnTo>
                  <a:pt x="10" y="1170"/>
                </a:lnTo>
                <a:lnTo>
                  <a:pt x="10" y="10"/>
                </a:lnTo>
                <a:lnTo>
                  <a:pt x="2075" y="10"/>
                </a:lnTo>
                <a:close/>
                <a:moveTo>
                  <a:pt x="2085" y="0"/>
                </a:moveTo>
                <a:lnTo>
                  <a:pt x="2075" y="0"/>
                </a:ln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0" y="1170"/>
                </a:lnTo>
                <a:lnTo>
                  <a:pt x="0" y="1180"/>
                </a:lnTo>
                <a:lnTo>
                  <a:pt x="10" y="1180"/>
                </a:lnTo>
                <a:lnTo>
                  <a:pt x="2075" y="1180"/>
                </a:lnTo>
                <a:lnTo>
                  <a:pt x="2085" y="1180"/>
                </a:lnTo>
                <a:lnTo>
                  <a:pt x="2085" y="1170"/>
                </a:lnTo>
                <a:lnTo>
                  <a:pt x="2085" y="10"/>
                </a:lnTo>
                <a:lnTo>
                  <a:pt x="2085" y="0"/>
                </a:lnTo>
                <a:lnTo>
                  <a:pt x="2085" y="0"/>
                </a:lnTo>
                <a:close/>
              </a:path>
            </a:pathLst>
          </a:custGeom>
          <a:solidFill>
            <a:srgbClr val="0C0D11"/>
          </a:solidFill>
          <a:ln>
            <a:noFill/>
          </a:ln>
        </p:spPr>
        <p:txBody>
          <a:bodyPr vert="horz" wrap="square" lIns="45702" tIns="22851" rIns="45702" bIns="22851" numCol="1" anchor="t" anchorCtr="0" compatLnSpc="1"/>
          <a:lstStyle/>
          <a:p>
            <a:pPr defTabSz="913765">
              <a:defRPr/>
            </a:pPr>
            <a:endParaRPr lang="id-ID" sz="1800" dirty="0">
              <a:solidFill>
                <a:srgbClr val="7F7F7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2" name="Freeform 7"/>
          <p:cNvSpPr>
            <a:spLocks noEditPoints="1"/>
          </p:cNvSpPr>
          <p:nvPr/>
        </p:nvSpPr>
        <p:spPr bwMode="auto">
          <a:xfrm>
            <a:off x="1389273" y="2747631"/>
            <a:ext cx="4021191" cy="2301720"/>
          </a:xfrm>
          <a:custGeom>
            <a:avLst/>
            <a:gdLst>
              <a:gd name="T0" fmla="*/ 2075 w 2085"/>
              <a:gd name="T1" fmla="*/ 10 h 1180"/>
              <a:gd name="T2" fmla="*/ 2075 w 2085"/>
              <a:gd name="T3" fmla="*/ 1170 h 1180"/>
              <a:gd name="T4" fmla="*/ 10 w 2085"/>
              <a:gd name="T5" fmla="*/ 1170 h 1180"/>
              <a:gd name="T6" fmla="*/ 10 w 2085"/>
              <a:gd name="T7" fmla="*/ 10 h 1180"/>
              <a:gd name="T8" fmla="*/ 2075 w 2085"/>
              <a:gd name="T9" fmla="*/ 10 h 1180"/>
              <a:gd name="T10" fmla="*/ 2085 w 2085"/>
              <a:gd name="T11" fmla="*/ 0 h 1180"/>
              <a:gd name="T12" fmla="*/ 2075 w 2085"/>
              <a:gd name="T13" fmla="*/ 0 h 1180"/>
              <a:gd name="T14" fmla="*/ 10 w 2085"/>
              <a:gd name="T15" fmla="*/ 0 h 1180"/>
              <a:gd name="T16" fmla="*/ 0 w 2085"/>
              <a:gd name="T17" fmla="*/ 0 h 1180"/>
              <a:gd name="T18" fmla="*/ 0 w 2085"/>
              <a:gd name="T19" fmla="*/ 10 h 1180"/>
              <a:gd name="T20" fmla="*/ 0 w 2085"/>
              <a:gd name="T21" fmla="*/ 1170 h 1180"/>
              <a:gd name="T22" fmla="*/ 0 w 2085"/>
              <a:gd name="T23" fmla="*/ 1180 h 1180"/>
              <a:gd name="T24" fmla="*/ 10 w 2085"/>
              <a:gd name="T25" fmla="*/ 1180 h 1180"/>
              <a:gd name="T26" fmla="*/ 2075 w 2085"/>
              <a:gd name="T27" fmla="*/ 1180 h 1180"/>
              <a:gd name="T28" fmla="*/ 2085 w 2085"/>
              <a:gd name="T29" fmla="*/ 1180 h 1180"/>
              <a:gd name="T30" fmla="*/ 2085 w 2085"/>
              <a:gd name="T31" fmla="*/ 1170 h 1180"/>
              <a:gd name="T32" fmla="*/ 2085 w 2085"/>
              <a:gd name="T33" fmla="*/ 10 h 1180"/>
              <a:gd name="T34" fmla="*/ 2085 w 2085"/>
              <a:gd name="T35" fmla="*/ 0 h 1180"/>
              <a:gd name="T36" fmla="*/ 2085 w 2085"/>
              <a:gd name="T37" fmla="*/ 0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85" h="1180">
                <a:moveTo>
                  <a:pt x="2075" y="10"/>
                </a:moveTo>
                <a:lnTo>
                  <a:pt x="2075" y="1170"/>
                </a:lnTo>
                <a:lnTo>
                  <a:pt x="10" y="1170"/>
                </a:lnTo>
                <a:lnTo>
                  <a:pt x="10" y="10"/>
                </a:lnTo>
                <a:lnTo>
                  <a:pt x="2075" y="10"/>
                </a:lnTo>
                <a:moveTo>
                  <a:pt x="2085" y="0"/>
                </a:moveTo>
                <a:lnTo>
                  <a:pt x="2075" y="0"/>
                </a:ln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0" y="1170"/>
                </a:lnTo>
                <a:lnTo>
                  <a:pt x="0" y="1180"/>
                </a:lnTo>
                <a:lnTo>
                  <a:pt x="10" y="1180"/>
                </a:lnTo>
                <a:lnTo>
                  <a:pt x="2075" y="1180"/>
                </a:lnTo>
                <a:lnTo>
                  <a:pt x="2085" y="1180"/>
                </a:lnTo>
                <a:lnTo>
                  <a:pt x="2085" y="1170"/>
                </a:lnTo>
                <a:lnTo>
                  <a:pt x="2085" y="10"/>
                </a:lnTo>
                <a:lnTo>
                  <a:pt x="2085" y="0"/>
                </a:lnTo>
                <a:lnTo>
                  <a:pt x="2085" y="0"/>
                </a:lnTo>
              </a:path>
            </a:pathLst>
          </a:custGeom>
          <a:noFill/>
          <a:ln>
            <a:noFill/>
          </a:ln>
        </p:spPr>
        <p:txBody>
          <a:bodyPr vert="horz" wrap="square" lIns="45702" tIns="22851" rIns="45702" bIns="22851" numCol="1" anchor="t" anchorCtr="0" compatLnSpc="1"/>
          <a:lstStyle/>
          <a:p>
            <a:pPr defTabSz="913765">
              <a:defRPr/>
            </a:pPr>
            <a:endParaRPr lang="id-ID" sz="1800" dirty="0">
              <a:solidFill>
                <a:srgbClr val="7F7F7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Freeform 9"/>
          <p:cNvSpPr/>
          <p:nvPr/>
        </p:nvSpPr>
        <p:spPr bwMode="auto">
          <a:xfrm>
            <a:off x="2658311" y="6057815"/>
            <a:ext cx="1467687" cy="60470"/>
          </a:xfrm>
          <a:custGeom>
            <a:avLst/>
            <a:gdLst>
              <a:gd name="T0" fmla="*/ 852 w 854"/>
              <a:gd name="T1" fmla="*/ 24 h 35"/>
              <a:gd name="T2" fmla="*/ 478 w 854"/>
              <a:gd name="T3" fmla="*/ 5 h 35"/>
              <a:gd name="T4" fmla="*/ 478 w 854"/>
              <a:gd name="T5" fmla="*/ 0 h 35"/>
              <a:gd name="T6" fmla="*/ 427 w 854"/>
              <a:gd name="T7" fmla="*/ 3 h 35"/>
              <a:gd name="T8" fmla="*/ 375 w 854"/>
              <a:gd name="T9" fmla="*/ 0 h 35"/>
              <a:gd name="T10" fmla="*/ 375 w 854"/>
              <a:gd name="T11" fmla="*/ 5 h 35"/>
              <a:gd name="T12" fmla="*/ 1 w 854"/>
              <a:gd name="T13" fmla="*/ 24 h 35"/>
              <a:gd name="T14" fmla="*/ 24 w 854"/>
              <a:gd name="T15" fmla="*/ 35 h 35"/>
              <a:gd name="T16" fmla="*/ 375 w 854"/>
              <a:gd name="T17" fmla="*/ 35 h 35"/>
              <a:gd name="T18" fmla="*/ 478 w 854"/>
              <a:gd name="T19" fmla="*/ 35 h 35"/>
              <a:gd name="T20" fmla="*/ 829 w 854"/>
              <a:gd name="T21" fmla="*/ 35 h 35"/>
              <a:gd name="T22" fmla="*/ 852 w 854"/>
              <a:gd name="T23" fmla="*/ 2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4" h="35">
                <a:moveTo>
                  <a:pt x="852" y="24"/>
                </a:moveTo>
                <a:cubicBezTo>
                  <a:pt x="478" y="5"/>
                  <a:pt x="478" y="5"/>
                  <a:pt x="478" y="5"/>
                </a:cubicBezTo>
                <a:cubicBezTo>
                  <a:pt x="478" y="0"/>
                  <a:pt x="478" y="0"/>
                  <a:pt x="478" y="0"/>
                </a:cubicBezTo>
                <a:cubicBezTo>
                  <a:pt x="427" y="3"/>
                  <a:pt x="427" y="3"/>
                  <a:pt x="427" y="3"/>
                </a:cubicBezTo>
                <a:cubicBezTo>
                  <a:pt x="375" y="0"/>
                  <a:pt x="375" y="0"/>
                  <a:pt x="375" y="0"/>
                </a:cubicBezTo>
                <a:cubicBezTo>
                  <a:pt x="375" y="5"/>
                  <a:pt x="375" y="5"/>
                  <a:pt x="375" y="5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35"/>
                  <a:pt x="24" y="35"/>
                </a:cubicBezTo>
                <a:cubicBezTo>
                  <a:pt x="41" y="35"/>
                  <a:pt x="247" y="35"/>
                  <a:pt x="375" y="35"/>
                </a:cubicBezTo>
                <a:cubicBezTo>
                  <a:pt x="435" y="35"/>
                  <a:pt x="478" y="35"/>
                  <a:pt x="478" y="35"/>
                </a:cubicBezTo>
                <a:cubicBezTo>
                  <a:pt x="606" y="35"/>
                  <a:pt x="812" y="35"/>
                  <a:pt x="829" y="35"/>
                </a:cubicBezTo>
                <a:cubicBezTo>
                  <a:pt x="854" y="35"/>
                  <a:pt x="852" y="24"/>
                  <a:pt x="852" y="24"/>
                </a:cubicBezTo>
                <a:close/>
              </a:path>
            </a:pathLst>
          </a:custGeom>
          <a:solidFill>
            <a:srgbClr val="181818"/>
          </a:solidFill>
          <a:ln>
            <a:noFill/>
          </a:ln>
        </p:spPr>
        <p:txBody>
          <a:bodyPr vert="horz" wrap="square" lIns="45702" tIns="22851" rIns="45702" bIns="22851" numCol="1" anchor="t" anchorCtr="0" compatLnSpc="1"/>
          <a:lstStyle/>
          <a:p>
            <a:pPr defTabSz="913765">
              <a:defRPr/>
            </a:pPr>
            <a:endParaRPr lang="id-ID" sz="1800" dirty="0">
              <a:solidFill>
                <a:srgbClr val="7F7F7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4" name="Freeform 10"/>
          <p:cNvSpPr/>
          <p:nvPr/>
        </p:nvSpPr>
        <p:spPr bwMode="auto">
          <a:xfrm>
            <a:off x="2650596" y="5591620"/>
            <a:ext cx="1481187" cy="513011"/>
          </a:xfrm>
          <a:custGeom>
            <a:avLst/>
            <a:gdLst>
              <a:gd name="T0" fmla="*/ 790 w 861"/>
              <a:gd name="T1" fmla="*/ 274 h 295"/>
              <a:gd name="T2" fmla="*/ 738 w 861"/>
              <a:gd name="T3" fmla="*/ 224 h 295"/>
              <a:gd name="T4" fmla="*/ 714 w 861"/>
              <a:gd name="T5" fmla="*/ 0 h 295"/>
              <a:gd name="T6" fmla="*/ 431 w 861"/>
              <a:gd name="T7" fmla="*/ 4 h 295"/>
              <a:gd name="T8" fmla="*/ 147 w 861"/>
              <a:gd name="T9" fmla="*/ 0 h 295"/>
              <a:gd name="T10" fmla="*/ 124 w 861"/>
              <a:gd name="T11" fmla="*/ 224 h 295"/>
              <a:gd name="T12" fmla="*/ 72 w 861"/>
              <a:gd name="T13" fmla="*/ 274 h 295"/>
              <a:gd name="T14" fmla="*/ 0 w 861"/>
              <a:gd name="T15" fmla="*/ 291 h 295"/>
              <a:gd name="T16" fmla="*/ 0 w 861"/>
              <a:gd name="T17" fmla="*/ 295 h 295"/>
              <a:gd name="T18" fmla="*/ 379 w 861"/>
              <a:gd name="T19" fmla="*/ 295 h 295"/>
              <a:gd name="T20" fmla="*/ 482 w 861"/>
              <a:gd name="T21" fmla="*/ 295 h 295"/>
              <a:gd name="T22" fmla="*/ 861 w 861"/>
              <a:gd name="T23" fmla="*/ 295 h 295"/>
              <a:gd name="T24" fmla="*/ 861 w 861"/>
              <a:gd name="T25" fmla="*/ 291 h 295"/>
              <a:gd name="T26" fmla="*/ 790 w 861"/>
              <a:gd name="T27" fmla="*/ 27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61" h="295">
                <a:moveTo>
                  <a:pt x="790" y="274"/>
                </a:moveTo>
                <a:cubicBezTo>
                  <a:pt x="760" y="268"/>
                  <a:pt x="744" y="271"/>
                  <a:pt x="738" y="224"/>
                </a:cubicBezTo>
                <a:cubicBezTo>
                  <a:pt x="731" y="177"/>
                  <a:pt x="714" y="0"/>
                  <a:pt x="714" y="0"/>
                </a:cubicBezTo>
                <a:cubicBezTo>
                  <a:pt x="431" y="4"/>
                  <a:pt x="431" y="4"/>
                  <a:pt x="431" y="4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30" y="177"/>
                  <a:pt x="124" y="224"/>
                </a:cubicBezTo>
                <a:cubicBezTo>
                  <a:pt x="117" y="271"/>
                  <a:pt x="102" y="268"/>
                  <a:pt x="72" y="274"/>
                </a:cubicBezTo>
                <a:cubicBezTo>
                  <a:pt x="42" y="280"/>
                  <a:pt x="0" y="287"/>
                  <a:pt x="0" y="291"/>
                </a:cubicBezTo>
                <a:cubicBezTo>
                  <a:pt x="0" y="295"/>
                  <a:pt x="0" y="295"/>
                  <a:pt x="0" y="295"/>
                </a:cubicBezTo>
                <a:cubicBezTo>
                  <a:pt x="379" y="295"/>
                  <a:pt x="379" y="295"/>
                  <a:pt x="379" y="295"/>
                </a:cubicBezTo>
                <a:cubicBezTo>
                  <a:pt x="482" y="295"/>
                  <a:pt x="482" y="295"/>
                  <a:pt x="482" y="295"/>
                </a:cubicBezTo>
                <a:cubicBezTo>
                  <a:pt x="861" y="295"/>
                  <a:pt x="861" y="295"/>
                  <a:pt x="861" y="295"/>
                </a:cubicBezTo>
                <a:cubicBezTo>
                  <a:pt x="861" y="295"/>
                  <a:pt x="861" y="295"/>
                  <a:pt x="861" y="291"/>
                </a:cubicBezTo>
                <a:cubicBezTo>
                  <a:pt x="861" y="287"/>
                  <a:pt x="820" y="280"/>
                  <a:pt x="790" y="274"/>
                </a:cubicBezTo>
                <a:close/>
              </a:path>
            </a:pathLst>
          </a:custGeom>
          <a:solidFill>
            <a:srgbClr val="D2D3D5"/>
          </a:solidFill>
          <a:ln>
            <a:noFill/>
          </a:ln>
        </p:spPr>
        <p:txBody>
          <a:bodyPr vert="horz" wrap="square" lIns="45702" tIns="22851" rIns="45702" bIns="22851" numCol="1" anchor="t" anchorCtr="0" compatLnSpc="1"/>
          <a:lstStyle/>
          <a:p>
            <a:pPr defTabSz="913765">
              <a:defRPr/>
            </a:pPr>
            <a:endParaRPr lang="id-ID" sz="1800" dirty="0">
              <a:solidFill>
                <a:srgbClr val="7F7F7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Oval 11"/>
          <p:cNvSpPr>
            <a:spLocks noChangeArrowheads="1"/>
          </p:cNvSpPr>
          <p:nvPr/>
        </p:nvSpPr>
        <p:spPr bwMode="auto">
          <a:xfrm>
            <a:off x="3369976" y="2640347"/>
            <a:ext cx="59788" cy="60470"/>
          </a:xfrm>
          <a:prstGeom prst="ellipse">
            <a:avLst/>
          </a:prstGeom>
          <a:solidFill>
            <a:srgbClr val="2C2C2C"/>
          </a:solidFill>
          <a:ln>
            <a:noFill/>
          </a:ln>
        </p:spPr>
        <p:txBody>
          <a:bodyPr vert="horz" wrap="square" lIns="45702" tIns="22851" rIns="45702" bIns="22851" numCol="1" anchor="t" anchorCtr="0" compatLnSpc="1"/>
          <a:lstStyle/>
          <a:p>
            <a:pPr defTabSz="913765">
              <a:defRPr/>
            </a:pPr>
            <a:endParaRPr lang="id-ID" sz="1800" dirty="0">
              <a:solidFill>
                <a:srgbClr val="7F7F7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6" name="Oval 12"/>
          <p:cNvSpPr>
            <a:spLocks noChangeArrowheads="1"/>
          </p:cNvSpPr>
          <p:nvPr/>
        </p:nvSpPr>
        <p:spPr bwMode="auto">
          <a:xfrm>
            <a:off x="3369976" y="2636446"/>
            <a:ext cx="59788" cy="60470"/>
          </a:xfrm>
          <a:prstGeom prst="ellipse">
            <a:avLst/>
          </a:prstGeom>
          <a:solidFill>
            <a:srgbClr val="0A0A0A"/>
          </a:solidFill>
          <a:ln>
            <a:noFill/>
          </a:ln>
        </p:spPr>
        <p:txBody>
          <a:bodyPr vert="horz" wrap="square" lIns="45702" tIns="22851" rIns="45702" bIns="22851" numCol="1" anchor="t" anchorCtr="0" compatLnSpc="1"/>
          <a:lstStyle/>
          <a:p>
            <a:pPr defTabSz="913765">
              <a:defRPr/>
            </a:pPr>
            <a:endParaRPr lang="id-ID" sz="1800" dirty="0">
              <a:solidFill>
                <a:srgbClr val="7F7F7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Oval 13"/>
          <p:cNvSpPr>
            <a:spLocks noChangeArrowheads="1"/>
          </p:cNvSpPr>
          <p:nvPr/>
        </p:nvSpPr>
        <p:spPr bwMode="auto">
          <a:xfrm>
            <a:off x="3379618" y="2646200"/>
            <a:ext cx="40502" cy="3901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vert="horz" wrap="square" lIns="45702" tIns="22851" rIns="45702" bIns="22851" numCol="1" anchor="t" anchorCtr="0" compatLnSpc="1"/>
          <a:lstStyle/>
          <a:p>
            <a:pPr defTabSz="913765">
              <a:defRPr/>
            </a:pPr>
            <a:endParaRPr lang="id-ID" sz="1800" dirty="0">
              <a:solidFill>
                <a:srgbClr val="7F7F7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Oval 14"/>
          <p:cNvSpPr>
            <a:spLocks noChangeArrowheads="1"/>
          </p:cNvSpPr>
          <p:nvPr/>
        </p:nvSpPr>
        <p:spPr bwMode="auto">
          <a:xfrm>
            <a:off x="3391190" y="2654002"/>
            <a:ext cx="19286" cy="23407"/>
          </a:xfrm>
          <a:prstGeom prst="ellipse">
            <a:avLst/>
          </a:prstGeom>
          <a:solidFill>
            <a:srgbClr val="2C99B4"/>
          </a:solidFill>
          <a:ln>
            <a:noFill/>
          </a:ln>
        </p:spPr>
        <p:txBody>
          <a:bodyPr vert="horz" wrap="square" lIns="45702" tIns="22851" rIns="45702" bIns="22851" numCol="1" anchor="t" anchorCtr="0" compatLnSpc="1"/>
          <a:lstStyle/>
          <a:p>
            <a:pPr defTabSz="913765">
              <a:defRPr/>
            </a:pPr>
            <a:endParaRPr lang="id-ID" sz="1800" dirty="0">
              <a:solidFill>
                <a:srgbClr val="7F7F7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Oval 15"/>
          <p:cNvSpPr>
            <a:spLocks noChangeArrowheads="1"/>
          </p:cNvSpPr>
          <p:nvPr/>
        </p:nvSpPr>
        <p:spPr bwMode="auto">
          <a:xfrm>
            <a:off x="3396976" y="2663754"/>
            <a:ext cx="5786" cy="585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45702" tIns="22851" rIns="45702" bIns="22851" numCol="1" anchor="t" anchorCtr="0" compatLnSpc="1"/>
          <a:lstStyle/>
          <a:p>
            <a:pPr defTabSz="913765">
              <a:defRPr/>
            </a:pPr>
            <a:endParaRPr lang="id-ID" sz="1800" dirty="0">
              <a:solidFill>
                <a:srgbClr val="7F7F7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Freeform 16"/>
          <p:cNvSpPr/>
          <p:nvPr/>
        </p:nvSpPr>
        <p:spPr bwMode="auto">
          <a:xfrm>
            <a:off x="2650596" y="5591620"/>
            <a:ext cx="1197679" cy="513011"/>
          </a:xfrm>
          <a:custGeom>
            <a:avLst/>
            <a:gdLst>
              <a:gd name="T0" fmla="*/ 696 w 696"/>
              <a:gd name="T1" fmla="*/ 10 h 295"/>
              <a:gd name="T2" fmla="*/ 573 w 696"/>
              <a:gd name="T3" fmla="*/ 2 h 295"/>
              <a:gd name="T4" fmla="*/ 431 w 696"/>
              <a:gd name="T5" fmla="*/ 4 h 295"/>
              <a:gd name="T6" fmla="*/ 147 w 696"/>
              <a:gd name="T7" fmla="*/ 0 h 295"/>
              <a:gd name="T8" fmla="*/ 124 w 696"/>
              <a:gd name="T9" fmla="*/ 224 h 295"/>
              <a:gd name="T10" fmla="*/ 72 w 696"/>
              <a:gd name="T11" fmla="*/ 274 h 295"/>
              <a:gd name="T12" fmla="*/ 0 w 696"/>
              <a:gd name="T13" fmla="*/ 291 h 295"/>
              <a:gd name="T14" fmla="*/ 0 w 696"/>
              <a:gd name="T15" fmla="*/ 295 h 295"/>
              <a:gd name="T16" fmla="*/ 379 w 696"/>
              <a:gd name="T17" fmla="*/ 295 h 295"/>
              <a:gd name="T18" fmla="*/ 432 w 696"/>
              <a:gd name="T19" fmla="*/ 295 h 295"/>
              <a:gd name="T20" fmla="*/ 696 w 696"/>
              <a:gd name="T21" fmla="*/ 1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6" h="295">
                <a:moveTo>
                  <a:pt x="696" y="10"/>
                </a:moveTo>
                <a:cubicBezTo>
                  <a:pt x="573" y="2"/>
                  <a:pt x="573" y="2"/>
                  <a:pt x="573" y="2"/>
                </a:cubicBezTo>
                <a:cubicBezTo>
                  <a:pt x="431" y="4"/>
                  <a:pt x="431" y="4"/>
                  <a:pt x="431" y="4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30" y="177"/>
                  <a:pt x="124" y="224"/>
                </a:cubicBezTo>
                <a:cubicBezTo>
                  <a:pt x="117" y="271"/>
                  <a:pt x="102" y="268"/>
                  <a:pt x="72" y="274"/>
                </a:cubicBezTo>
                <a:cubicBezTo>
                  <a:pt x="42" y="280"/>
                  <a:pt x="0" y="287"/>
                  <a:pt x="0" y="291"/>
                </a:cubicBezTo>
                <a:cubicBezTo>
                  <a:pt x="0" y="295"/>
                  <a:pt x="0" y="295"/>
                  <a:pt x="0" y="295"/>
                </a:cubicBezTo>
                <a:cubicBezTo>
                  <a:pt x="379" y="295"/>
                  <a:pt x="379" y="295"/>
                  <a:pt x="379" y="295"/>
                </a:cubicBezTo>
                <a:cubicBezTo>
                  <a:pt x="432" y="295"/>
                  <a:pt x="432" y="295"/>
                  <a:pt x="432" y="295"/>
                </a:cubicBezTo>
                <a:lnTo>
                  <a:pt x="696" y="10"/>
                </a:lnTo>
                <a:close/>
              </a:path>
            </a:pathLst>
          </a:custGeom>
          <a:solidFill>
            <a:srgbClr val="A8A9AA"/>
          </a:solidFill>
          <a:ln>
            <a:noFill/>
          </a:ln>
        </p:spPr>
        <p:txBody>
          <a:bodyPr vert="horz" wrap="square" lIns="45702" tIns="22851" rIns="45702" bIns="22851" numCol="1" anchor="t" anchorCtr="0" compatLnSpc="1"/>
          <a:lstStyle/>
          <a:p>
            <a:pPr defTabSz="913765">
              <a:defRPr/>
            </a:pPr>
            <a:endParaRPr lang="id-ID" sz="1800" dirty="0">
              <a:solidFill>
                <a:srgbClr val="7F7F7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" name="Freeform 17"/>
          <p:cNvSpPr/>
          <p:nvPr/>
        </p:nvSpPr>
        <p:spPr bwMode="auto">
          <a:xfrm>
            <a:off x="1219554" y="5232708"/>
            <a:ext cx="4347004" cy="419382"/>
          </a:xfrm>
          <a:custGeom>
            <a:avLst/>
            <a:gdLst>
              <a:gd name="T0" fmla="*/ 0 w 2537"/>
              <a:gd name="T1" fmla="*/ 0 h 241"/>
              <a:gd name="T2" fmla="*/ 0 w 2537"/>
              <a:gd name="T3" fmla="*/ 170 h 241"/>
              <a:gd name="T4" fmla="*/ 71 w 2537"/>
              <a:gd name="T5" fmla="*/ 241 h 241"/>
              <a:gd name="T6" fmla="*/ 2467 w 2537"/>
              <a:gd name="T7" fmla="*/ 241 h 241"/>
              <a:gd name="T8" fmla="*/ 2537 w 2537"/>
              <a:gd name="T9" fmla="*/ 170 h 241"/>
              <a:gd name="T10" fmla="*/ 2537 w 2537"/>
              <a:gd name="T11" fmla="*/ 0 h 241"/>
              <a:gd name="T12" fmla="*/ 0 w 2537"/>
              <a:gd name="T13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37" h="241">
                <a:moveTo>
                  <a:pt x="0" y="0"/>
                </a:moveTo>
                <a:cubicBezTo>
                  <a:pt x="0" y="170"/>
                  <a:pt x="0" y="170"/>
                  <a:pt x="0" y="170"/>
                </a:cubicBezTo>
                <a:cubicBezTo>
                  <a:pt x="0" y="209"/>
                  <a:pt x="32" y="241"/>
                  <a:pt x="71" y="241"/>
                </a:cubicBezTo>
                <a:cubicBezTo>
                  <a:pt x="2467" y="241"/>
                  <a:pt x="2467" y="241"/>
                  <a:pt x="2467" y="241"/>
                </a:cubicBezTo>
                <a:cubicBezTo>
                  <a:pt x="2506" y="241"/>
                  <a:pt x="2537" y="209"/>
                  <a:pt x="2537" y="170"/>
                </a:cubicBezTo>
                <a:cubicBezTo>
                  <a:pt x="2537" y="0"/>
                  <a:pt x="2537" y="0"/>
                  <a:pt x="2537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D2D3D5"/>
          </a:solidFill>
          <a:ln>
            <a:noFill/>
          </a:ln>
        </p:spPr>
        <p:txBody>
          <a:bodyPr vert="horz" wrap="square" lIns="45702" tIns="22851" rIns="45702" bIns="22851" numCol="1" anchor="t" anchorCtr="0" compatLnSpc="1"/>
          <a:lstStyle/>
          <a:p>
            <a:pPr defTabSz="913765">
              <a:defRPr/>
            </a:pPr>
            <a:endParaRPr lang="id-ID" sz="1800" dirty="0">
              <a:solidFill>
                <a:srgbClr val="7F7F7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52" name="图片占位符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02735" y="2766554"/>
            <a:ext cx="4031978" cy="2263140"/>
          </a:xfrm>
          <a:prstGeom prst="rect">
            <a:avLst/>
          </a:prstGeom>
          <a:noFill/>
        </p:spPr>
      </p:pic>
      <p:pic>
        <p:nvPicPr>
          <p:cNvPr id="53" name="图片占位符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31357" y="2766554"/>
            <a:ext cx="4031978" cy="2263140"/>
          </a:xfrm>
          <a:prstGeom prst="rect">
            <a:avLst/>
          </a:prstGeom>
          <a:noFill/>
        </p:spPr>
      </p:pic>
      <p:sp>
        <p:nvSpPr>
          <p:cNvPr id="56" name="文本框 91"/>
          <p:cNvSpPr txBox="1"/>
          <p:nvPr/>
        </p:nvSpPr>
        <p:spPr>
          <a:xfrm>
            <a:off x="1216521" y="429696"/>
            <a:ext cx="2879608" cy="375064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600" dirty="0">
                <a:solidFill>
                  <a:srgbClr val="1F1F1F"/>
                </a:solidFill>
                <a:cs typeface="+mn-ea"/>
                <a:sym typeface="+mn-lt"/>
              </a:rPr>
              <a:t>产品介绍</a:t>
            </a:r>
          </a:p>
        </p:txBody>
      </p:sp>
      <p:sp>
        <p:nvSpPr>
          <p:cNvPr id="57" name="矩形 56"/>
          <p:cNvSpPr/>
          <p:nvPr/>
        </p:nvSpPr>
        <p:spPr>
          <a:xfrm>
            <a:off x="493466" y="292999"/>
            <a:ext cx="660815" cy="631925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kumimoji="1" lang="zh-CN" altLang="en-US" sz="1800" dirty="0">
              <a:solidFill>
                <a:srgbClr val="1F1F1F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EEBC64-5234-4232-9D86-5545F39C3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895" y="2706534"/>
            <a:ext cx="4154265" cy="24986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73DC64-A409-4449-9D11-B7F5E48920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62833" r="-1" b="-1"/>
          <a:stretch/>
        </p:blipFill>
        <p:spPr>
          <a:xfrm>
            <a:off x="6674099" y="2774052"/>
            <a:ext cx="4128627" cy="232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3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rx44be1j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Nova 1">
    <a:dk1>
      <a:srgbClr val="7F7F7F"/>
    </a:dk1>
    <a:lt1>
      <a:srgbClr val="FFFFFF"/>
    </a:lt1>
    <a:dk2>
      <a:srgbClr val="000000"/>
    </a:dk2>
    <a:lt2>
      <a:srgbClr val="FFFFFF"/>
    </a:lt2>
    <a:accent1>
      <a:srgbClr val="000000"/>
    </a:accent1>
    <a:accent2>
      <a:srgbClr val="D6AE7E"/>
    </a:accent2>
    <a:accent3>
      <a:srgbClr val="484F6F"/>
    </a:accent3>
    <a:accent4>
      <a:srgbClr val="91969B"/>
    </a:accent4>
    <a:accent5>
      <a:srgbClr val="4B5050"/>
    </a:accent5>
    <a:accent6>
      <a:srgbClr val="91969B"/>
    </a:accent6>
    <a:hlink>
      <a:srgbClr val="4B5050"/>
    </a:hlink>
    <a:folHlink>
      <a:srgbClr val="19BB9B"/>
    </a:folHlink>
  </a:clrScheme>
  <a:fontScheme name="自定义 1">
    <a:majorFont>
      <a:latin typeface="Calibri"/>
      <a:ea typeface="微软雅黑"/>
      <a:cs typeface=""/>
    </a:majorFont>
    <a:minorFont>
      <a:latin typeface="Calibri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Nova 1">
    <a:dk1>
      <a:srgbClr val="7F7F7F"/>
    </a:dk1>
    <a:lt1>
      <a:srgbClr val="FFFFFF"/>
    </a:lt1>
    <a:dk2>
      <a:srgbClr val="000000"/>
    </a:dk2>
    <a:lt2>
      <a:srgbClr val="FFFFFF"/>
    </a:lt2>
    <a:accent1>
      <a:srgbClr val="000000"/>
    </a:accent1>
    <a:accent2>
      <a:srgbClr val="D6AE7E"/>
    </a:accent2>
    <a:accent3>
      <a:srgbClr val="484F6F"/>
    </a:accent3>
    <a:accent4>
      <a:srgbClr val="91969B"/>
    </a:accent4>
    <a:accent5>
      <a:srgbClr val="4B5050"/>
    </a:accent5>
    <a:accent6>
      <a:srgbClr val="91969B"/>
    </a:accent6>
    <a:hlink>
      <a:srgbClr val="4B5050"/>
    </a:hlink>
    <a:folHlink>
      <a:srgbClr val="19BB9B"/>
    </a:folHlink>
  </a:clrScheme>
  <a:fontScheme name="自定义 1">
    <a:majorFont>
      <a:latin typeface="Calibri"/>
      <a:ea typeface="微软雅黑"/>
      <a:cs typeface=""/>
    </a:majorFont>
    <a:minorFont>
      <a:latin typeface="Calibri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Nova 1">
    <a:dk1>
      <a:srgbClr val="7F7F7F"/>
    </a:dk1>
    <a:lt1>
      <a:srgbClr val="FFFFFF"/>
    </a:lt1>
    <a:dk2>
      <a:srgbClr val="000000"/>
    </a:dk2>
    <a:lt2>
      <a:srgbClr val="FFFFFF"/>
    </a:lt2>
    <a:accent1>
      <a:srgbClr val="000000"/>
    </a:accent1>
    <a:accent2>
      <a:srgbClr val="D6AE7E"/>
    </a:accent2>
    <a:accent3>
      <a:srgbClr val="484F6F"/>
    </a:accent3>
    <a:accent4>
      <a:srgbClr val="91969B"/>
    </a:accent4>
    <a:accent5>
      <a:srgbClr val="4B5050"/>
    </a:accent5>
    <a:accent6>
      <a:srgbClr val="91969B"/>
    </a:accent6>
    <a:hlink>
      <a:srgbClr val="4B5050"/>
    </a:hlink>
    <a:folHlink>
      <a:srgbClr val="19BB9B"/>
    </a:folHlink>
  </a:clrScheme>
  <a:fontScheme name="自定义 1">
    <a:majorFont>
      <a:latin typeface="Calibri"/>
      <a:ea typeface="微软雅黑"/>
      <a:cs typeface=""/>
    </a:majorFont>
    <a:minorFont>
      <a:latin typeface="Calibri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Nova 1">
    <a:dk1>
      <a:srgbClr val="7F7F7F"/>
    </a:dk1>
    <a:lt1>
      <a:srgbClr val="FFFFFF"/>
    </a:lt1>
    <a:dk2>
      <a:srgbClr val="000000"/>
    </a:dk2>
    <a:lt2>
      <a:srgbClr val="FFFFFF"/>
    </a:lt2>
    <a:accent1>
      <a:srgbClr val="000000"/>
    </a:accent1>
    <a:accent2>
      <a:srgbClr val="D6AE7E"/>
    </a:accent2>
    <a:accent3>
      <a:srgbClr val="484F6F"/>
    </a:accent3>
    <a:accent4>
      <a:srgbClr val="91969B"/>
    </a:accent4>
    <a:accent5>
      <a:srgbClr val="4B5050"/>
    </a:accent5>
    <a:accent6>
      <a:srgbClr val="91969B"/>
    </a:accent6>
    <a:hlink>
      <a:srgbClr val="4B5050"/>
    </a:hlink>
    <a:folHlink>
      <a:srgbClr val="19BB9B"/>
    </a:folHlink>
  </a:clrScheme>
  <a:fontScheme name="自定义 1">
    <a:majorFont>
      <a:latin typeface="Calibri"/>
      <a:ea typeface="微软雅黑"/>
      <a:cs typeface=""/>
    </a:majorFont>
    <a:minorFont>
      <a:latin typeface="Calibri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244</TotalTime>
  <Words>699</Words>
  <Application>Microsoft Office PowerPoint</Application>
  <PresentationFormat>宽屏</PresentationFormat>
  <Paragraphs>76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微软雅黑</vt:lpstr>
      <vt:lpstr>Agency FB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黑色极简</dc:title>
  <dc:creator>第一PPT</dc:creator>
  <cp:keywords>www.1ppt.com</cp:keywords>
  <dc:description>www.1ppt.com</dc:description>
  <cp:lastModifiedBy>李 瑾</cp:lastModifiedBy>
  <cp:revision>49</cp:revision>
  <dcterms:created xsi:type="dcterms:W3CDTF">2010-04-12T23:12:00Z</dcterms:created>
  <dcterms:modified xsi:type="dcterms:W3CDTF">2020-12-20T15:46:26Z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2052-10.1.0.7520</vt:lpwstr>
  </property>
</Properties>
</file>