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Calibri" panose="020F0502020204030204" pitchFamily="34" charset="0"/>
      <p:regular r:id="rId28"/>
      <p:bold r:id="rId29"/>
      <p:italic r:id="rId30"/>
      <p:boldItalic r:id="rId31"/>
    </p:embeddedFont>
    <p:embeddedFont>
      <p:font typeface="TT Norms" panose="020B0604020202020204" charset="0"/>
      <p:regular r:id="rId32"/>
    </p:embeddedFont>
    <p:embeddedFont>
      <p:font typeface="TT Norms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0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221052" y="2491022"/>
            <a:ext cx="13317461" cy="6932764"/>
            <a:chOff x="0" y="0"/>
            <a:chExt cx="3507480" cy="1825913"/>
          </a:xfrm>
        </p:grpSpPr>
        <p:sp>
          <p:nvSpPr>
            <p:cNvPr id="3" name="Freeform 3"/>
            <p:cNvSpPr/>
            <p:nvPr/>
          </p:nvSpPr>
          <p:spPr>
            <a:xfrm>
              <a:off x="0" y="0"/>
              <a:ext cx="3507479" cy="1825913"/>
            </a:xfrm>
            <a:custGeom>
              <a:avLst/>
              <a:gdLst/>
              <a:ahLst/>
              <a:cxnLst/>
              <a:rect l="l" t="t" r="r" b="b"/>
              <a:pathLst>
                <a:path w="3507479" h="1825913">
                  <a:moveTo>
                    <a:pt x="29648" y="0"/>
                  </a:moveTo>
                  <a:lnTo>
                    <a:pt x="3477831" y="0"/>
                  </a:lnTo>
                  <a:cubicBezTo>
                    <a:pt x="3485694" y="0"/>
                    <a:pt x="3493236" y="3124"/>
                    <a:pt x="3498796" y="8684"/>
                  </a:cubicBezTo>
                  <a:cubicBezTo>
                    <a:pt x="3504356" y="14244"/>
                    <a:pt x="3507479" y="21785"/>
                    <a:pt x="3507479" y="29648"/>
                  </a:cubicBezTo>
                  <a:lnTo>
                    <a:pt x="3507479" y="1796265"/>
                  </a:lnTo>
                  <a:cubicBezTo>
                    <a:pt x="3507479" y="1804128"/>
                    <a:pt x="3504356" y="1811669"/>
                    <a:pt x="3498796" y="1817229"/>
                  </a:cubicBezTo>
                  <a:cubicBezTo>
                    <a:pt x="3493236" y="1822790"/>
                    <a:pt x="3485694" y="1825913"/>
                    <a:pt x="3477831" y="1825913"/>
                  </a:cubicBezTo>
                  <a:lnTo>
                    <a:pt x="29648" y="1825913"/>
                  </a:lnTo>
                  <a:cubicBezTo>
                    <a:pt x="21785" y="1825913"/>
                    <a:pt x="14244" y="1822790"/>
                    <a:pt x="8684" y="1817229"/>
                  </a:cubicBezTo>
                  <a:cubicBezTo>
                    <a:pt x="3124" y="1811669"/>
                    <a:pt x="0" y="1804128"/>
                    <a:pt x="0" y="1796265"/>
                  </a:cubicBezTo>
                  <a:lnTo>
                    <a:pt x="0" y="29648"/>
                  </a:lnTo>
                  <a:cubicBezTo>
                    <a:pt x="0" y="21785"/>
                    <a:pt x="3124" y="14244"/>
                    <a:pt x="8684" y="8684"/>
                  </a:cubicBezTo>
                  <a:cubicBezTo>
                    <a:pt x="14244" y="3124"/>
                    <a:pt x="21785" y="0"/>
                    <a:pt x="29648" y="0"/>
                  </a:cubicBezTo>
                  <a:close/>
                </a:path>
              </a:pathLst>
            </a:custGeom>
            <a:solidFill>
              <a:srgbClr val="FFFFFF"/>
            </a:solidFill>
          </p:spPr>
        </p:sp>
        <p:sp>
          <p:nvSpPr>
            <p:cNvPr id="4" name="TextBox 4"/>
            <p:cNvSpPr txBox="1"/>
            <p:nvPr/>
          </p:nvSpPr>
          <p:spPr>
            <a:xfrm>
              <a:off x="0" y="-47625"/>
              <a:ext cx="3507480" cy="1873538"/>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1111508" y="1796681"/>
            <a:ext cx="4463399" cy="6565591"/>
            <a:chOff x="0" y="0"/>
            <a:chExt cx="1175545" cy="1729209"/>
          </a:xfrm>
        </p:grpSpPr>
        <p:sp>
          <p:nvSpPr>
            <p:cNvPr id="6" name="Freeform 6"/>
            <p:cNvSpPr/>
            <p:nvPr/>
          </p:nvSpPr>
          <p:spPr>
            <a:xfrm>
              <a:off x="0" y="0"/>
              <a:ext cx="1175545" cy="1729209"/>
            </a:xfrm>
            <a:custGeom>
              <a:avLst/>
              <a:gdLst/>
              <a:ahLst/>
              <a:cxnLst/>
              <a:rect l="l" t="t" r="r" b="b"/>
              <a:pathLst>
                <a:path w="1175545" h="1729209">
                  <a:moveTo>
                    <a:pt x="88461" y="0"/>
                  </a:moveTo>
                  <a:lnTo>
                    <a:pt x="1087084" y="0"/>
                  </a:lnTo>
                  <a:cubicBezTo>
                    <a:pt x="1110545" y="0"/>
                    <a:pt x="1133046" y="9320"/>
                    <a:pt x="1149636" y="25910"/>
                  </a:cubicBezTo>
                  <a:cubicBezTo>
                    <a:pt x="1166225" y="42499"/>
                    <a:pt x="1175545" y="65000"/>
                    <a:pt x="1175545" y="88461"/>
                  </a:cubicBezTo>
                  <a:lnTo>
                    <a:pt x="1175545" y="1640748"/>
                  </a:lnTo>
                  <a:cubicBezTo>
                    <a:pt x="1175545" y="1664209"/>
                    <a:pt x="1166225" y="1686710"/>
                    <a:pt x="1149636" y="1703300"/>
                  </a:cubicBezTo>
                  <a:cubicBezTo>
                    <a:pt x="1133046" y="1719889"/>
                    <a:pt x="1110545" y="1729209"/>
                    <a:pt x="1087084" y="1729209"/>
                  </a:cubicBezTo>
                  <a:lnTo>
                    <a:pt x="88461" y="1729209"/>
                  </a:lnTo>
                  <a:cubicBezTo>
                    <a:pt x="65000" y="1729209"/>
                    <a:pt x="42499" y="1719889"/>
                    <a:pt x="25910" y="1703300"/>
                  </a:cubicBezTo>
                  <a:cubicBezTo>
                    <a:pt x="9320" y="1686710"/>
                    <a:pt x="0" y="1664209"/>
                    <a:pt x="0" y="1640748"/>
                  </a:cubicBezTo>
                  <a:lnTo>
                    <a:pt x="0" y="88461"/>
                  </a:lnTo>
                  <a:cubicBezTo>
                    <a:pt x="0" y="65000"/>
                    <a:pt x="9320" y="42499"/>
                    <a:pt x="25910" y="25910"/>
                  </a:cubicBezTo>
                  <a:cubicBezTo>
                    <a:pt x="42499" y="9320"/>
                    <a:pt x="65000" y="0"/>
                    <a:pt x="88461" y="0"/>
                  </a:cubicBezTo>
                  <a:close/>
                </a:path>
              </a:pathLst>
            </a:custGeom>
            <a:solidFill>
              <a:srgbClr val="00E6D8"/>
            </a:solidFill>
          </p:spPr>
        </p:sp>
        <p:sp>
          <p:nvSpPr>
            <p:cNvPr id="7" name="TextBox 7"/>
            <p:cNvSpPr txBox="1"/>
            <p:nvPr/>
          </p:nvSpPr>
          <p:spPr>
            <a:xfrm>
              <a:off x="0" y="-47625"/>
              <a:ext cx="1175545" cy="1776834"/>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1618995" y="7300759"/>
            <a:ext cx="2216227" cy="2123027"/>
            <a:chOff x="0" y="0"/>
            <a:chExt cx="812800" cy="778619"/>
          </a:xfrm>
        </p:grpSpPr>
        <p:sp>
          <p:nvSpPr>
            <p:cNvPr id="9" name="Freeform 9"/>
            <p:cNvSpPr/>
            <p:nvPr/>
          </p:nvSpPr>
          <p:spPr>
            <a:xfrm>
              <a:off x="0" y="0"/>
              <a:ext cx="812800" cy="778619"/>
            </a:xfrm>
            <a:custGeom>
              <a:avLst/>
              <a:gdLst/>
              <a:ahLst/>
              <a:cxnLst/>
              <a:rect l="l" t="t" r="r" b="b"/>
              <a:pathLst>
                <a:path w="812800" h="778619">
                  <a:moveTo>
                    <a:pt x="150211" y="0"/>
                  </a:moveTo>
                  <a:lnTo>
                    <a:pt x="662589" y="0"/>
                  </a:lnTo>
                  <a:cubicBezTo>
                    <a:pt x="702427" y="0"/>
                    <a:pt x="740634" y="15826"/>
                    <a:pt x="768804" y="43996"/>
                  </a:cubicBezTo>
                  <a:cubicBezTo>
                    <a:pt x="796974" y="72166"/>
                    <a:pt x="812800" y="110373"/>
                    <a:pt x="812800" y="150211"/>
                  </a:cubicBezTo>
                  <a:lnTo>
                    <a:pt x="812800" y="628407"/>
                  </a:lnTo>
                  <a:cubicBezTo>
                    <a:pt x="812800" y="668246"/>
                    <a:pt x="796974" y="706453"/>
                    <a:pt x="768804" y="734623"/>
                  </a:cubicBezTo>
                  <a:cubicBezTo>
                    <a:pt x="740634" y="762793"/>
                    <a:pt x="702427" y="778619"/>
                    <a:pt x="662589" y="778619"/>
                  </a:cubicBezTo>
                  <a:lnTo>
                    <a:pt x="150211" y="778619"/>
                  </a:lnTo>
                  <a:cubicBezTo>
                    <a:pt x="67252" y="778619"/>
                    <a:pt x="0" y="711367"/>
                    <a:pt x="0" y="628407"/>
                  </a:cubicBezTo>
                  <a:lnTo>
                    <a:pt x="0" y="150211"/>
                  </a:lnTo>
                  <a:cubicBezTo>
                    <a:pt x="0" y="110373"/>
                    <a:pt x="15826" y="72166"/>
                    <a:pt x="43996" y="43996"/>
                  </a:cubicBezTo>
                  <a:cubicBezTo>
                    <a:pt x="72166" y="15826"/>
                    <a:pt x="110373" y="0"/>
                    <a:pt x="150211" y="0"/>
                  </a:cubicBezTo>
                  <a:close/>
                </a:path>
              </a:pathLst>
            </a:custGeom>
            <a:solidFill>
              <a:srgbClr val="C6FFFC"/>
            </a:solidFill>
          </p:spPr>
        </p:sp>
        <p:sp>
          <p:nvSpPr>
            <p:cNvPr id="10" name="TextBox 10"/>
            <p:cNvSpPr txBox="1"/>
            <p:nvPr/>
          </p:nvSpPr>
          <p:spPr>
            <a:xfrm>
              <a:off x="0" y="-47625"/>
              <a:ext cx="812800" cy="826244"/>
            </a:xfrm>
            <a:prstGeom prst="rect">
              <a:avLst/>
            </a:prstGeom>
          </p:spPr>
          <p:txBody>
            <a:bodyPr lIns="50800" tIns="50800" rIns="50800" bIns="50800" rtlCol="0" anchor="ctr"/>
            <a:lstStyle/>
            <a:p>
              <a:pPr algn="ctr">
                <a:lnSpc>
                  <a:spcPts val="3560"/>
                </a:lnSpc>
              </a:pPr>
              <a:endParaRPr/>
            </a:p>
          </p:txBody>
        </p:sp>
      </p:grpSp>
      <p:grpSp>
        <p:nvGrpSpPr>
          <p:cNvPr id="11" name="Group 11"/>
          <p:cNvGrpSpPr/>
          <p:nvPr/>
        </p:nvGrpSpPr>
        <p:grpSpPr>
          <a:xfrm>
            <a:off x="13234412" y="2614776"/>
            <a:ext cx="4024888" cy="3086100"/>
            <a:chOff x="0" y="0"/>
            <a:chExt cx="1060053" cy="812800"/>
          </a:xfrm>
        </p:grpSpPr>
        <p:sp>
          <p:nvSpPr>
            <p:cNvPr id="12" name="Freeform 12"/>
            <p:cNvSpPr/>
            <p:nvPr/>
          </p:nvSpPr>
          <p:spPr>
            <a:xfrm>
              <a:off x="0" y="0"/>
              <a:ext cx="1060053" cy="812800"/>
            </a:xfrm>
            <a:custGeom>
              <a:avLst/>
              <a:gdLst/>
              <a:ahLst/>
              <a:cxnLst/>
              <a:rect l="l" t="t" r="r" b="b"/>
              <a:pathLst>
                <a:path w="1060053" h="812800">
                  <a:moveTo>
                    <a:pt x="98099" y="0"/>
                  </a:moveTo>
                  <a:lnTo>
                    <a:pt x="961954" y="0"/>
                  </a:lnTo>
                  <a:cubicBezTo>
                    <a:pt x="1016132" y="0"/>
                    <a:pt x="1060053" y="43920"/>
                    <a:pt x="1060053" y="98099"/>
                  </a:cubicBezTo>
                  <a:lnTo>
                    <a:pt x="1060053" y="714701"/>
                  </a:lnTo>
                  <a:cubicBezTo>
                    <a:pt x="1060053" y="768880"/>
                    <a:pt x="1016132" y="812800"/>
                    <a:pt x="961954" y="812800"/>
                  </a:cubicBezTo>
                  <a:lnTo>
                    <a:pt x="98099" y="812800"/>
                  </a:lnTo>
                  <a:cubicBezTo>
                    <a:pt x="43920" y="812800"/>
                    <a:pt x="0" y="768880"/>
                    <a:pt x="0" y="714701"/>
                  </a:cubicBezTo>
                  <a:lnTo>
                    <a:pt x="0" y="98099"/>
                  </a:lnTo>
                  <a:cubicBezTo>
                    <a:pt x="0" y="43920"/>
                    <a:pt x="43920" y="0"/>
                    <a:pt x="98099" y="0"/>
                  </a:cubicBezTo>
                  <a:close/>
                </a:path>
              </a:pathLst>
            </a:custGeom>
            <a:solidFill>
              <a:srgbClr val="45D1F2"/>
            </a:solidFill>
          </p:spPr>
        </p:sp>
        <p:sp>
          <p:nvSpPr>
            <p:cNvPr id="13" name="TextBox 13"/>
            <p:cNvSpPr txBox="1"/>
            <p:nvPr/>
          </p:nvSpPr>
          <p:spPr>
            <a:xfrm>
              <a:off x="0" y="-47625"/>
              <a:ext cx="1060053" cy="860425"/>
            </a:xfrm>
            <a:prstGeom prst="rect">
              <a:avLst/>
            </a:prstGeom>
          </p:spPr>
          <p:txBody>
            <a:bodyPr lIns="50800" tIns="50800" rIns="50800" bIns="50800" rtlCol="0" anchor="ctr"/>
            <a:lstStyle/>
            <a:p>
              <a:pPr algn="ctr">
                <a:lnSpc>
                  <a:spcPts val="3560"/>
                </a:lnSpc>
              </a:pPr>
              <a:endParaRPr/>
            </a:p>
          </p:txBody>
        </p:sp>
      </p:grpSp>
      <p:sp>
        <p:nvSpPr>
          <p:cNvPr id="14" name="Freeform 14"/>
          <p:cNvSpPr/>
          <p:nvPr/>
        </p:nvSpPr>
        <p:spPr>
          <a:xfrm>
            <a:off x="12908271" y="3194752"/>
            <a:ext cx="3665913" cy="4114800"/>
          </a:xfrm>
          <a:custGeom>
            <a:avLst/>
            <a:gdLst/>
            <a:ahLst/>
            <a:cxnLst/>
            <a:rect l="l" t="t" r="r" b="b"/>
            <a:pathLst>
              <a:path w="3665913" h="4114800">
                <a:moveTo>
                  <a:pt x="0" y="0"/>
                </a:moveTo>
                <a:lnTo>
                  <a:pt x="3665913" y="0"/>
                </a:lnTo>
                <a:lnTo>
                  <a:pt x="36659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792669" y="6688165"/>
            <a:ext cx="7490259" cy="473045"/>
          </a:xfrm>
          <a:prstGeom prst="rect">
            <a:avLst/>
          </a:prstGeom>
        </p:spPr>
        <p:txBody>
          <a:bodyPr lIns="0" tIns="0" rIns="0" bIns="0" rtlCol="0" anchor="t">
            <a:spAutoFit/>
          </a:bodyPr>
          <a:lstStyle/>
          <a:p>
            <a:pPr algn="l">
              <a:lnSpc>
                <a:spcPts val="3733"/>
              </a:lnSpc>
            </a:pPr>
            <a:r>
              <a:rPr lang="en-US" sz="3010">
                <a:solidFill>
                  <a:srgbClr val="272B47"/>
                </a:solidFill>
                <a:latin typeface="TT Norms Bold"/>
              </a:rPr>
              <a:t>Autor: Joel Alejandro Valdespino Matos</a:t>
            </a:r>
          </a:p>
        </p:txBody>
      </p:sp>
      <p:sp>
        <p:nvSpPr>
          <p:cNvPr id="16" name="Freeform 16"/>
          <p:cNvSpPr/>
          <p:nvPr/>
        </p:nvSpPr>
        <p:spPr>
          <a:xfrm>
            <a:off x="11879465" y="7540828"/>
            <a:ext cx="1695288" cy="1642889"/>
          </a:xfrm>
          <a:custGeom>
            <a:avLst/>
            <a:gdLst/>
            <a:ahLst/>
            <a:cxnLst/>
            <a:rect l="l" t="t" r="r" b="b"/>
            <a:pathLst>
              <a:path w="1695288" h="1642889">
                <a:moveTo>
                  <a:pt x="0" y="0"/>
                </a:moveTo>
                <a:lnTo>
                  <a:pt x="1695288" y="0"/>
                </a:lnTo>
                <a:lnTo>
                  <a:pt x="1695288" y="1642889"/>
                </a:lnTo>
                <a:lnTo>
                  <a:pt x="0" y="1642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0192288" y="2491022"/>
            <a:ext cx="4066719" cy="1801960"/>
          </a:xfrm>
          <a:custGeom>
            <a:avLst/>
            <a:gdLst/>
            <a:ahLst/>
            <a:cxnLst/>
            <a:rect l="l" t="t" r="r" b="b"/>
            <a:pathLst>
              <a:path w="4066719" h="1801960">
                <a:moveTo>
                  <a:pt x="0" y="0"/>
                </a:moveTo>
                <a:lnTo>
                  <a:pt x="4066719" y="0"/>
                </a:lnTo>
                <a:lnTo>
                  <a:pt x="4066719" y="1801960"/>
                </a:lnTo>
                <a:lnTo>
                  <a:pt x="0" y="1801960"/>
                </a:lnTo>
                <a:lnTo>
                  <a:pt x="0" y="0"/>
                </a:lnTo>
                <a:close/>
              </a:path>
            </a:pathLst>
          </a:custGeom>
          <a:blipFill>
            <a:blip r:embed="rId6"/>
            <a:stretch>
              <a:fillRect/>
            </a:stretch>
          </a:blipFill>
        </p:spPr>
      </p:sp>
      <p:sp>
        <p:nvSpPr>
          <p:cNvPr id="18" name="TextBox 18"/>
          <p:cNvSpPr txBox="1"/>
          <p:nvPr/>
        </p:nvSpPr>
        <p:spPr>
          <a:xfrm>
            <a:off x="1792669" y="3051632"/>
            <a:ext cx="7848340" cy="3275965"/>
          </a:xfrm>
          <a:prstGeom prst="rect">
            <a:avLst/>
          </a:prstGeom>
        </p:spPr>
        <p:txBody>
          <a:bodyPr lIns="0" tIns="0" rIns="0" bIns="0" rtlCol="0" anchor="t">
            <a:spAutoFit/>
          </a:bodyPr>
          <a:lstStyle/>
          <a:p>
            <a:pPr algn="l">
              <a:lnSpc>
                <a:spcPts val="4280"/>
              </a:lnSpc>
            </a:pPr>
            <a:r>
              <a:rPr lang="en-US" sz="4000" spc="-180">
                <a:solidFill>
                  <a:srgbClr val="272B47"/>
                </a:solidFill>
                <a:latin typeface="TT Norms Bold"/>
              </a:rPr>
              <a:t>DESARROLLO DE UN  MERCADO DE DATOS PARA EL MOVIEMIENTO DE ESTUDIANTES EN EL SISTEMA DE GESTION ACADEMICA XAUCE AKADEMOS PARA EL MINED</a:t>
            </a:r>
          </a:p>
        </p:txBody>
      </p:sp>
      <p:sp>
        <p:nvSpPr>
          <p:cNvPr id="19" name="TextBox 19"/>
          <p:cNvSpPr txBox="1"/>
          <p:nvPr/>
        </p:nvSpPr>
        <p:spPr>
          <a:xfrm>
            <a:off x="1792669" y="7521778"/>
            <a:ext cx="7490259" cy="1411627"/>
          </a:xfrm>
          <a:prstGeom prst="rect">
            <a:avLst/>
          </a:prstGeom>
        </p:spPr>
        <p:txBody>
          <a:bodyPr lIns="0" tIns="0" rIns="0" bIns="0" rtlCol="0" anchor="t">
            <a:spAutoFit/>
          </a:bodyPr>
          <a:lstStyle/>
          <a:p>
            <a:pPr algn="l">
              <a:lnSpc>
                <a:spcPts val="3733"/>
              </a:lnSpc>
            </a:pPr>
            <a:r>
              <a:rPr lang="en-US" sz="3010">
                <a:solidFill>
                  <a:srgbClr val="272B47"/>
                </a:solidFill>
                <a:latin typeface="TT Norms Bold"/>
              </a:rPr>
              <a:t>Tutores:</a:t>
            </a:r>
          </a:p>
          <a:p>
            <a:pPr algn="l">
              <a:lnSpc>
                <a:spcPts val="3733"/>
              </a:lnSpc>
            </a:pPr>
            <a:r>
              <a:rPr lang="en-US" sz="3010">
                <a:solidFill>
                  <a:srgbClr val="272B47"/>
                </a:solidFill>
                <a:latin typeface="TT Norms Bold"/>
              </a:rPr>
              <a:t>Ing. Alenys Rivero Nápoles</a:t>
            </a:r>
          </a:p>
          <a:p>
            <a:pPr algn="l">
              <a:lnSpc>
                <a:spcPts val="3733"/>
              </a:lnSpc>
            </a:pPr>
            <a:r>
              <a:rPr lang="en-US" sz="3010">
                <a:solidFill>
                  <a:srgbClr val="272B47"/>
                </a:solidFill>
                <a:latin typeface="TT Norms Bold"/>
              </a:rPr>
              <a:t>MsC. Juana Elena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5489258" y="325976"/>
            <a:ext cx="3449002" cy="1514475"/>
            <a:chOff x="0" y="0"/>
            <a:chExt cx="4598670" cy="2019300"/>
          </a:xfrm>
        </p:grpSpPr>
        <p:sp>
          <p:nvSpPr>
            <p:cNvPr id="6" name="Freeform 6"/>
            <p:cNvSpPr/>
            <p:nvPr/>
          </p:nvSpPr>
          <p:spPr>
            <a:xfrm>
              <a:off x="80493" y="46990"/>
              <a:ext cx="4435567" cy="1929130"/>
            </a:xfrm>
            <a:custGeom>
              <a:avLst/>
              <a:gdLst/>
              <a:ahLst/>
              <a:cxnLst/>
              <a:rect l="l" t="t" r="r" b="b"/>
              <a:pathLst>
                <a:path w="4435567" h="1929130">
                  <a:moveTo>
                    <a:pt x="3490837" y="111760"/>
                  </a:moveTo>
                  <a:cubicBezTo>
                    <a:pt x="2719803" y="74930"/>
                    <a:pt x="2556699" y="69850"/>
                    <a:pt x="2383005" y="73660"/>
                  </a:cubicBezTo>
                  <a:cubicBezTo>
                    <a:pt x="2202956" y="78740"/>
                    <a:pt x="2001724" y="86360"/>
                    <a:pt x="1838620" y="109220"/>
                  </a:cubicBezTo>
                  <a:cubicBezTo>
                    <a:pt x="1696699" y="129540"/>
                    <a:pt x="1575960" y="157480"/>
                    <a:pt x="1453103" y="193040"/>
                  </a:cubicBezTo>
                  <a:cubicBezTo>
                    <a:pt x="1328128" y="229870"/>
                    <a:pt x="1217980" y="276860"/>
                    <a:pt x="1097241" y="326390"/>
                  </a:cubicBezTo>
                  <a:cubicBezTo>
                    <a:pt x="965911" y="379730"/>
                    <a:pt x="811281" y="448310"/>
                    <a:pt x="694778" y="505460"/>
                  </a:cubicBezTo>
                  <a:cubicBezTo>
                    <a:pt x="599458" y="552450"/>
                    <a:pt x="516847" y="595630"/>
                    <a:pt x="446946" y="641350"/>
                  </a:cubicBezTo>
                  <a:cubicBezTo>
                    <a:pt x="387635" y="679450"/>
                    <a:pt x="341034" y="709930"/>
                    <a:pt x="294433" y="756920"/>
                  </a:cubicBezTo>
                  <a:cubicBezTo>
                    <a:pt x="233005" y="819150"/>
                    <a:pt x="158867" y="915670"/>
                    <a:pt x="124975" y="989330"/>
                  </a:cubicBezTo>
                  <a:cubicBezTo>
                    <a:pt x="97438" y="1050290"/>
                    <a:pt x="93202" y="1109980"/>
                    <a:pt x="88965" y="1164590"/>
                  </a:cubicBezTo>
                  <a:cubicBezTo>
                    <a:pt x="84729" y="1212850"/>
                    <a:pt x="86847" y="1256030"/>
                    <a:pt x="97438" y="1299210"/>
                  </a:cubicBezTo>
                  <a:cubicBezTo>
                    <a:pt x="108029" y="1338580"/>
                    <a:pt x="122857" y="1376680"/>
                    <a:pt x="146157" y="1413510"/>
                  </a:cubicBezTo>
                  <a:cubicBezTo>
                    <a:pt x="169458" y="1450340"/>
                    <a:pt x="192758" y="1484630"/>
                    <a:pt x="239359" y="1520190"/>
                  </a:cubicBezTo>
                  <a:cubicBezTo>
                    <a:pt x="302906" y="1568450"/>
                    <a:pt x="421527" y="1621790"/>
                    <a:pt x="518965" y="1662430"/>
                  </a:cubicBezTo>
                  <a:cubicBezTo>
                    <a:pt x="610049" y="1700530"/>
                    <a:pt x="703251" y="1734820"/>
                    <a:pt x="800689" y="1761490"/>
                  </a:cubicBezTo>
                  <a:cubicBezTo>
                    <a:pt x="898128" y="1788160"/>
                    <a:pt x="987093" y="1807210"/>
                    <a:pt x="1105714" y="1823720"/>
                  </a:cubicBezTo>
                  <a:cubicBezTo>
                    <a:pt x="1264581" y="1846580"/>
                    <a:pt x="1480640" y="1865630"/>
                    <a:pt x="1677635" y="1871980"/>
                  </a:cubicBezTo>
                  <a:cubicBezTo>
                    <a:pt x="1885221" y="1879600"/>
                    <a:pt x="2126699" y="1871980"/>
                    <a:pt x="2323694" y="1861820"/>
                  </a:cubicBezTo>
                  <a:cubicBezTo>
                    <a:pt x="2491034" y="1852930"/>
                    <a:pt x="2637192" y="1838960"/>
                    <a:pt x="2783350" y="1821180"/>
                  </a:cubicBezTo>
                  <a:cubicBezTo>
                    <a:pt x="2918916" y="1804670"/>
                    <a:pt x="3039655" y="1786890"/>
                    <a:pt x="3168867" y="1757680"/>
                  </a:cubicBezTo>
                  <a:cubicBezTo>
                    <a:pt x="3310788" y="1725930"/>
                    <a:pt x="3471774" y="1671320"/>
                    <a:pt x="3594630" y="1630680"/>
                  </a:cubicBezTo>
                  <a:cubicBezTo>
                    <a:pt x="3689951" y="1598930"/>
                    <a:pt x="3772561" y="1570990"/>
                    <a:pt x="3846699" y="1537970"/>
                  </a:cubicBezTo>
                  <a:cubicBezTo>
                    <a:pt x="3912364" y="1507490"/>
                    <a:pt x="3967438" y="1475740"/>
                    <a:pt x="4022512" y="1441450"/>
                  </a:cubicBezTo>
                  <a:cubicBezTo>
                    <a:pt x="4077586" y="1405890"/>
                    <a:pt x="4130541" y="1365250"/>
                    <a:pt x="4175024" y="1327150"/>
                  </a:cubicBezTo>
                  <a:cubicBezTo>
                    <a:pt x="4213153" y="1292860"/>
                    <a:pt x="4249162" y="1259840"/>
                    <a:pt x="4274581" y="1225550"/>
                  </a:cubicBezTo>
                  <a:cubicBezTo>
                    <a:pt x="4297882" y="1193800"/>
                    <a:pt x="4314827" y="1162050"/>
                    <a:pt x="4327537" y="1129030"/>
                  </a:cubicBezTo>
                  <a:cubicBezTo>
                    <a:pt x="4340246" y="1094740"/>
                    <a:pt x="4346601" y="1061720"/>
                    <a:pt x="4348719" y="1021080"/>
                  </a:cubicBezTo>
                  <a:cubicBezTo>
                    <a:pt x="4350837" y="970280"/>
                    <a:pt x="4340246" y="899160"/>
                    <a:pt x="4327537" y="847090"/>
                  </a:cubicBezTo>
                  <a:cubicBezTo>
                    <a:pt x="4316946" y="802640"/>
                    <a:pt x="4306354" y="763270"/>
                    <a:pt x="4285172" y="725170"/>
                  </a:cubicBezTo>
                  <a:cubicBezTo>
                    <a:pt x="4266108" y="689610"/>
                    <a:pt x="4242808" y="657860"/>
                    <a:pt x="4213153" y="626110"/>
                  </a:cubicBezTo>
                  <a:cubicBezTo>
                    <a:pt x="4181379" y="593090"/>
                    <a:pt x="4149606" y="565150"/>
                    <a:pt x="4103005" y="529590"/>
                  </a:cubicBezTo>
                  <a:cubicBezTo>
                    <a:pt x="4037340" y="478790"/>
                    <a:pt x="3931428" y="405130"/>
                    <a:pt x="3842463" y="355600"/>
                  </a:cubicBezTo>
                  <a:cubicBezTo>
                    <a:pt x="3764089" y="312420"/>
                    <a:pt x="3704778" y="280670"/>
                    <a:pt x="3603103" y="245110"/>
                  </a:cubicBezTo>
                  <a:cubicBezTo>
                    <a:pt x="3454827" y="194310"/>
                    <a:pt x="3164630" y="132080"/>
                    <a:pt x="3016355" y="102870"/>
                  </a:cubicBezTo>
                  <a:cubicBezTo>
                    <a:pt x="2929507" y="86360"/>
                    <a:pt x="2885024" y="78740"/>
                    <a:pt x="2804532" y="71120"/>
                  </a:cubicBezTo>
                  <a:cubicBezTo>
                    <a:pt x="2704975" y="60960"/>
                    <a:pt x="2569409" y="52070"/>
                    <a:pt x="2465616" y="54610"/>
                  </a:cubicBezTo>
                  <a:cubicBezTo>
                    <a:pt x="2376650" y="57150"/>
                    <a:pt x="2253793" y="90170"/>
                    <a:pt x="2215665" y="80010"/>
                  </a:cubicBezTo>
                  <a:cubicBezTo>
                    <a:pt x="2200837" y="76200"/>
                    <a:pt x="2192364" y="67310"/>
                    <a:pt x="2192364" y="59690"/>
                  </a:cubicBezTo>
                  <a:cubicBezTo>
                    <a:pt x="2192364" y="52070"/>
                    <a:pt x="2202956" y="35560"/>
                    <a:pt x="2215665" y="33020"/>
                  </a:cubicBezTo>
                  <a:cubicBezTo>
                    <a:pt x="2228374" y="30480"/>
                    <a:pt x="2266502" y="40640"/>
                    <a:pt x="2272857" y="48260"/>
                  </a:cubicBezTo>
                  <a:cubicBezTo>
                    <a:pt x="2279212" y="54610"/>
                    <a:pt x="2274975" y="66040"/>
                    <a:pt x="2268621" y="71120"/>
                  </a:cubicBezTo>
                  <a:cubicBezTo>
                    <a:pt x="2262266" y="77470"/>
                    <a:pt x="2245320" y="83820"/>
                    <a:pt x="2232611" y="82550"/>
                  </a:cubicBezTo>
                  <a:cubicBezTo>
                    <a:pt x="2219901" y="81280"/>
                    <a:pt x="2194483" y="71120"/>
                    <a:pt x="2192364" y="63500"/>
                  </a:cubicBezTo>
                  <a:cubicBezTo>
                    <a:pt x="2190246" y="54610"/>
                    <a:pt x="2205074" y="40640"/>
                    <a:pt x="2226256" y="31750"/>
                  </a:cubicBezTo>
                  <a:cubicBezTo>
                    <a:pt x="2268621" y="15240"/>
                    <a:pt x="2393596" y="7620"/>
                    <a:pt x="2467734" y="3810"/>
                  </a:cubicBezTo>
                  <a:cubicBezTo>
                    <a:pt x="2527044" y="0"/>
                    <a:pt x="2565172" y="1270"/>
                    <a:pt x="2632956" y="5080"/>
                  </a:cubicBezTo>
                  <a:cubicBezTo>
                    <a:pt x="2740985" y="11430"/>
                    <a:pt x="2897734" y="29210"/>
                    <a:pt x="3046010" y="55880"/>
                  </a:cubicBezTo>
                  <a:cubicBezTo>
                    <a:pt x="3230295" y="88900"/>
                    <a:pt x="3520492" y="162560"/>
                    <a:pt x="3649704" y="203200"/>
                  </a:cubicBezTo>
                  <a:cubicBezTo>
                    <a:pt x="3717488" y="224790"/>
                    <a:pt x="3742906" y="234950"/>
                    <a:pt x="3793744" y="260350"/>
                  </a:cubicBezTo>
                  <a:cubicBezTo>
                    <a:pt x="3865763" y="295910"/>
                    <a:pt x="3954729" y="347980"/>
                    <a:pt x="4033103" y="401320"/>
                  </a:cubicBezTo>
                  <a:cubicBezTo>
                    <a:pt x="4119951" y="461010"/>
                    <a:pt x="4232217" y="546100"/>
                    <a:pt x="4289408" y="605790"/>
                  </a:cubicBezTo>
                  <a:cubicBezTo>
                    <a:pt x="4327537" y="646430"/>
                    <a:pt x="4346601" y="675640"/>
                    <a:pt x="4367783" y="713740"/>
                  </a:cubicBezTo>
                  <a:cubicBezTo>
                    <a:pt x="4388965" y="754380"/>
                    <a:pt x="4401674" y="797560"/>
                    <a:pt x="4412266" y="844550"/>
                  </a:cubicBezTo>
                  <a:cubicBezTo>
                    <a:pt x="4424975" y="900430"/>
                    <a:pt x="4435566" y="972820"/>
                    <a:pt x="4433448" y="1027430"/>
                  </a:cubicBezTo>
                  <a:cubicBezTo>
                    <a:pt x="4431330" y="1070610"/>
                    <a:pt x="4420738" y="1107440"/>
                    <a:pt x="4405911" y="1145540"/>
                  </a:cubicBezTo>
                  <a:cubicBezTo>
                    <a:pt x="4391084" y="1182370"/>
                    <a:pt x="4372020" y="1216660"/>
                    <a:pt x="4346601" y="1250950"/>
                  </a:cubicBezTo>
                  <a:cubicBezTo>
                    <a:pt x="4319064" y="1287780"/>
                    <a:pt x="4283054" y="1323340"/>
                    <a:pt x="4240689" y="1358900"/>
                  </a:cubicBezTo>
                  <a:cubicBezTo>
                    <a:pt x="4194088" y="1398270"/>
                    <a:pt x="4139015" y="1441450"/>
                    <a:pt x="4079704" y="1478280"/>
                  </a:cubicBezTo>
                  <a:cubicBezTo>
                    <a:pt x="4022512" y="1515110"/>
                    <a:pt x="3961084" y="1549400"/>
                    <a:pt x="3891182" y="1581150"/>
                  </a:cubicBezTo>
                  <a:cubicBezTo>
                    <a:pt x="3814926" y="1615440"/>
                    <a:pt x="3732315" y="1643380"/>
                    <a:pt x="3632758" y="1676400"/>
                  </a:cubicBezTo>
                  <a:cubicBezTo>
                    <a:pt x="3505665" y="1718310"/>
                    <a:pt x="3336207" y="1772920"/>
                    <a:pt x="3190049" y="1805940"/>
                  </a:cubicBezTo>
                  <a:cubicBezTo>
                    <a:pt x="3056601" y="1836420"/>
                    <a:pt x="2933744" y="1854200"/>
                    <a:pt x="2796059" y="1871980"/>
                  </a:cubicBezTo>
                  <a:cubicBezTo>
                    <a:pt x="2647783" y="1891030"/>
                    <a:pt x="2497389" y="1903730"/>
                    <a:pt x="2325813" y="1912620"/>
                  </a:cubicBezTo>
                  <a:cubicBezTo>
                    <a:pt x="2124581" y="1922780"/>
                    <a:pt x="1878867" y="1929130"/>
                    <a:pt x="1664926" y="1921510"/>
                  </a:cubicBezTo>
                  <a:cubicBezTo>
                    <a:pt x="1463694" y="1913890"/>
                    <a:pt x="1243399" y="1896110"/>
                    <a:pt x="1078177" y="1871980"/>
                  </a:cubicBezTo>
                  <a:cubicBezTo>
                    <a:pt x="953202" y="1854200"/>
                    <a:pt x="860000" y="1832610"/>
                    <a:pt x="758325" y="1804670"/>
                  </a:cubicBezTo>
                  <a:cubicBezTo>
                    <a:pt x="654532" y="1776730"/>
                    <a:pt x="557093" y="1743710"/>
                    <a:pt x="461773" y="1701800"/>
                  </a:cubicBezTo>
                  <a:cubicBezTo>
                    <a:pt x="360098" y="1657350"/>
                    <a:pt x="233005" y="1596390"/>
                    <a:pt x="165221" y="1544320"/>
                  </a:cubicBezTo>
                  <a:cubicBezTo>
                    <a:pt x="114384" y="1504950"/>
                    <a:pt x="88965" y="1466850"/>
                    <a:pt x="63547" y="1426210"/>
                  </a:cubicBezTo>
                  <a:cubicBezTo>
                    <a:pt x="38128" y="1385570"/>
                    <a:pt x="23300" y="1344930"/>
                    <a:pt x="12709" y="1301750"/>
                  </a:cubicBezTo>
                  <a:cubicBezTo>
                    <a:pt x="2118" y="1256030"/>
                    <a:pt x="0" y="1209040"/>
                    <a:pt x="4236" y="1158240"/>
                  </a:cubicBezTo>
                  <a:cubicBezTo>
                    <a:pt x="8473" y="1099820"/>
                    <a:pt x="25418" y="1026160"/>
                    <a:pt x="46601" y="971550"/>
                  </a:cubicBezTo>
                  <a:cubicBezTo>
                    <a:pt x="65665" y="925830"/>
                    <a:pt x="88965" y="889000"/>
                    <a:pt x="118620" y="848360"/>
                  </a:cubicBezTo>
                  <a:cubicBezTo>
                    <a:pt x="148276" y="806450"/>
                    <a:pt x="182167" y="764540"/>
                    <a:pt x="226650" y="725170"/>
                  </a:cubicBezTo>
                  <a:cubicBezTo>
                    <a:pt x="273251" y="683260"/>
                    <a:pt x="326207" y="643890"/>
                    <a:pt x="389753" y="603250"/>
                  </a:cubicBezTo>
                  <a:cubicBezTo>
                    <a:pt x="463891" y="556260"/>
                    <a:pt x="548620" y="513080"/>
                    <a:pt x="646059" y="464820"/>
                  </a:cubicBezTo>
                  <a:cubicBezTo>
                    <a:pt x="764680" y="406400"/>
                    <a:pt x="919310" y="337820"/>
                    <a:pt x="1052758" y="283210"/>
                  </a:cubicBezTo>
                  <a:cubicBezTo>
                    <a:pt x="1175616" y="232410"/>
                    <a:pt x="1313300" y="180340"/>
                    <a:pt x="1419211" y="147320"/>
                  </a:cubicBezTo>
                  <a:cubicBezTo>
                    <a:pt x="1495468" y="123190"/>
                    <a:pt x="1539951" y="110490"/>
                    <a:pt x="1622561" y="93980"/>
                  </a:cubicBezTo>
                  <a:cubicBezTo>
                    <a:pt x="1739064" y="71120"/>
                    <a:pt x="1904285" y="48260"/>
                    <a:pt x="2061034" y="36830"/>
                  </a:cubicBezTo>
                  <a:cubicBezTo>
                    <a:pt x="2236847" y="22860"/>
                    <a:pt x="2440197" y="22860"/>
                    <a:pt x="2628719" y="24130"/>
                  </a:cubicBezTo>
                  <a:cubicBezTo>
                    <a:pt x="2817241" y="25400"/>
                    <a:pt x="3033300" y="35560"/>
                    <a:pt x="3194285" y="43180"/>
                  </a:cubicBezTo>
                  <a:cubicBezTo>
                    <a:pt x="3315024" y="48260"/>
                    <a:pt x="3463300" y="44450"/>
                    <a:pt x="3509901" y="62230"/>
                  </a:cubicBezTo>
                  <a:cubicBezTo>
                    <a:pt x="3528965" y="69850"/>
                    <a:pt x="3539557" y="83820"/>
                    <a:pt x="3537438" y="91440"/>
                  </a:cubicBezTo>
                  <a:cubicBezTo>
                    <a:pt x="3535320" y="100330"/>
                    <a:pt x="3490837" y="111760"/>
                    <a:pt x="3490837" y="111760"/>
                  </a:cubicBezTo>
                </a:path>
              </a:pathLst>
            </a:custGeom>
            <a:solidFill>
              <a:srgbClr val="45D1F2"/>
            </a:solidFill>
            <a:ln cap="sq">
              <a:noFill/>
              <a:prstDash val="solid"/>
              <a:miter/>
            </a:ln>
          </p:spPr>
        </p:sp>
      </p:grpSp>
      <p:grpSp>
        <p:nvGrpSpPr>
          <p:cNvPr id="7" name="Group 7"/>
          <p:cNvGrpSpPr/>
          <p:nvPr/>
        </p:nvGrpSpPr>
        <p:grpSpPr>
          <a:xfrm>
            <a:off x="1294497" y="1908236"/>
            <a:ext cx="13670184" cy="6970649"/>
            <a:chOff x="0" y="0"/>
            <a:chExt cx="3600378" cy="1835891"/>
          </a:xfrm>
        </p:grpSpPr>
        <p:sp>
          <p:nvSpPr>
            <p:cNvPr id="8" name="Freeform 8"/>
            <p:cNvSpPr/>
            <p:nvPr/>
          </p:nvSpPr>
          <p:spPr>
            <a:xfrm>
              <a:off x="0" y="0"/>
              <a:ext cx="3600378" cy="1835891"/>
            </a:xfrm>
            <a:custGeom>
              <a:avLst/>
              <a:gdLst/>
              <a:ahLst/>
              <a:cxnLst/>
              <a:rect l="l" t="t" r="r" b="b"/>
              <a:pathLst>
                <a:path w="3600378" h="1835891">
                  <a:moveTo>
                    <a:pt x="28883" y="0"/>
                  </a:moveTo>
                  <a:lnTo>
                    <a:pt x="3571495" y="0"/>
                  </a:lnTo>
                  <a:cubicBezTo>
                    <a:pt x="3587447" y="0"/>
                    <a:pt x="3600378" y="12931"/>
                    <a:pt x="3600378" y="28883"/>
                  </a:cubicBezTo>
                  <a:lnTo>
                    <a:pt x="3600378" y="1807008"/>
                  </a:lnTo>
                  <a:cubicBezTo>
                    <a:pt x="3600378" y="1814668"/>
                    <a:pt x="3597335" y="1822015"/>
                    <a:pt x="3591918" y="1827431"/>
                  </a:cubicBezTo>
                  <a:cubicBezTo>
                    <a:pt x="3586502" y="1832848"/>
                    <a:pt x="3579155" y="1835891"/>
                    <a:pt x="3571495" y="1835891"/>
                  </a:cubicBezTo>
                  <a:lnTo>
                    <a:pt x="28883" y="1835891"/>
                  </a:lnTo>
                  <a:cubicBezTo>
                    <a:pt x="12931" y="1835891"/>
                    <a:pt x="0" y="1822960"/>
                    <a:pt x="0" y="1807008"/>
                  </a:cubicBezTo>
                  <a:lnTo>
                    <a:pt x="0" y="28883"/>
                  </a:lnTo>
                  <a:cubicBezTo>
                    <a:pt x="0" y="12931"/>
                    <a:pt x="12931" y="0"/>
                    <a:pt x="28883" y="0"/>
                  </a:cubicBezTo>
                  <a:close/>
                </a:path>
              </a:pathLst>
            </a:custGeom>
            <a:solidFill>
              <a:srgbClr val="FFFFFF"/>
            </a:solidFill>
          </p:spPr>
        </p:sp>
        <p:sp>
          <p:nvSpPr>
            <p:cNvPr id="9" name="TextBox 9"/>
            <p:cNvSpPr txBox="1"/>
            <p:nvPr/>
          </p:nvSpPr>
          <p:spPr>
            <a:xfrm>
              <a:off x="0" y="-47625"/>
              <a:ext cx="3600378" cy="1883516"/>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a:off x="11099322" y="9651727"/>
            <a:ext cx="7296227" cy="49978"/>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656475" cy="16696"/>
          </a:xfrm>
          <a:prstGeom prst="line">
            <a:avLst/>
          </a:prstGeom>
          <a:ln w="66675" cap="rnd">
            <a:solidFill>
              <a:srgbClr val="495CD9"/>
            </a:solidFill>
            <a:prstDash val="solid"/>
            <a:headEnd type="none" w="sm" len="sm"/>
            <a:tailEnd type="none" w="sm" len="sm"/>
          </a:ln>
        </p:spPr>
      </p:sp>
      <p:sp>
        <p:nvSpPr>
          <p:cNvPr id="15" name="Freeform 15"/>
          <p:cNvSpPr/>
          <p:nvPr/>
        </p:nvSpPr>
        <p:spPr>
          <a:xfrm>
            <a:off x="2640051" y="2144650"/>
            <a:ext cx="10979078" cy="6497822"/>
          </a:xfrm>
          <a:custGeom>
            <a:avLst/>
            <a:gdLst/>
            <a:ahLst/>
            <a:cxnLst/>
            <a:rect l="l" t="t" r="r" b="b"/>
            <a:pathLst>
              <a:path w="10979078" h="6497822">
                <a:moveTo>
                  <a:pt x="0" y="0"/>
                </a:moveTo>
                <a:lnTo>
                  <a:pt x="10979078" y="0"/>
                </a:lnTo>
                <a:lnTo>
                  <a:pt x="10979078" y="6497822"/>
                </a:lnTo>
                <a:lnTo>
                  <a:pt x="0" y="6497822"/>
                </a:lnTo>
                <a:lnTo>
                  <a:pt x="0" y="0"/>
                </a:lnTo>
                <a:close/>
              </a:path>
            </a:pathLst>
          </a:custGeom>
          <a:blipFill>
            <a:blip r:embed="rId2"/>
            <a:stretch>
              <a:fillRect/>
            </a:stretch>
          </a:blipFill>
        </p:spPr>
      </p:sp>
      <p:sp>
        <p:nvSpPr>
          <p:cNvPr id="16" name="TextBox 16"/>
          <p:cNvSpPr txBox="1"/>
          <p:nvPr/>
        </p:nvSpPr>
        <p:spPr>
          <a:xfrm>
            <a:off x="1294497" y="729455"/>
            <a:ext cx="1290792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Comparación de los Sistemas Homólogos</a:t>
            </a:r>
          </a:p>
        </p:txBody>
      </p:sp>
      <p:sp>
        <p:nvSpPr>
          <p:cNvPr id="17" name="TextBox 17"/>
          <p:cNvSpPr txBox="1"/>
          <p:nvPr/>
        </p:nvSpPr>
        <p:spPr>
          <a:xfrm>
            <a:off x="7126238" y="9445034"/>
            <a:ext cx="39730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SISTEMAS HOMOLOGOS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4654594" y="45383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080040"/>
            <a:ext cx="14230860" cy="6834210"/>
            <a:chOff x="0" y="0"/>
            <a:chExt cx="3748046" cy="1799956"/>
          </a:xfrm>
        </p:grpSpPr>
        <p:sp>
          <p:nvSpPr>
            <p:cNvPr id="8" name="Freeform 8"/>
            <p:cNvSpPr/>
            <p:nvPr/>
          </p:nvSpPr>
          <p:spPr>
            <a:xfrm>
              <a:off x="0" y="0"/>
              <a:ext cx="3748046" cy="1799956"/>
            </a:xfrm>
            <a:custGeom>
              <a:avLst/>
              <a:gdLst/>
              <a:ahLst/>
              <a:cxnLst/>
              <a:rect l="l" t="t" r="r" b="b"/>
              <a:pathLst>
                <a:path w="3748046" h="179995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id="9" name="TextBox 9"/>
            <p:cNvSpPr txBox="1"/>
            <p:nvPr/>
          </p:nvSpPr>
          <p:spPr>
            <a:xfrm>
              <a:off x="0" y="-47625"/>
              <a:ext cx="3748046"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a:off x="11156472" y="9651727"/>
            <a:ext cx="7239077" cy="49978"/>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16696"/>
          </a:xfrm>
          <a:prstGeom prst="line">
            <a:avLst/>
          </a:prstGeom>
          <a:ln w="66675" cap="rnd">
            <a:solidFill>
              <a:srgbClr val="495CD9"/>
            </a:solidFill>
            <a:prstDash val="solid"/>
            <a:headEnd type="none" w="sm" len="sm"/>
            <a:tailEnd type="none" w="sm" len="sm"/>
          </a:ln>
        </p:spPr>
      </p:sp>
      <p:sp>
        <p:nvSpPr>
          <p:cNvPr id="15" name="Freeform 15"/>
          <p:cNvSpPr/>
          <p:nvPr/>
        </p:nvSpPr>
        <p:spPr>
          <a:xfrm>
            <a:off x="1852909" y="4122533"/>
            <a:ext cx="13114038" cy="3106595"/>
          </a:xfrm>
          <a:custGeom>
            <a:avLst/>
            <a:gdLst/>
            <a:ahLst/>
            <a:cxnLst/>
            <a:rect l="l" t="t" r="r" b="b"/>
            <a:pathLst>
              <a:path w="13114038" h="3106595">
                <a:moveTo>
                  <a:pt x="0" y="0"/>
                </a:moveTo>
                <a:lnTo>
                  <a:pt x="13114038" y="0"/>
                </a:lnTo>
                <a:lnTo>
                  <a:pt x="13114038" y="3106596"/>
                </a:lnTo>
                <a:lnTo>
                  <a:pt x="0" y="3106596"/>
                </a:lnTo>
                <a:lnTo>
                  <a:pt x="0" y="0"/>
                </a:lnTo>
                <a:close/>
              </a:path>
            </a:pathLst>
          </a:custGeom>
          <a:blipFill>
            <a:blip r:embed="rId2"/>
            <a:stretch>
              <a:fillRect/>
            </a:stretch>
          </a:blipFill>
        </p:spPr>
      </p:sp>
      <p:sp>
        <p:nvSpPr>
          <p:cNvPr id="16" name="TextBox 16"/>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Metodología de Desarrollo</a:t>
            </a:r>
          </a:p>
        </p:txBody>
      </p:sp>
      <p:sp>
        <p:nvSpPr>
          <p:cNvPr id="17" name="TextBox 17"/>
          <p:cNvSpPr txBox="1"/>
          <p:nvPr/>
        </p:nvSpPr>
        <p:spPr>
          <a:xfrm>
            <a:off x="7069088" y="9445034"/>
            <a:ext cx="40873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HEFESTO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4654594" y="45383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080040"/>
            <a:ext cx="14230860" cy="6834210"/>
            <a:chOff x="0" y="0"/>
            <a:chExt cx="3748046" cy="1799956"/>
          </a:xfrm>
        </p:grpSpPr>
        <p:sp>
          <p:nvSpPr>
            <p:cNvPr id="8" name="Freeform 8"/>
            <p:cNvSpPr/>
            <p:nvPr/>
          </p:nvSpPr>
          <p:spPr>
            <a:xfrm>
              <a:off x="0" y="0"/>
              <a:ext cx="3748046" cy="1799956"/>
            </a:xfrm>
            <a:custGeom>
              <a:avLst/>
              <a:gdLst/>
              <a:ahLst/>
              <a:cxnLst/>
              <a:rect l="l" t="t" r="r" b="b"/>
              <a:pathLst>
                <a:path w="3748046" h="179995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id="9" name="TextBox 9"/>
            <p:cNvSpPr txBox="1"/>
            <p:nvPr/>
          </p:nvSpPr>
          <p:spPr>
            <a:xfrm>
              <a:off x="0" y="-47625"/>
              <a:ext cx="3748046"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flipV="1">
            <a:off x="11156472" y="9701705"/>
            <a:ext cx="7239077" cy="135759"/>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202434"/>
          </a:xfrm>
          <a:prstGeom prst="line">
            <a:avLst/>
          </a:prstGeom>
          <a:ln w="66675" cap="rnd">
            <a:solidFill>
              <a:srgbClr val="495CD9"/>
            </a:solidFill>
            <a:prstDash val="solid"/>
            <a:headEnd type="none" w="sm" len="sm"/>
            <a:tailEnd type="none" w="sm" len="sm"/>
          </a:ln>
        </p:spPr>
      </p:sp>
      <p:sp>
        <p:nvSpPr>
          <p:cNvPr id="15" name="Freeform 15"/>
          <p:cNvSpPr/>
          <p:nvPr/>
        </p:nvSpPr>
        <p:spPr>
          <a:xfrm>
            <a:off x="9213875" y="4167849"/>
            <a:ext cx="4983899" cy="1951302"/>
          </a:xfrm>
          <a:custGeom>
            <a:avLst/>
            <a:gdLst/>
            <a:ahLst/>
            <a:cxnLst/>
            <a:rect l="l" t="t" r="r" b="b"/>
            <a:pathLst>
              <a:path w="4983899" h="1951302">
                <a:moveTo>
                  <a:pt x="0" y="0"/>
                </a:moveTo>
                <a:lnTo>
                  <a:pt x="4983899" y="0"/>
                </a:lnTo>
                <a:lnTo>
                  <a:pt x="4983899" y="1951302"/>
                </a:lnTo>
                <a:lnTo>
                  <a:pt x="0" y="1951302"/>
                </a:lnTo>
                <a:lnTo>
                  <a:pt x="0" y="0"/>
                </a:lnTo>
                <a:close/>
              </a:path>
            </a:pathLst>
          </a:custGeom>
          <a:blipFill>
            <a:blip r:embed="rId2"/>
            <a:stretch>
              <a:fillRect/>
            </a:stretch>
          </a:blipFill>
        </p:spPr>
      </p:sp>
      <p:sp>
        <p:nvSpPr>
          <p:cNvPr id="16" name="Freeform 16"/>
          <p:cNvSpPr/>
          <p:nvPr/>
        </p:nvSpPr>
        <p:spPr>
          <a:xfrm>
            <a:off x="2202545" y="3613853"/>
            <a:ext cx="5152434" cy="2891451"/>
          </a:xfrm>
          <a:custGeom>
            <a:avLst/>
            <a:gdLst/>
            <a:ahLst/>
            <a:cxnLst/>
            <a:rect l="l" t="t" r="r" b="b"/>
            <a:pathLst>
              <a:path w="5152434" h="2891451">
                <a:moveTo>
                  <a:pt x="0" y="0"/>
                </a:moveTo>
                <a:lnTo>
                  <a:pt x="5152434" y="0"/>
                </a:lnTo>
                <a:lnTo>
                  <a:pt x="5152434" y="2891450"/>
                </a:lnTo>
                <a:lnTo>
                  <a:pt x="0" y="2891450"/>
                </a:lnTo>
                <a:lnTo>
                  <a:pt x="0" y="0"/>
                </a:lnTo>
                <a:close/>
              </a:path>
            </a:pathLst>
          </a:custGeom>
          <a:blipFill>
            <a:blip r:embed="rId3"/>
            <a:stretch>
              <a:fillRect/>
            </a:stretch>
          </a:blipFill>
        </p:spPr>
      </p:sp>
      <p:sp>
        <p:nvSpPr>
          <p:cNvPr id="17" name="TextBox 17"/>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Tecnologías y Herramientas</a:t>
            </a:r>
          </a:p>
        </p:txBody>
      </p:sp>
      <p:sp>
        <p:nvSpPr>
          <p:cNvPr id="18" name="TextBox 18"/>
          <p:cNvSpPr txBox="1"/>
          <p:nvPr/>
        </p:nvSpPr>
        <p:spPr>
          <a:xfrm>
            <a:off x="7069088" y="9445034"/>
            <a:ext cx="4087385" cy="737235"/>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TECNOLOGÍAS Y HERRAMIENTAS</a:t>
            </a:r>
          </a:p>
        </p:txBody>
      </p:sp>
      <p:sp>
        <p:nvSpPr>
          <p:cNvPr id="19" name="TextBox 19"/>
          <p:cNvSpPr txBox="1"/>
          <p:nvPr/>
        </p:nvSpPr>
        <p:spPr>
          <a:xfrm>
            <a:off x="3451965" y="6771559"/>
            <a:ext cx="2653594" cy="503936"/>
          </a:xfrm>
          <a:prstGeom prst="rect">
            <a:avLst/>
          </a:prstGeom>
        </p:spPr>
        <p:txBody>
          <a:bodyPr lIns="0" tIns="0" rIns="0" bIns="0" rtlCol="0" anchor="t">
            <a:spAutoFit/>
          </a:bodyPr>
          <a:lstStyle/>
          <a:p>
            <a:pPr algn="l">
              <a:lnSpc>
                <a:spcPts val="4012"/>
              </a:lnSpc>
            </a:pPr>
            <a:r>
              <a:rPr lang="en-US" sz="3400" spc="-132">
                <a:solidFill>
                  <a:srgbClr val="272B47"/>
                </a:solidFill>
                <a:latin typeface="TT Norms Bold"/>
              </a:rPr>
              <a:t>UML v2.5</a:t>
            </a:r>
          </a:p>
        </p:txBody>
      </p:sp>
      <p:sp>
        <p:nvSpPr>
          <p:cNvPr id="20" name="TextBox 20"/>
          <p:cNvSpPr txBox="1"/>
          <p:nvPr/>
        </p:nvSpPr>
        <p:spPr>
          <a:xfrm>
            <a:off x="9570166" y="6771559"/>
            <a:ext cx="4271316" cy="503936"/>
          </a:xfrm>
          <a:prstGeom prst="rect">
            <a:avLst/>
          </a:prstGeom>
        </p:spPr>
        <p:txBody>
          <a:bodyPr lIns="0" tIns="0" rIns="0" bIns="0" rtlCol="0" anchor="t">
            <a:spAutoFit/>
          </a:bodyPr>
          <a:lstStyle/>
          <a:p>
            <a:pPr algn="l">
              <a:lnSpc>
                <a:spcPts val="4012"/>
              </a:lnSpc>
            </a:pPr>
            <a:r>
              <a:rPr lang="en-US" sz="3400" spc="-132">
                <a:solidFill>
                  <a:srgbClr val="272B47"/>
                </a:solidFill>
                <a:latin typeface="TT Norms Bold"/>
              </a:rPr>
              <a:t>Visual Paradigm v8.0</a:t>
            </a:r>
          </a:p>
        </p:txBody>
      </p:sp>
      <p:sp>
        <p:nvSpPr>
          <p:cNvPr id="21" name="TextBox 21"/>
          <p:cNvSpPr txBox="1"/>
          <p:nvPr/>
        </p:nvSpPr>
        <p:spPr>
          <a:xfrm>
            <a:off x="1905556" y="2382669"/>
            <a:ext cx="11707774" cy="658876"/>
          </a:xfrm>
          <a:prstGeom prst="rect">
            <a:avLst/>
          </a:prstGeom>
        </p:spPr>
        <p:txBody>
          <a:bodyPr lIns="0" tIns="0" rIns="0" bIns="0" rtlCol="0" anchor="t">
            <a:spAutoFit/>
          </a:bodyPr>
          <a:lstStyle/>
          <a:p>
            <a:pPr algn="l">
              <a:lnSpc>
                <a:spcPts val="5192"/>
              </a:lnSpc>
            </a:pPr>
            <a:r>
              <a:rPr lang="en-US" sz="4400" spc="-171">
                <a:solidFill>
                  <a:srgbClr val="272B47"/>
                </a:solidFill>
                <a:latin typeface="TT Norms Bold"/>
              </a:rPr>
              <a:t>Modelado de Diagramas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4654594" y="45383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080040"/>
            <a:ext cx="14230860" cy="6834210"/>
            <a:chOff x="0" y="0"/>
            <a:chExt cx="3748046" cy="1799956"/>
          </a:xfrm>
        </p:grpSpPr>
        <p:sp>
          <p:nvSpPr>
            <p:cNvPr id="8" name="Freeform 8"/>
            <p:cNvSpPr/>
            <p:nvPr/>
          </p:nvSpPr>
          <p:spPr>
            <a:xfrm>
              <a:off x="0" y="0"/>
              <a:ext cx="3748046" cy="1799956"/>
            </a:xfrm>
            <a:custGeom>
              <a:avLst/>
              <a:gdLst/>
              <a:ahLst/>
              <a:cxnLst/>
              <a:rect l="l" t="t" r="r" b="b"/>
              <a:pathLst>
                <a:path w="3748046" h="179995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id="9" name="TextBox 9"/>
            <p:cNvSpPr txBox="1"/>
            <p:nvPr/>
          </p:nvSpPr>
          <p:spPr>
            <a:xfrm>
              <a:off x="0" y="-47625"/>
              <a:ext cx="3748046"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flipV="1">
            <a:off x="11156472" y="9701705"/>
            <a:ext cx="7239077" cy="135759"/>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202434"/>
          </a:xfrm>
          <a:prstGeom prst="line">
            <a:avLst/>
          </a:prstGeom>
          <a:ln w="66675" cap="rnd">
            <a:solidFill>
              <a:srgbClr val="495CD9"/>
            </a:solidFill>
            <a:prstDash val="solid"/>
            <a:headEnd type="none" w="sm" len="sm"/>
            <a:tailEnd type="none" w="sm" len="sm"/>
          </a:ln>
        </p:spPr>
      </p:sp>
      <p:sp>
        <p:nvSpPr>
          <p:cNvPr id="15" name="Freeform 15"/>
          <p:cNvSpPr/>
          <p:nvPr/>
        </p:nvSpPr>
        <p:spPr>
          <a:xfrm>
            <a:off x="6451485" y="3812407"/>
            <a:ext cx="3470473" cy="1884734"/>
          </a:xfrm>
          <a:custGeom>
            <a:avLst/>
            <a:gdLst/>
            <a:ahLst/>
            <a:cxnLst/>
            <a:rect l="l" t="t" r="r" b="b"/>
            <a:pathLst>
              <a:path w="3470473" h="1884734">
                <a:moveTo>
                  <a:pt x="0" y="0"/>
                </a:moveTo>
                <a:lnTo>
                  <a:pt x="3470473" y="0"/>
                </a:lnTo>
                <a:lnTo>
                  <a:pt x="3470473" y="1884734"/>
                </a:lnTo>
                <a:lnTo>
                  <a:pt x="0" y="1884734"/>
                </a:lnTo>
                <a:lnTo>
                  <a:pt x="0" y="0"/>
                </a:lnTo>
                <a:close/>
              </a:path>
            </a:pathLst>
          </a:custGeom>
          <a:blipFill>
            <a:blip r:embed="rId2"/>
            <a:stretch>
              <a:fillRect/>
            </a:stretch>
          </a:blipFill>
        </p:spPr>
      </p:sp>
      <p:sp>
        <p:nvSpPr>
          <p:cNvPr id="16" name="Freeform 16"/>
          <p:cNvSpPr/>
          <p:nvPr/>
        </p:nvSpPr>
        <p:spPr>
          <a:xfrm>
            <a:off x="1688377" y="6645567"/>
            <a:ext cx="3665633" cy="2061919"/>
          </a:xfrm>
          <a:custGeom>
            <a:avLst/>
            <a:gdLst/>
            <a:ahLst/>
            <a:cxnLst/>
            <a:rect l="l" t="t" r="r" b="b"/>
            <a:pathLst>
              <a:path w="3665633" h="2061919">
                <a:moveTo>
                  <a:pt x="0" y="0"/>
                </a:moveTo>
                <a:lnTo>
                  <a:pt x="3665634" y="0"/>
                </a:lnTo>
                <a:lnTo>
                  <a:pt x="3665634" y="2061919"/>
                </a:lnTo>
                <a:lnTo>
                  <a:pt x="0" y="2061919"/>
                </a:lnTo>
                <a:lnTo>
                  <a:pt x="0" y="0"/>
                </a:lnTo>
                <a:close/>
              </a:path>
            </a:pathLst>
          </a:custGeom>
          <a:blipFill>
            <a:blip r:embed="rId3"/>
            <a:stretch>
              <a:fillRect/>
            </a:stretch>
          </a:blipFill>
        </p:spPr>
      </p:sp>
      <p:sp>
        <p:nvSpPr>
          <p:cNvPr id="17" name="Freeform 17"/>
          <p:cNvSpPr/>
          <p:nvPr/>
        </p:nvSpPr>
        <p:spPr>
          <a:xfrm>
            <a:off x="11784903" y="3812407"/>
            <a:ext cx="2967609" cy="1503458"/>
          </a:xfrm>
          <a:custGeom>
            <a:avLst/>
            <a:gdLst/>
            <a:ahLst/>
            <a:cxnLst/>
            <a:rect l="l" t="t" r="r" b="b"/>
            <a:pathLst>
              <a:path w="2967609" h="1503458">
                <a:moveTo>
                  <a:pt x="0" y="0"/>
                </a:moveTo>
                <a:lnTo>
                  <a:pt x="2967610" y="0"/>
                </a:lnTo>
                <a:lnTo>
                  <a:pt x="2967610" y="1503458"/>
                </a:lnTo>
                <a:lnTo>
                  <a:pt x="0" y="1503458"/>
                </a:lnTo>
                <a:lnTo>
                  <a:pt x="0" y="0"/>
                </a:lnTo>
                <a:close/>
              </a:path>
            </a:pathLst>
          </a:custGeom>
          <a:blipFill>
            <a:blip r:embed="rId4"/>
            <a:stretch>
              <a:fillRect/>
            </a:stretch>
          </a:blipFill>
        </p:spPr>
      </p:sp>
      <p:sp>
        <p:nvSpPr>
          <p:cNvPr id="18" name="Freeform 18"/>
          <p:cNvSpPr/>
          <p:nvPr/>
        </p:nvSpPr>
        <p:spPr>
          <a:xfrm>
            <a:off x="2261370" y="3788152"/>
            <a:ext cx="1720267" cy="1908989"/>
          </a:xfrm>
          <a:custGeom>
            <a:avLst/>
            <a:gdLst/>
            <a:ahLst/>
            <a:cxnLst/>
            <a:rect l="l" t="t" r="r" b="b"/>
            <a:pathLst>
              <a:path w="1720267" h="1908989">
                <a:moveTo>
                  <a:pt x="0" y="0"/>
                </a:moveTo>
                <a:lnTo>
                  <a:pt x="1720267" y="0"/>
                </a:lnTo>
                <a:lnTo>
                  <a:pt x="1720267" y="1908989"/>
                </a:lnTo>
                <a:lnTo>
                  <a:pt x="0" y="1908989"/>
                </a:lnTo>
                <a:lnTo>
                  <a:pt x="0" y="0"/>
                </a:lnTo>
                <a:close/>
              </a:path>
            </a:pathLst>
          </a:custGeom>
          <a:blipFill>
            <a:blip r:embed="rId5"/>
            <a:stretch>
              <a:fillRect/>
            </a:stretch>
          </a:blipFill>
        </p:spPr>
      </p:sp>
      <p:sp>
        <p:nvSpPr>
          <p:cNvPr id="19" name="TextBox 19"/>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Tecnologías y Herramientas</a:t>
            </a:r>
          </a:p>
        </p:txBody>
      </p:sp>
      <p:sp>
        <p:nvSpPr>
          <p:cNvPr id="20" name="TextBox 20"/>
          <p:cNvSpPr txBox="1"/>
          <p:nvPr/>
        </p:nvSpPr>
        <p:spPr>
          <a:xfrm>
            <a:off x="7069088" y="9445034"/>
            <a:ext cx="4087385" cy="737235"/>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TECNOLOGÍAS Y HERRAMIENTAS</a:t>
            </a:r>
          </a:p>
        </p:txBody>
      </p:sp>
      <p:sp>
        <p:nvSpPr>
          <p:cNvPr id="21" name="TextBox 21"/>
          <p:cNvSpPr txBox="1"/>
          <p:nvPr/>
        </p:nvSpPr>
        <p:spPr>
          <a:xfrm>
            <a:off x="1560934" y="2613910"/>
            <a:ext cx="11707774" cy="658876"/>
          </a:xfrm>
          <a:prstGeom prst="rect">
            <a:avLst/>
          </a:prstGeom>
        </p:spPr>
        <p:txBody>
          <a:bodyPr lIns="0" tIns="0" rIns="0" bIns="0" rtlCol="0" anchor="t">
            <a:spAutoFit/>
          </a:bodyPr>
          <a:lstStyle/>
          <a:p>
            <a:pPr algn="l">
              <a:lnSpc>
                <a:spcPts val="5192"/>
              </a:lnSpc>
            </a:pPr>
            <a:r>
              <a:rPr lang="en-US" sz="4400" spc="-171">
                <a:solidFill>
                  <a:srgbClr val="272B47"/>
                </a:solidFill>
                <a:latin typeface="TT Norms Bold"/>
              </a:rPr>
              <a:t>Proceso de Extracción Transformaciones y Carga</a:t>
            </a:r>
          </a:p>
        </p:txBody>
      </p:sp>
      <p:sp>
        <p:nvSpPr>
          <p:cNvPr id="22" name="TextBox 22"/>
          <p:cNvSpPr txBox="1"/>
          <p:nvPr/>
        </p:nvSpPr>
        <p:spPr>
          <a:xfrm>
            <a:off x="1877140" y="5873661"/>
            <a:ext cx="3288107" cy="590931"/>
          </a:xfrm>
          <a:prstGeom prst="rect">
            <a:avLst/>
          </a:prstGeom>
        </p:spPr>
        <p:txBody>
          <a:bodyPr lIns="0" tIns="0" rIns="0" bIns="0" rtlCol="0" anchor="t">
            <a:spAutoFit/>
          </a:bodyPr>
          <a:lstStyle/>
          <a:p>
            <a:pPr algn="l">
              <a:lnSpc>
                <a:spcPts val="4602"/>
              </a:lnSpc>
            </a:pPr>
            <a:r>
              <a:rPr lang="en-US" sz="3900" spc="-152">
                <a:solidFill>
                  <a:srgbClr val="272B47"/>
                </a:solidFill>
                <a:latin typeface="TT Norms Bold"/>
              </a:rPr>
              <a:t>Python v3.11</a:t>
            </a:r>
          </a:p>
        </p:txBody>
      </p:sp>
      <p:sp>
        <p:nvSpPr>
          <p:cNvPr id="23" name="TextBox 23"/>
          <p:cNvSpPr txBox="1"/>
          <p:nvPr/>
        </p:nvSpPr>
        <p:spPr>
          <a:xfrm rot="60000">
            <a:off x="6650208" y="5611796"/>
            <a:ext cx="3288107" cy="590931"/>
          </a:xfrm>
          <a:prstGeom prst="rect">
            <a:avLst/>
          </a:prstGeom>
        </p:spPr>
        <p:txBody>
          <a:bodyPr lIns="0" tIns="0" rIns="0" bIns="0" rtlCol="0" anchor="t">
            <a:spAutoFit/>
          </a:bodyPr>
          <a:lstStyle/>
          <a:p>
            <a:pPr algn="l">
              <a:lnSpc>
                <a:spcPts val="4602"/>
              </a:lnSpc>
            </a:pPr>
            <a:r>
              <a:rPr lang="en-US" sz="3900" spc="-152">
                <a:solidFill>
                  <a:srgbClr val="272B47"/>
                </a:solidFill>
                <a:latin typeface="TT Norms Bold"/>
              </a:rPr>
              <a:t>Pentaho  v9.3</a:t>
            </a:r>
          </a:p>
        </p:txBody>
      </p:sp>
      <p:sp>
        <p:nvSpPr>
          <p:cNvPr id="24" name="TextBox 24"/>
          <p:cNvSpPr txBox="1"/>
          <p:nvPr/>
        </p:nvSpPr>
        <p:spPr>
          <a:xfrm>
            <a:off x="11624654" y="5583149"/>
            <a:ext cx="3288107" cy="1171956"/>
          </a:xfrm>
          <a:prstGeom prst="rect">
            <a:avLst/>
          </a:prstGeom>
        </p:spPr>
        <p:txBody>
          <a:bodyPr lIns="0" tIns="0" rIns="0" bIns="0" rtlCol="0" anchor="t">
            <a:spAutoFit/>
          </a:bodyPr>
          <a:lstStyle/>
          <a:p>
            <a:pPr algn="l">
              <a:lnSpc>
                <a:spcPts val="4602"/>
              </a:lnSpc>
            </a:pPr>
            <a:r>
              <a:rPr lang="en-US" sz="3900" spc="-152">
                <a:solidFill>
                  <a:srgbClr val="272B47"/>
                </a:solidFill>
                <a:latin typeface="TT Norms Bold"/>
              </a:rPr>
              <a:t>Visual Studio Code  v1.86.1</a:t>
            </a:r>
          </a:p>
        </p:txBody>
      </p:sp>
      <p:sp>
        <p:nvSpPr>
          <p:cNvPr id="25" name="TextBox 25"/>
          <p:cNvSpPr txBox="1"/>
          <p:nvPr/>
        </p:nvSpPr>
        <p:spPr>
          <a:xfrm>
            <a:off x="5913101" y="7412475"/>
            <a:ext cx="4008857" cy="542798"/>
          </a:xfrm>
          <a:prstGeom prst="rect">
            <a:avLst/>
          </a:prstGeom>
        </p:spPr>
        <p:txBody>
          <a:bodyPr lIns="0" tIns="0" rIns="0" bIns="0" rtlCol="0" anchor="t">
            <a:spAutoFit/>
          </a:bodyPr>
          <a:lstStyle/>
          <a:p>
            <a:pPr algn="l">
              <a:lnSpc>
                <a:spcPts val="4366"/>
              </a:lnSpc>
            </a:pPr>
            <a:r>
              <a:rPr lang="en-US" sz="3700" spc="-144">
                <a:solidFill>
                  <a:srgbClr val="272B47"/>
                </a:solidFill>
                <a:latin typeface="TT Norms Bold"/>
              </a:rPr>
              <a:t>Postgre SQL v15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4654594" y="45383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052473"/>
            <a:ext cx="14230860" cy="6834210"/>
            <a:chOff x="0" y="0"/>
            <a:chExt cx="3748046" cy="1799956"/>
          </a:xfrm>
        </p:grpSpPr>
        <p:sp>
          <p:nvSpPr>
            <p:cNvPr id="8" name="Freeform 8"/>
            <p:cNvSpPr/>
            <p:nvPr/>
          </p:nvSpPr>
          <p:spPr>
            <a:xfrm>
              <a:off x="0" y="0"/>
              <a:ext cx="3748046" cy="1799956"/>
            </a:xfrm>
            <a:custGeom>
              <a:avLst/>
              <a:gdLst/>
              <a:ahLst/>
              <a:cxnLst/>
              <a:rect l="l" t="t" r="r" b="b"/>
              <a:pathLst>
                <a:path w="3748046" h="179995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id="9" name="TextBox 9"/>
            <p:cNvSpPr txBox="1"/>
            <p:nvPr/>
          </p:nvSpPr>
          <p:spPr>
            <a:xfrm>
              <a:off x="0" y="-47625"/>
              <a:ext cx="3748046"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flipV="1">
            <a:off x="11156472" y="9701705"/>
            <a:ext cx="7239077" cy="135759"/>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202434"/>
          </a:xfrm>
          <a:prstGeom prst="line">
            <a:avLst/>
          </a:prstGeom>
          <a:ln w="66675" cap="rnd">
            <a:solidFill>
              <a:srgbClr val="495CD9"/>
            </a:solidFill>
            <a:prstDash val="solid"/>
            <a:headEnd type="none" w="sm" len="sm"/>
            <a:tailEnd type="none" w="sm" len="sm"/>
          </a:ln>
        </p:spPr>
      </p:sp>
      <p:sp>
        <p:nvSpPr>
          <p:cNvPr id="15" name="Freeform 15"/>
          <p:cNvSpPr/>
          <p:nvPr/>
        </p:nvSpPr>
        <p:spPr>
          <a:xfrm>
            <a:off x="10010937" y="4377510"/>
            <a:ext cx="4186836" cy="1695934"/>
          </a:xfrm>
          <a:custGeom>
            <a:avLst/>
            <a:gdLst/>
            <a:ahLst/>
            <a:cxnLst/>
            <a:rect l="l" t="t" r="r" b="b"/>
            <a:pathLst>
              <a:path w="4186836" h="1695934">
                <a:moveTo>
                  <a:pt x="0" y="0"/>
                </a:moveTo>
                <a:lnTo>
                  <a:pt x="4186837" y="0"/>
                </a:lnTo>
                <a:lnTo>
                  <a:pt x="4186837" y="1695934"/>
                </a:lnTo>
                <a:lnTo>
                  <a:pt x="0" y="1695934"/>
                </a:lnTo>
                <a:lnTo>
                  <a:pt x="0" y="0"/>
                </a:lnTo>
                <a:close/>
              </a:path>
            </a:pathLst>
          </a:custGeom>
          <a:blipFill>
            <a:blip r:embed="rId2"/>
            <a:stretch>
              <a:fillRect/>
            </a:stretch>
          </a:blipFill>
        </p:spPr>
      </p:sp>
      <p:sp>
        <p:nvSpPr>
          <p:cNvPr id="16" name="Freeform 16"/>
          <p:cNvSpPr/>
          <p:nvPr/>
        </p:nvSpPr>
        <p:spPr>
          <a:xfrm>
            <a:off x="2066918" y="4527116"/>
            <a:ext cx="5083583" cy="1232769"/>
          </a:xfrm>
          <a:custGeom>
            <a:avLst/>
            <a:gdLst/>
            <a:ahLst/>
            <a:cxnLst/>
            <a:rect l="l" t="t" r="r" b="b"/>
            <a:pathLst>
              <a:path w="5083583" h="1232769">
                <a:moveTo>
                  <a:pt x="0" y="0"/>
                </a:moveTo>
                <a:lnTo>
                  <a:pt x="5083583" y="0"/>
                </a:lnTo>
                <a:lnTo>
                  <a:pt x="5083583" y="1232768"/>
                </a:lnTo>
                <a:lnTo>
                  <a:pt x="0" y="1232768"/>
                </a:lnTo>
                <a:lnTo>
                  <a:pt x="0" y="0"/>
                </a:lnTo>
                <a:close/>
              </a:path>
            </a:pathLst>
          </a:custGeom>
          <a:blipFill>
            <a:blip r:embed="rId3"/>
            <a:stretch>
              <a:fillRect/>
            </a:stretch>
          </a:blipFill>
        </p:spPr>
      </p:sp>
      <p:sp>
        <p:nvSpPr>
          <p:cNvPr id="17" name="TextBox 17"/>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Tecnologías y Herramientas</a:t>
            </a:r>
          </a:p>
        </p:txBody>
      </p:sp>
      <p:sp>
        <p:nvSpPr>
          <p:cNvPr id="18" name="TextBox 18"/>
          <p:cNvSpPr txBox="1"/>
          <p:nvPr/>
        </p:nvSpPr>
        <p:spPr>
          <a:xfrm>
            <a:off x="7069088" y="9445034"/>
            <a:ext cx="4087385" cy="737235"/>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TECNOLOGÍAS Y HERRAMIENTAS</a:t>
            </a:r>
          </a:p>
        </p:txBody>
      </p:sp>
      <p:sp>
        <p:nvSpPr>
          <p:cNvPr id="19" name="TextBox 19"/>
          <p:cNvSpPr txBox="1"/>
          <p:nvPr/>
        </p:nvSpPr>
        <p:spPr>
          <a:xfrm>
            <a:off x="2647369" y="3073490"/>
            <a:ext cx="3451914" cy="658876"/>
          </a:xfrm>
          <a:prstGeom prst="rect">
            <a:avLst/>
          </a:prstGeom>
        </p:spPr>
        <p:txBody>
          <a:bodyPr lIns="0" tIns="0" rIns="0" bIns="0" rtlCol="0" anchor="t">
            <a:spAutoFit/>
          </a:bodyPr>
          <a:lstStyle/>
          <a:p>
            <a:pPr algn="l">
              <a:lnSpc>
                <a:spcPts val="5192"/>
              </a:lnSpc>
            </a:pPr>
            <a:r>
              <a:rPr lang="en-US" sz="4400" spc="-171">
                <a:solidFill>
                  <a:srgbClr val="272B47"/>
                </a:solidFill>
                <a:latin typeface="TT Norms Bold"/>
              </a:rPr>
              <a:t>Visualización</a:t>
            </a:r>
          </a:p>
        </p:txBody>
      </p:sp>
      <p:sp>
        <p:nvSpPr>
          <p:cNvPr id="20" name="TextBox 20"/>
          <p:cNvSpPr txBox="1"/>
          <p:nvPr/>
        </p:nvSpPr>
        <p:spPr>
          <a:xfrm>
            <a:off x="2475893" y="6550459"/>
            <a:ext cx="4265632" cy="590931"/>
          </a:xfrm>
          <a:prstGeom prst="rect">
            <a:avLst/>
          </a:prstGeom>
        </p:spPr>
        <p:txBody>
          <a:bodyPr lIns="0" tIns="0" rIns="0" bIns="0" rtlCol="0" anchor="t">
            <a:spAutoFit/>
          </a:bodyPr>
          <a:lstStyle/>
          <a:p>
            <a:pPr algn="l">
              <a:lnSpc>
                <a:spcPts val="4602"/>
              </a:lnSpc>
            </a:pPr>
            <a:r>
              <a:rPr lang="en-US" sz="3900" spc="-152">
                <a:solidFill>
                  <a:srgbClr val="272B47"/>
                </a:solidFill>
                <a:latin typeface="TT Norms Bold"/>
              </a:rPr>
              <a:t>Grafana v10.1.4.0</a:t>
            </a:r>
          </a:p>
        </p:txBody>
      </p:sp>
      <p:sp>
        <p:nvSpPr>
          <p:cNvPr id="21" name="TextBox 21"/>
          <p:cNvSpPr txBox="1"/>
          <p:nvPr/>
        </p:nvSpPr>
        <p:spPr>
          <a:xfrm>
            <a:off x="9256008" y="3153531"/>
            <a:ext cx="5696694" cy="658876"/>
          </a:xfrm>
          <a:prstGeom prst="rect">
            <a:avLst/>
          </a:prstGeom>
        </p:spPr>
        <p:txBody>
          <a:bodyPr lIns="0" tIns="0" rIns="0" bIns="0" rtlCol="0" anchor="t">
            <a:spAutoFit/>
          </a:bodyPr>
          <a:lstStyle/>
          <a:p>
            <a:pPr algn="l">
              <a:lnSpc>
                <a:spcPts val="5192"/>
              </a:lnSpc>
            </a:pPr>
            <a:r>
              <a:rPr lang="en-US" sz="4400" spc="-171">
                <a:solidFill>
                  <a:srgbClr val="272B47"/>
                </a:solidFill>
                <a:latin typeface="TT Norms Bold"/>
              </a:rPr>
              <a:t>Herramienta de Prueba</a:t>
            </a:r>
          </a:p>
        </p:txBody>
      </p:sp>
      <p:sp>
        <p:nvSpPr>
          <p:cNvPr id="22" name="TextBox 22"/>
          <p:cNvSpPr txBox="1"/>
          <p:nvPr/>
        </p:nvSpPr>
        <p:spPr>
          <a:xfrm>
            <a:off x="9971540" y="6550459"/>
            <a:ext cx="4265632" cy="590931"/>
          </a:xfrm>
          <a:prstGeom prst="rect">
            <a:avLst/>
          </a:prstGeom>
        </p:spPr>
        <p:txBody>
          <a:bodyPr lIns="0" tIns="0" rIns="0" bIns="0" rtlCol="0" anchor="t">
            <a:spAutoFit/>
          </a:bodyPr>
          <a:lstStyle/>
          <a:p>
            <a:pPr algn="l">
              <a:lnSpc>
                <a:spcPts val="4602"/>
              </a:lnSpc>
            </a:pPr>
            <a:r>
              <a:rPr lang="en-US" sz="3900" spc="-152">
                <a:solidFill>
                  <a:srgbClr val="272B47"/>
                </a:solidFill>
                <a:latin typeface="TT Norms Bold"/>
              </a:rPr>
              <a:t>JMeter v3.3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4654594" y="45383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048023" y="1804008"/>
            <a:ext cx="15017215" cy="7440186"/>
            <a:chOff x="0" y="0"/>
            <a:chExt cx="3955151" cy="1959555"/>
          </a:xfrm>
        </p:grpSpPr>
        <p:sp>
          <p:nvSpPr>
            <p:cNvPr id="8" name="Freeform 8"/>
            <p:cNvSpPr/>
            <p:nvPr/>
          </p:nvSpPr>
          <p:spPr>
            <a:xfrm>
              <a:off x="0" y="0"/>
              <a:ext cx="3955151" cy="1959555"/>
            </a:xfrm>
            <a:custGeom>
              <a:avLst/>
              <a:gdLst/>
              <a:ahLst/>
              <a:cxnLst/>
              <a:rect l="l" t="t" r="r" b="b"/>
              <a:pathLst>
                <a:path w="3955151" h="1959555">
                  <a:moveTo>
                    <a:pt x="26292" y="0"/>
                  </a:moveTo>
                  <a:lnTo>
                    <a:pt x="3928859" y="0"/>
                  </a:lnTo>
                  <a:cubicBezTo>
                    <a:pt x="3935832" y="0"/>
                    <a:pt x="3942519" y="2770"/>
                    <a:pt x="3947451" y="7701"/>
                  </a:cubicBezTo>
                  <a:cubicBezTo>
                    <a:pt x="3952381" y="12632"/>
                    <a:pt x="3955151" y="19319"/>
                    <a:pt x="3955151" y="26292"/>
                  </a:cubicBezTo>
                  <a:lnTo>
                    <a:pt x="3955151" y="1933263"/>
                  </a:lnTo>
                  <a:cubicBezTo>
                    <a:pt x="3955151" y="1947784"/>
                    <a:pt x="3943380" y="1959555"/>
                    <a:pt x="3928859" y="1959555"/>
                  </a:cubicBezTo>
                  <a:lnTo>
                    <a:pt x="26292" y="1959555"/>
                  </a:lnTo>
                  <a:cubicBezTo>
                    <a:pt x="19319" y="1959555"/>
                    <a:pt x="12632" y="1956785"/>
                    <a:pt x="7701" y="1951854"/>
                  </a:cubicBezTo>
                  <a:cubicBezTo>
                    <a:pt x="2770" y="1946924"/>
                    <a:pt x="0" y="1940236"/>
                    <a:pt x="0" y="1933263"/>
                  </a:cubicBezTo>
                  <a:lnTo>
                    <a:pt x="0" y="26292"/>
                  </a:lnTo>
                  <a:cubicBezTo>
                    <a:pt x="0" y="19319"/>
                    <a:pt x="2770" y="12632"/>
                    <a:pt x="7701" y="7701"/>
                  </a:cubicBezTo>
                  <a:cubicBezTo>
                    <a:pt x="12632" y="2770"/>
                    <a:pt x="19319" y="0"/>
                    <a:pt x="26292" y="0"/>
                  </a:cubicBezTo>
                  <a:close/>
                </a:path>
              </a:pathLst>
            </a:custGeom>
            <a:solidFill>
              <a:srgbClr val="FFFFFF"/>
            </a:solidFill>
          </p:spPr>
        </p:sp>
        <p:sp>
          <p:nvSpPr>
            <p:cNvPr id="9" name="TextBox 9"/>
            <p:cNvSpPr txBox="1"/>
            <p:nvPr/>
          </p:nvSpPr>
          <p:spPr>
            <a:xfrm>
              <a:off x="0" y="-47625"/>
              <a:ext cx="3955151" cy="2007180"/>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flipV="1">
            <a:off x="11156472" y="9701705"/>
            <a:ext cx="7239077" cy="135759"/>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202434"/>
          </a:xfrm>
          <a:prstGeom prst="line">
            <a:avLst/>
          </a:prstGeom>
          <a:ln w="66675" cap="rnd">
            <a:solidFill>
              <a:srgbClr val="495CD9"/>
            </a:solidFill>
            <a:prstDash val="solid"/>
            <a:headEnd type="none" w="sm" len="sm"/>
            <a:tailEnd type="none" w="sm" len="sm"/>
          </a:ln>
        </p:spPr>
      </p:sp>
      <p:sp>
        <p:nvSpPr>
          <p:cNvPr id="15" name="Freeform 15"/>
          <p:cNvSpPr/>
          <p:nvPr/>
        </p:nvSpPr>
        <p:spPr>
          <a:xfrm>
            <a:off x="1028700" y="2942037"/>
            <a:ext cx="14906399" cy="5633114"/>
          </a:xfrm>
          <a:custGeom>
            <a:avLst/>
            <a:gdLst/>
            <a:ahLst/>
            <a:cxnLst/>
            <a:rect l="l" t="t" r="r" b="b"/>
            <a:pathLst>
              <a:path w="14906399" h="5633114">
                <a:moveTo>
                  <a:pt x="0" y="0"/>
                </a:moveTo>
                <a:lnTo>
                  <a:pt x="14906399" y="0"/>
                </a:lnTo>
                <a:lnTo>
                  <a:pt x="14906399" y="5633115"/>
                </a:lnTo>
                <a:lnTo>
                  <a:pt x="0" y="5633115"/>
                </a:lnTo>
                <a:lnTo>
                  <a:pt x="0" y="0"/>
                </a:lnTo>
                <a:close/>
              </a:path>
            </a:pathLst>
          </a:custGeom>
          <a:blipFill>
            <a:blip r:embed="rId2"/>
            <a:stretch>
              <a:fillRect/>
            </a:stretch>
          </a:blipFill>
        </p:spPr>
      </p:sp>
      <p:sp>
        <p:nvSpPr>
          <p:cNvPr id="16" name="TextBox 16"/>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Propuesta de Solución</a:t>
            </a:r>
          </a:p>
        </p:txBody>
      </p:sp>
      <p:sp>
        <p:nvSpPr>
          <p:cNvPr id="17" name="TextBox 17">
            <a:extLst>
              <a:ext uri="{FF2B5EF4-FFF2-40B4-BE49-F238E27FC236}">
                <a16:creationId xmlns:a16="http://schemas.microsoft.com/office/drawing/2014/main" id="{ABDA5E5C-1DAC-53BC-362C-C28E0D702C15}"/>
              </a:ext>
            </a:extLst>
          </p:cNvPr>
          <p:cNvSpPr txBox="1"/>
          <p:nvPr/>
        </p:nvSpPr>
        <p:spPr>
          <a:xfrm>
            <a:off x="7069087" y="9654584"/>
            <a:ext cx="4087385" cy="365760"/>
          </a:xfrm>
          <a:prstGeom prst="rect">
            <a:avLst/>
          </a:prstGeom>
        </p:spPr>
        <p:txBody>
          <a:bodyPr lIns="0" tIns="0" rIns="0" bIns="0" rtlCol="0" anchor="t">
            <a:spAutoFit/>
          </a:bodyPr>
          <a:lstStyle/>
          <a:p>
            <a:pPr algn="ctr">
              <a:lnSpc>
                <a:spcPts val="2940"/>
              </a:lnSpc>
              <a:spcBef>
                <a:spcPct val="0"/>
              </a:spcBef>
            </a:pPr>
            <a:r>
              <a:rPr lang="en-US" sz="2100" dirty="0">
                <a:solidFill>
                  <a:srgbClr val="495CD9"/>
                </a:solidFill>
                <a:latin typeface="TT Norms Bold"/>
              </a:rPr>
              <a:t>PROPUESTA DE SOLUCI</a:t>
            </a:r>
            <a:r>
              <a:rPr lang="es-ES" sz="2100" dirty="0">
                <a:solidFill>
                  <a:srgbClr val="495CD9"/>
                </a:solidFill>
                <a:latin typeface="TT Norms Bold"/>
              </a:rPr>
              <a:t>ON</a:t>
            </a:r>
            <a:endParaRPr lang="en-US" sz="2100" dirty="0">
              <a:solidFill>
                <a:srgbClr val="495CD9"/>
              </a:solidFill>
              <a:latin typeface="TT Norm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4654594" y="45383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308640"/>
            <a:ext cx="14230860" cy="6834210"/>
            <a:chOff x="0" y="0"/>
            <a:chExt cx="3748046" cy="1799956"/>
          </a:xfrm>
        </p:grpSpPr>
        <p:sp>
          <p:nvSpPr>
            <p:cNvPr id="8" name="Freeform 8"/>
            <p:cNvSpPr/>
            <p:nvPr/>
          </p:nvSpPr>
          <p:spPr>
            <a:xfrm>
              <a:off x="0" y="0"/>
              <a:ext cx="3748046" cy="1799956"/>
            </a:xfrm>
            <a:custGeom>
              <a:avLst/>
              <a:gdLst/>
              <a:ahLst/>
              <a:cxnLst/>
              <a:rect l="l" t="t" r="r" b="b"/>
              <a:pathLst>
                <a:path w="3748046" h="179995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id="9" name="TextBox 9"/>
            <p:cNvSpPr txBox="1"/>
            <p:nvPr/>
          </p:nvSpPr>
          <p:spPr>
            <a:xfrm>
              <a:off x="0" y="-47625"/>
              <a:ext cx="3748046"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TextBox 13"/>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Preguntas de negocio</a:t>
            </a:r>
          </a:p>
        </p:txBody>
      </p:sp>
      <p:sp>
        <p:nvSpPr>
          <p:cNvPr id="14" name="TextBox 14"/>
          <p:cNvSpPr txBox="1"/>
          <p:nvPr/>
        </p:nvSpPr>
        <p:spPr>
          <a:xfrm>
            <a:off x="2556041" y="2543504"/>
            <a:ext cx="11707774" cy="484632"/>
          </a:xfrm>
          <a:prstGeom prst="rect">
            <a:avLst/>
          </a:prstGeom>
        </p:spPr>
        <p:txBody>
          <a:bodyPr lIns="0" tIns="0" rIns="0" bIns="0" rtlCol="0" anchor="t">
            <a:spAutoFit/>
          </a:bodyPr>
          <a:lstStyle/>
          <a:p>
            <a:pPr algn="ctr">
              <a:lnSpc>
                <a:spcPts val="3893"/>
              </a:lnSpc>
            </a:pPr>
            <a:r>
              <a:rPr lang="en-US" sz="3299" spc="-128">
                <a:solidFill>
                  <a:srgbClr val="272B47"/>
                </a:solidFill>
                <a:latin typeface="TT Norms Bold"/>
              </a:rPr>
              <a:t>MOVIMIENTO DE ESTUDIANTES</a:t>
            </a:r>
          </a:p>
        </p:txBody>
      </p:sp>
      <p:sp>
        <p:nvSpPr>
          <p:cNvPr id="15" name="AutoShape 15"/>
          <p:cNvSpPr/>
          <p:nvPr/>
        </p:nvSpPr>
        <p:spPr>
          <a:xfrm>
            <a:off x="11156472" y="9651727"/>
            <a:ext cx="7239077" cy="49978"/>
          </a:xfrm>
          <a:prstGeom prst="line">
            <a:avLst/>
          </a:prstGeom>
          <a:ln w="66675" cap="rnd">
            <a:solidFill>
              <a:srgbClr val="495CD9"/>
            </a:solidFill>
            <a:prstDash val="solid"/>
            <a:headEnd type="none" w="sm" len="sm"/>
            <a:tailEnd type="none" w="sm" len="sm"/>
          </a:ln>
        </p:spPr>
      </p:sp>
      <p:sp>
        <p:nvSpPr>
          <p:cNvPr id="16" name="AutoShape 16"/>
          <p:cNvSpPr/>
          <p:nvPr/>
        </p:nvSpPr>
        <p:spPr>
          <a:xfrm>
            <a:off x="-530238" y="9635030"/>
            <a:ext cx="7599325" cy="16696"/>
          </a:xfrm>
          <a:prstGeom prst="line">
            <a:avLst/>
          </a:prstGeom>
          <a:ln w="66675" cap="rnd">
            <a:solidFill>
              <a:srgbClr val="495CD9"/>
            </a:solidFill>
            <a:prstDash val="solid"/>
            <a:headEnd type="none" w="sm" len="sm"/>
            <a:tailEnd type="none" w="sm" len="sm"/>
          </a:ln>
        </p:spPr>
      </p:sp>
      <p:sp>
        <p:nvSpPr>
          <p:cNvPr id="17" name="TextBox 17"/>
          <p:cNvSpPr txBox="1"/>
          <p:nvPr/>
        </p:nvSpPr>
        <p:spPr>
          <a:xfrm>
            <a:off x="7069088" y="9445034"/>
            <a:ext cx="4087385" cy="365760"/>
          </a:xfrm>
          <a:prstGeom prst="rect">
            <a:avLst/>
          </a:prstGeom>
        </p:spPr>
        <p:txBody>
          <a:bodyPr lIns="0" tIns="0" rIns="0" bIns="0" rtlCol="0" anchor="t">
            <a:spAutoFit/>
          </a:bodyPr>
          <a:lstStyle/>
          <a:p>
            <a:pPr algn="ctr">
              <a:lnSpc>
                <a:spcPts val="2940"/>
              </a:lnSpc>
              <a:spcBef>
                <a:spcPct val="0"/>
              </a:spcBef>
            </a:pPr>
            <a:r>
              <a:rPr lang="en-US" sz="2100" dirty="0">
                <a:solidFill>
                  <a:srgbClr val="495CD9"/>
                </a:solidFill>
                <a:latin typeface="TT Norms Bold"/>
              </a:rPr>
              <a:t>PREGUNTAS</a:t>
            </a:r>
          </a:p>
        </p:txBody>
      </p:sp>
      <p:sp>
        <p:nvSpPr>
          <p:cNvPr id="18" name="TextBox 18"/>
          <p:cNvSpPr txBox="1"/>
          <p:nvPr/>
        </p:nvSpPr>
        <p:spPr>
          <a:xfrm>
            <a:off x="1676227" y="3368100"/>
            <a:ext cx="13849131" cy="5679820"/>
          </a:xfrm>
          <a:prstGeom prst="rect">
            <a:avLst/>
          </a:prstGeom>
        </p:spPr>
        <p:txBody>
          <a:bodyPr lIns="0" tIns="0" rIns="0" bIns="0" rtlCol="0" anchor="t">
            <a:spAutoFit/>
          </a:bodyPr>
          <a:lstStyle/>
          <a:p>
            <a:pPr algn="l">
              <a:lnSpc>
                <a:spcPts val="5662"/>
              </a:lnSpc>
            </a:pPr>
            <a:r>
              <a:rPr lang="en-US" sz="3800" spc="-148">
                <a:solidFill>
                  <a:srgbClr val="272B47"/>
                </a:solidFill>
                <a:latin typeface="TT Norms"/>
              </a:rPr>
              <a:t>·¿Cuántas altas, por motivo, se han registrado en un periodo de tiempo determinado?</a:t>
            </a:r>
          </a:p>
          <a:p>
            <a:pPr algn="l">
              <a:lnSpc>
                <a:spcPts val="5662"/>
              </a:lnSpc>
            </a:pPr>
            <a:r>
              <a:rPr lang="en-US" sz="3800" spc="-148">
                <a:solidFill>
                  <a:srgbClr val="272B47"/>
                </a:solidFill>
                <a:latin typeface="TT Norms"/>
              </a:rPr>
              <a:t>·¿Cuántas bajas, por motivo, se han registrado en un periodo de tiempo determinado?</a:t>
            </a:r>
          </a:p>
          <a:p>
            <a:pPr algn="l">
              <a:lnSpc>
                <a:spcPts val="5662"/>
              </a:lnSpc>
            </a:pPr>
            <a:r>
              <a:rPr lang="en-US" sz="3800" spc="-148">
                <a:solidFill>
                  <a:srgbClr val="272B47"/>
                </a:solidFill>
                <a:latin typeface="TT Norms"/>
              </a:rPr>
              <a:t>·¿Cuántas otras bajas, por motivo, se han registrado en un periodo de tiempo determinado?</a:t>
            </a:r>
          </a:p>
          <a:p>
            <a:pPr algn="l">
              <a:lnSpc>
                <a:spcPts val="5662"/>
              </a:lnSpc>
            </a:pPr>
            <a:r>
              <a:rPr lang="en-US" sz="3800" spc="-148">
                <a:solidFill>
                  <a:srgbClr val="272B47"/>
                </a:solidFill>
                <a:latin typeface="TT Norms"/>
              </a:rPr>
              <a:t>·¿Cuántos graduados o egresado se han registrado en un periodo de tiempo determinado?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4654594" y="45383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308640"/>
            <a:ext cx="14230860" cy="6834210"/>
            <a:chOff x="0" y="0"/>
            <a:chExt cx="3748046" cy="1799956"/>
          </a:xfrm>
        </p:grpSpPr>
        <p:sp>
          <p:nvSpPr>
            <p:cNvPr id="8" name="Freeform 8"/>
            <p:cNvSpPr/>
            <p:nvPr/>
          </p:nvSpPr>
          <p:spPr>
            <a:xfrm>
              <a:off x="0" y="0"/>
              <a:ext cx="3748046" cy="1799956"/>
            </a:xfrm>
            <a:custGeom>
              <a:avLst/>
              <a:gdLst/>
              <a:ahLst/>
              <a:cxnLst/>
              <a:rect l="l" t="t" r="r" b="b"/>
              <a:pathLst>
                <a:path w="3748046" h="179995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id="9" name="TextBox 9"/>
            <p:cNvSpPr txBox="1"/>
            <p:nvPr/>
          </p:nvSpPr>
          <p:spPr>
            <a:xfrm>
              <a:off x="0" y="-47625"/>
              <a:ext cx="3748046"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a:off x="11156472" y="9651727"/>
            <a:ext cx="7239077" cy="49978"/>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16696"/>
          </a:xfrm>
          <a:prstGeom prst="line">
            <a:avLst/>
          </a:prstGeom>
          <a:ln w="66675" cap="rnd">
            <a:solidFill>
              <a:srgbClr val="495CD9"/>
            </a:solidFill>
            <a:prstDash val="solid"/>
            <a:headEnd type="none" w="sm" len="sm"/>
            <a:tailEnd type="none" w="sm" len="sm"/>
          </a:ln>
        </p:spPr>
      </p:sp>
      <p:sp>
        <p:nvSpPr>
          <p:cNvPr id="15" name="Freeform 15"/>
          <p:cNvSpPr/>
          <p:nvPr/>
        </p:nvSpPr>
        <p:spPr>
          <a:xfrm>
            <a:off x="1521110" y="2633209"/>
            <a:ext cx="13732811" cy="6296794"/>
          </a:xfrm>
          <a:custGeom>
            <a:avLst/>
            <a:gdLst/>
            <a:ahLst/>
            <a:cxnLst/>
            <a:rect l="l" t="t" r="r" b="b"/>
            <a:pathLst>
              <a:path w="13732811" h="6296794">
                <a:moveTo>
                  <a:pt x="0" y="0"/>
                </a:moveTo>
                <a:lnTo>
                  <a:pt x="13732811" y="0"/>
                </a:lnTo>
                <a:lnTo>
                  <a:pt x="13732811" y="6296794"/>
                </a:lnTo>
                <a:lnTo>
                  <a:pt x="0" y="6296794"/>
                </a:lnTo>
                <a:lnTo>
                  <a:pt x="0" y="0"/>
                </a:lnTo>
                <a:close/>
              </a:path>
            </a:pathLst>
          </a:custGeom>
          <a:blipFill>
            <a:blip r:embed="rId2"/>
            <a:stretch>
              <a:fillRect/>
            </a:stretch>
          </a:blipFill>
        </p:spPr>
      </p:sp>
      <p:sp>
        <p:nvSpPr>
          <p:cNvPr id="16" name="TextBox 16"/>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Modelo Conceptual</a:t>
            </a:r>
          </a:p>
        </p:txBody>
      </p:sp>
      <p:sp>
        <p:nvSpPr>
          <p:cNvPr id="17" name="TextBox 17"/>
          <p:cNvSpPr txBox="1"/>
          <p:nvPr/>
        </p:nvSpPr>
        <p:spPr>
          <a:xfrm>
            <a:off x="7069088" y="9445034"/>
            <a:ext cx="40873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MODELO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1340382" y="76260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308640"/>
            <a:ext cx="14230860" cy="6834210"/>
            <a:chOff x="0" y="0"/>
            <a:chExt cx="3748046" cy="1799956"/>
          </a:xfrm>
        </p:grpSpPr>
        <p:sp>
          <p:nvSpPr>
            <p:cNvPr id="8" name="Freeform 8"/>
            <p:cNvSpPr/>
            <p:nvPr/>
          </p:nvSpPr>
          <p:spPr>
            <a:xfrm>
              <a:off x="0" y="0"/>
              <a:ext cx="3748046" cy="1799956"/>
            </a:xfrm>
            <a:custGeom>
              <a:avLst/>
              <a:gdLst/>
              <a:ahLst/>
              <a:cxnLst/>
              <a:rect l="l" t="t" r="r" b="b"/>
              <a:pathLst>
                <a:path w="3748046" h="179995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id="9" name="TextBox 9"/>
            <p:cNvSpPr txBox="1"/>
            <p:nvPr/>
          </p:nvSpPr>
          <p:spPr>
            <a:xfrm>
              <a:off x="0" y="-47625"/>
              <a:ext cx="3748046"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a:off x="11156472" y="9651727"/>
            <a:ext cx="7239077" cy="49978"/>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16696"/>
          </a:xfrm>
          <a:prstGeom prst="line">
            <a:avLst/>
          </a:prstGeom>
          <a:ln w="66675" cap="rnd">
            <a:solidFill>
              <a:srgbClr val="495CD9"/>
            </a:solidFill>
            <a:prstDash val="solid"/>
            <a:headEnd type="none" w="sm" len="sm"/>
            <a:tailEnd type="none" w="sm" len="sm"/>
          </a:ln>
        </p:spPr>
      </p:sp>
      <p:sp>
        <p:nvSpPr>
          <p:cNvPr id="15" name="Freeform 15"/>
          <p:cNvSpPr/>
          <p:nvPr/>
        </p:nvSpPr>
        <p:spPr>
          <a:xfrm>
            <a:off x="3350369" y="2806123"/>
            <a:ext cx="10847405" cy="5848450"/>
          </a:xfrm>
          <a:custGeom>
            <a:avLst/>
            <a:gdLst/>
            <a:ahLst/>
            <a:cxnLst/>
            <a:rect l="l" t="t" r="r" b="b"/>
            <a:pathLst>
              <a:path w="10847405" h="5848450">
                <a:moveTo>
                  <a:pt x="0" y="0"/>
                </a:moveTo>
                <a:lnTo>
                  <a:pt x="10847405" y="0"/>
                </a:lnTo>
                <a:lnTo>
                  <a:pt x="10847405" y="5848450"/>
                </a:lnTo>
                <a:lnTo>
                  <a:pt x="0" y="5848450"/>
                </a:lnTo>
                <a:lnTo>
                  <a:pt x="0" y="0"/>
                </a:lnTo>
                <a:close/>
              </a:path>
            </a:pathLst>
          </a:custGeom>
          <a:blipFill>
            <a:blip r:embed="rId2"/>
            <a:stretch>
              <a:fillRect/>
            </a:stretch>
          </a:blipFill>
        </p:spPr>
      </p:sp>
      <p:sp>
        <p:nvSpPr>
          <p:cNvPr id="16" name="TextBox 16"/>
          <p:cNvSpPr txBox="1"/>
          <p:nvPr/>
        </p:nvSpPr>
        <p:spPr>
          <a:xfrm>
            <a:off x="1687634" y="103822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Tipología</a:t>
            </a:r>
          </a:p>
        </p:txBody>
      </p:sp>
      <p:sp>
        <p:nvSpPr>
          <p:cNvPr id="17" name="TextBox 17"/>
          <p:cNvSpPr txBox="1"/>
          <p:nvPr/>
        </p:nvSpPr>
        <p:spPr>
          <a:xfrm>
            <a:off x="7069088" y="9445034"/>
            <a:ext cx="40873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ESQUEMA EN ESTRELLA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1340382" y="76260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308640"/>
            <a:ext cx="14230860" cy="6834210"/>
            <a:chOff x="0" y="0"/>
            <a:chExt cx="3748046" cy="1799956"/>
          </a:xfrm>
        </p:grpSpPr>
        <p:sp>
          <p:nvSpPr>
            <p:cNvPr id="8" name="Freeform 8"/>
            <p:cNvSpPr/>
            <p:nvPr/>
          </p:nvSpPr>
          <p:spPr>
            <a:xfrm>
              <a:off x="0" y="0"/>
              <a:ext cx="3748046" cy="1799956"/>
            </a:xfrm>
            <a:custGeom>
              <a:avLst/>
              <a:gdLst/>
              <a:ahLst/>
              <a:cxnLst/>
              <a:rect l="l" t="t" r="r" b="b"/>
              <a:pathLst>
                <a:path w="3748046" h="1799956">
                  <a:moveTo>
                    <a:pt x="27745" y="0"/>
                  </a:moveTo>
                  <a:lnTo>
                    <a:pt x="3720300" y="0"/>
                  </a:lnTo>
                  <a:cubicBezTo>
                    <a:pt x="3735624" y="0"/>
                    <a:pt x="3748046" y="12422"/>
                    <a:pt x="3748046" y="27745"/>
                  </a:cubicBezTo>
                  <a:lnTo>
                    <a:pt x="3748046" y="1772211"/>
                  </a:lnTo>
                  <a:cubicBezTo>
                    <a:pt x="3748046" y="1787534"/>
                    <a:pt x="3735624" y="1799956"/>
                    <a:pt x="3720300" y="1799956"/>
                  </a:cubicBezTo>
                  <a:lnTo>
                    <a:pt x="27745" y="1799956"/>
                  </a:lnTo>
                  <a:cubicBezTo>
                    <a:pt x="12422" y="1799956"/>
                    <a:pt x="0" y="1787534"/>
                    <a:pt x="0" y="1772211"/>
                  </a:cubicBezTo>
                  <a:lnTo>
                    <a:pt x="0" y="27745"/>
                  </a:lnTo>
                  <a:cubicBezTo>
                    <a:pt x="0" y="12422"/>
                    <a:pt x="12422" y="0"/>
                    <a:pt x="27745" y="0"/>
                  </a:cubicBezTo>
                  <a:close/>
                </a:path>
              </a:pathLst>
            </a:custGeom>
            <a:solidFill>
              <a:srgbClr val="FFFFFF"/>
            </a:solidFill>
          </p:spPr>
        </p:sp>
        <p:sp>
          <p:nvSpPr>
            <p:cNvPr id="9" name="TextBox 9"/>
            <p:cNvSpPr txBox="1"/>
            <p:nvPr/>
          </p:nvSpPr>
          <p:spPr>
            <a:xfrm>
              <a:off x="0" y="-47625"/>
              <a:ext cx="3748046"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a:off x="11156472" y="9651727"/>
            <a:ext cx="7239077" cy="49978"/>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16696"/>
          </a:xfrm>
          <a:prstGeom prst="line">
            <a:avLst/>
          </a:prstGeom>
          <a:ln w="66675" cap="rnd">
            <a:solidFill>
              <a:srgbClr val="495CD9"/>
            </a:solidFill>
            <a:prstDash val="solid"/>
            <a:headEnd type="none" w="sm" len="sm"/>
            <a:tailEnd type="none" w="sm" len="sm"/>
          </a:ln>
        </p:spPr>
      </p:sp>
      <p:sp>
        <p:nvSpPr>
          <p:cNvPr id="15" name="Freeform 15"/>
          <p:cNvSpPr/>
          <p:nvPr/>
        </p:nvSpPr>
        <p:spPr>
          <a:xfrm>
            <a:off x="1294497" y="2696536"/>
            <a:ext cx="14230860" cy="6267359"/>
          </a:xfrm>
          <a:custGeom>
            <a:avLst/>
            <a:gdLst/>
            <a:ahLst/>
            <a:cxnLst/>
            <a:rect l="l" t="t" r="r" b="b"/>
            <a:pathLst>
              <a:path w="14230860" h="6267359">
                <a:moveTo>
                  <a:pt x="0" y="0"/>
                </a:moveTo>
                <a:lnTo>
                  <a:pt x="14230861" y="0"/>
                </a:lnTo>
                <a:lnTo>
                  <a:pt x="14230861" y="6267360"/>
                </a:lnTo>
                <a:lnTo>
                  <a:pt x="0" y="6267360"/>
                </a:lnTo>
                <a:lnTo>
                  <a:pt x="0" y="0"/>
                </a:lnTo>
                <a:close/>
              </a:path>
            </a:pathLst>
          </a:custGeom>
          <a:blipFill>
            <a:blip r:embed="rId2"/>
            <a:stretch>
              <a:fillRect t="-522"/>
            </a:stretch>
          </a:blipFill>
        </p:spPr>
      </p:sp>
      <p:sp>
        <p:nvSpPr>
          <p:cNvPr id="16" name="TextBox 16"/>
          <p:cNvSpPr txBox="1"/>
          <p:nvPr/>
        </p:nvSpPr>
        <p:spPr>
          <a:xfrm>
            <a:off x="1687634" y="103822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Prototipo de Interfáz Gráfica</a:t>
            </a:r>
          </a:p>
        </p:txBody>
      </p:sp>
      <p:sp>
        <p:nvSpPr>
          <p:cNvPr id="17" name="TextBox 17"/>
          <p:cNvSpPr txBox="1"/>
          <p:nvPr/>
        </p:nvSpPr>
        <p:spPr>
          <a:xfrm>
            <a:off x="7069088" y="9445034"/>
            <a:ext cx="40873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PROTOTIPO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887012" y="1659634"/>
            <a:ext cx="15636565" cy="7084949"/>
            <a:chOff x="0" y="0"/>
            <a:chExt cx="4118272" cy="1865995"/>
          </a:xfrm>
        </p:grpSpPr>
        <p:sp>
          <p:nvSpPr>
            <p:cNvPr id="6" name="Freeform 6"/>
            <p:cNvSpPr/>
            <p:nvPr/>
          </p:nvSpPr>
          <p:spPr>
            <a:xfrm>
              <a:off x="0" y="0"/>
              <a:ext cx="4118272" cy="1865995"/>
            </a:xfrm>
            <a:custGeom>
              <a:avLst/>
              <a:gdLst/>
              <a:ahLst/>
              <a:cxnLst/>
              <a:rect l="l" t="t" r="r" b="b"/>
              <a:pathLst>
                <a:path w="4118272" h="1865995">
                  <a:moveTo>
                    <a:pt x="25251" y="0"/>
                  </a:moveTo>
                  <a:lnTo>
                    <a:pt x="4093021" y="0"/>
                  </a:lnTo>
                  <a:cubicBezTo>
                    <a:pt x="4106967" y="0"/>
                    <a:pt x="4118272" y="11305"/>
                    <a:pt x="4118272" y="25251"/>
                  </a:cubicBezTo>
                  <a:lnTo>
                    <a:pt x="4118272" y="1840744"/>
                  </a:lnTo>
                  <a:cubicBezTo>
                    <a:pt x="4118272" y="1847441"/>
                    <a:pt x="4115612" y="1853864"/>
                    <a:pt x="4110877" y="1858599"/>
                  </a:cubicBezTo>
                  <a:cubicBezTo>
                    <a:pt x="4106141" y="1863335"/>
                    <a:pt x="4099718" y="1865995"/>
                    <a:pt x="4093021" y="1865995"/>
                  </a:cubicBezTo>
                  <a:lnTo>
                    <a:pt x="25251" y="1865995"/>
                  </a:lnTo>
                  <a:cubicBezTo>
                    <a:pt x="11305" y="1865995"/>
                    <a:pt x="0" y="1854690"/>
                    <a:pt x="0" y="1840744"/>
                  </a:cubicBezTo>
                  <a:lnTo>
                    <a:pt x="0" y="25251"/>
                  </a:lnTo>
                  <a:cubicBezTo>
                    <a:pt x="0" y="11305"/>
                    <a:pt x="11305" y="0"/>
                    <a:pt x="25251" y="0"/>
                  </a:cubicBezTo>
                  <a:close/>
                </a:path>
              </a:pathLst>
            </a:custGeom>
            <a:solidFill>
              <a:srgbClr val="FFFFFF"/>
            </a:solidFill>
          </p:spPr>
        </p:sp>
        <p:sp>
          <p:nvSpPr>
            <p:cNvPr id="7" name="TextBox 7"/>
            <p:cNvSpPr txBox="1"/>
            <p:nvPr/>
          </p:nvSpPr>
          <p:spPr>
            <a:xfrm>
              <a:off x="0" y="-47625"/>
              <a:ext cx="4118272" cy="1913620"/>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5707632" y="-313535"/>
            <a:ext cx="3214372" cy="3007535"/>
            <a:chOff x="0" y="0"/>
            <a:chExt cx="1269004" cy="1187346"/>
          </a:xfrm>
        </p:grpSpPr>
        <p:sp>
          <p:nvSpPr>
            <p:cNvPr id="9" name="Freeform 9"/>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0" name="TextBox 10"/>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11" name="Group 11"/>
          <p:cNvGrpSpPr/>
          <p:nvPr/>
        </p:nvGrpSpPr>
        <p:grpSpPr>
          <a:xfrm rot="-289637">
            <a:off x="10088086" y="4764996"/>
            <a:ext cx="5573843" cy="1321118"/>
            <a:chOff x="0" y="0"/>
            <a:chExt cx="7431791" cy="1761490"/>
          </a:xfrm>
        </p:grpSpPr>
        <p:sp>
          <p:nvSpPr>
            <p:cNvPr id="12" name="Freeform 12"/>
            <p:cNvSpPr/>
            <p:nvPr/>
          </p:nvSpPr>
          <p:spPr>
            <a:xfrm>
              <a:off x="48366" y="50800"/>
              <a:ext cx="7342616" cy="1663700"/>
            </a:xfrm>
            <a:custGeom>
              <a:avLst/>
              <a:gdLst/>
              <a:ahLst/>
              <a:cxnLst/>
              <a:rect l="l" t="t" r="r" b="b"/>
              <a:pathLst>
                <a:path w="7342616" h="1663700">
                  <a:moveTo>
                    <a:pt x="6745594" y="304800"/>
                  </a:moveTo>
                  <a:cubicBezTo>
                    <a:pt x="5974756" y="177800"/>
                    <a:pt x="5621077" y="152400"/>
                    <a:pt x="5352039" y="135890"/>
                  </a:cubicBezTo>
                  <a:cubicBezTo>
                    <a:pt x="5122299" y="121920"/>
                    <a:pt x="4936391" y="116840"/>
                    <a:pt x="4711185" y="111760"/>
                  </a:cubicBezTo>
                  <a:cubicBezTo>
                    <a:pt x="4460284" y="106680"/>
                    <a:pt x="4180667" y="102870"/>
                    <a:pt x="3917674" y="106680"/>
                  </a:cubicBezTo>
                  <a:cubicBezTo>
                    <a:pt x="3654682" y="110490"/>
                    <a:pt x="3384133" y="116840"/>
                    <a:pt x="3133233" y="134620"/>
                  </a:cubicBezTo>
                  <a:cubicBezTo>
                    <a:pt x="2898958" y="151130"/>
                    <a:pt x="2673753" y="172720"/>
                    <a:pt x="2457615" y="204470"/>
                  </a:cubicBezTo>
                  <a:cubicBezTo>
                    <a:pt x="2252058" y="234950"/>
                    <a:pt x="2052547" y="274320"/>
                    <a:pt x="1865127" y="318770"/>
                  </a:cubicBezTo>
                  <a:cubicBezTo>
                    <a:pt x="1691311" y="360680"/>
                    <a:pt x="1526563" y="407670"/>
                    <a:pt x="1370884" y="459740"/>
                  </a:cubicBezTo>
                  <a:cubicBezTo>
                    <a:pt x="1228808" y="506730"/>
                    <a:pt x="1095800" y="558800"/>
                    <a:pt x="967327" y="613410"/>
                  </a:cubicBezTo>
                  <a:cubicBezTo>
                    <a:pt x="846411" y="664210"/>
                    <a:pt x="727007" y="720090"/>
                    <a:pt x="621206" y="775970"/>
                  </a:cubicBezTo>
                  <a:cubicBezTo>
                    <a:pt x="525984" y="825500"/>
                    <a:pt x="433786" y="877570"/>
                    <a:pt x="356702" y="929640"/>
                  </a:cubicBezTo>
                  <a:cubicBezTo>
                    <a:pt x="290198" y="974090"/>
                    <a:pt x="226718" y="1018540"/>
                    <a:pt x="178351" y="1064260"/>
                  </a:cubicBezTo>
                  <a:cubicBezTo>
                    <a:pt x="137542" y="1102360"/>
                    <a:pt x="101267" y="1143000"/>
                    <a:pt x="83130" y="1182370"/>
                  </a:cubicBezTo>
                  <a:cubicBezTo>
                    <a:pt x="68015" y="1215390"/>
                    <a:pt x="58947" y="1252220"/>
                    <a:pt x="69527" y="1283970"/>
                  </a:cubicBezTo>
                  <a:cubicBezTo>
                    <a:pt x="80107" y="1316990"/>
                    <a:pt x="113359" y="1350010"/>
                    <a:pt x="154168" y="1376680"/>
                  </a:cubicBezTo>
                  <a:cubicBezTo>
                    <a:pt x="208580" y="1413510"/>
                    <a:pt x="290198" y="1440180"/>
                    <a:pt x="379374" y="1465580"/>
                  </a:cubicBezTo>
                  <a:cubicBezTo>
                    <a:pt x="500290" y="1499870"/>
                    <a:pt x="655969" y="1525270"/>
                    <a:pt x="819205" y="1545590"/>
                  </a:cubicBezTo>
                  <a:cubicBezTo>
                    <a:pt x="1021739" y="1570990"/>
                    <a:pt x="1265083" y="1586230"/>
                    <a:pt x="1508426" y="1596390"/>
                  </a:cubicBezTo>
                  <a:cubicBezTo>
                    <a:pt x="1781998" y="1609090"/>
                    <a:pt x="2081264" y="1612900"/>
                    <a:pt x="2383554" y="1609090"/>
                  </a:cubicBezTo>
                  <a:cubicBezTo>
                    <a:pt x="2708516" y="1605280"/>
                    <a:pt x="3054637" y="1591310"/>
                    <a:pt x="3393202" y="1568450"/>
                  </a:cubicBezTo>
                  <a:cubicBezTo>
                    <a:pt x="3736300" y="1545590"/>
                    <a:pt x="4089979" y="1513840"/>
                    <a:pt x="4428544" y="1473200"/>
                  </a:cubicBezTo>
                  <a:cubicBezTo>
                    <a:pt x="4758039" y="1433830"/>
                    <a:pt x="5086024" y="1384300"/>
                    <a:pt x="5395871" y="1327150"/>
                  </a:cubicBezTo>
                  <a:cubicBezTo>
                    <a:pt x="5686069" y="1273810"/>
                    <a:pt x="5982313" y="1209040"/>
                    <a:pt x="6234725" y="1143000"/>
                  </a:cubicBezTo>
                  <a:cubicBezTo>
                    <a:pt x="6449350" y="1087120"/>
                    <a:pt x="6654907" y="1024890"/>
                    <a:pt x="6819655" y="962660"/>
                  </a:cubicBezTo>
                  <a:cubicBezTo>
                    <a:pt x="6946616" y="914400"/>
                    <a:pt x="7064510" y="866140"/>
                    <a:pt x="7144617" y="812800"/>
                  </a:cubicBezTo>
                  <a:cubicBezTo>
                    <a:pt x="7202052" y="774700"/>
                    <a:pt x="7256463" y="735330"/>
                    <a:pt x="7274601" y="693420"/>
                  </a:cubicBezTo>
                  <a:cubicBezTo>
                    <a:pt x="7289716" y="659130"/>
                    <a:pt x="7285181" y="619760"/>
                    <a:pt x="7267044" y="585470"/>
                  </a:cubicBezTo>
                  <a:cubicBezTo>
                    <a:pt x="7244372" y="542290"/>
                    <a:pt x="7185426" y="500380"/>
                    <a:pt x="7124967" y="461010"/>
                  </a:cubicBezTo>
                  <a:cubicBezTo>
                    <a:pt x="7047884" y="410210"/>
                    <a:pt x="6939059" y="363220"/>
                    <a:pt x="6827212" y="322580"/>
                  </a:cubicBezTo>
                  <a:cubicBezTo>
                    <a:pt x="6698739" y="275590"/>
                    <a:pt x="6547594" y="237490"/>
                    <a:pt x="6393427" y="204470"/>
                  </a:cubicBezTo>
                  <a:cubicBezTo>
                    <a:pt x="6225656" y="168910"/>
                    <a:pt x="6042771" y="142240"/>
                    <a:pt x="5858374" y="119380"/>
                  </a:cubicBezTo>
                  <a:cubicBezTo>
                    <a:pt x="5664909" y="95250"/>
                    <a:pt x="5454817" y="78740"/>
                    <a:pt x="5259841" y="67310"/>
                  </a:cubicBezTo>
                  <a:cubicBezTo>
                    <a:pt x="5073932" y="55880"/>
                    <a:pt x="4878955" y="50800"/>
                    <a:pt x="4711185" y="50800"/>
                  </a:cubicBezTo>
                  <a:cubicBezTo>
                    <a:pt x="4570620" y="50800"/>
                    <a:pt x="4436101" y="54610"/>
                    <a:pt x="4322743" y="63500"/>
                  </a:cubicBezTo>
                  <a:cubicBezTo>
                    <a:pt x="4232056" y="71120"/>
                    <a:pt x="4148926" y="80010"/>
                    <a:pt x="4080911" y="93980"/>
                  </a:cubicBezTo>
                  <a:cubicBezTo>
                    <a:pt x="4029521" y="104140"/>
                    <a:pt x="3981155" y="115570"/>
                    <a:pt x="3946392" y="130810"/>
                  </a:cubicBezTo>
                  <a:cubicBezTo>
                    <a:pt x="3922209" y="140970"/>
                    <a:pt x="3902560" y="152400"/>
                    <a:pt x="3887445" y="166370"/>
                  </a:cubicBezTo>
                  <a:cubicBezTo>
                    <a:pt x="3872331" y="180340"/>
                    <a:pt x="3866285" y="210820"/>
                    <a:pt x="3852682" y="213360"/>
                  </a:cubicBezTo>
                  <a:cubicBezTo>
                    <a:pt x="3842102" y="214630"/>
                    <a:pt x="3819430" y="200660"/>
                    <a:pt x="3817919" y="191770"/>
                  </a:cubicBezTo>
                  <a:cubicBezTo>
                    <a:pt x="3816407" y="184150"/>
                    <a:pt x="3826987" y="167640"/>
                    <a:pt x="3836056" y="165100"/>
                  </a:cubicBezTo>
                  <a:cubicBezTo>
                    <a:pt x="3845125" y="162560"/>
                    <a:pt x="3872331" y="172720"/>
                    <a:pt x="3875354" y="180340"/>
                  </a:cubicBezTo>
                  <a:cubicBezTo>
                    <a:pt x="3878376" y="187960"/>
                    <a:pt x="3866285" y="210820"/>
                    <a:pt x="3857216" y="213360"/>
                  </a:cubicBezTo>
                  <a:cubicBezTo>
                    <a:pt x="3848147" y="215900"/>
                    <a:pt x="3822453" y="204470"/>
                    <a:pt x="3817919" y="194310"/>
                  </a:cubicBezTo>
                  <a:cubicBezTo>
                    <a:pt x="3811873" y="180340"/>
                    <a:pt x="3833033" y="146050"/>
                    <a:pt x="3849659" y="128270"/>
                  </a:cubicBezTo>
                  <a:cubicBezTo>
                    <a:pt x="3867797" y="109220"/>
                    <a:pt x="3895003" y="95250"/>
                    <a:pt x="3926743" y="82550"/>
                  </a:cubicBezTo>
                  <a:cubicBezTo>
                    <a:pt x="3966041" y="66040"/>
                    <a:pt x="4015918" y="54610"/>
                    <a:pt x="4071842" y="43180"/>
                  </a:cubicBezTo>
                  <a:cubicBezTo>
                    <a:pt x="4142880" y="29210"/>
                    <a:pt x="4227521" y="20320"/>
                    <a:pt x="4319720" y="12700"/>
                  </a:cubicBezTo>
                  <a:cubicBezTo>
                    <a:pt x="4436101" y="3810"/>
                    <a:pt x="4572131" y="0"/>
                    <a:pt x="4714208" y="0"/>
                  </a:cubicBezTo>
                  <a:cubicBezTo>
                    <a:pt x="4881978" y="0"/>
                    <a:pt x="5078467" y="5080"/>
                    <a:pt x="5265886" y="16510"/>
                  </a:cubicBezTo>
                  <a:cubicBezTo>
                    <a:pt x="5462374" y="27940"/>
                    <a:pt x="5673977" y="45720"/>
                    <a:pt x="5868954" y="69850"/>
                  </a:cubicBezTo>
                  <a:cubicBezTo>
                    <a:pt x="6054862" y="92710"/>
                    <a:pt x="6240770" y="119380"/>
                    <a:pt x="6411564" y="156210"/>
                  </a:cubicBezTo>
                  <a:cubicBezTo>
                    <a:pt x="6568755" y="190500"/>
                    <a:pt x="6722922" y="228600"/>
                    <a:pt x="6855930" y="278130"/>
                  </a:cubicBezTo>
                  <a:cubicBezTo>
                    <a:pt x="6972312" y="321310"/>
                    <a:pt x="7087181" y="370840"/>
                    <a:pt x="7168800" y="426720"/>
                  </a:cubicBezTo>
                  <a:cubicBezTo>
                    <a:pt x="7235303" y="472440"/>
                    <a:pt x="7298784" y="523240"/>
                    <a:pt x="7322968" y="576580"/>
                  </a:cubicBezTo>
                  <a:cubicBezTo>
                    <a:pt x="7342616" y="621030"/>
                    <a:pt x="7342616" y="673100"/>
                    <a:pt x="7322968" y="717550"/>
                  </a:cubicBezTo>
                  <a:cubicBezTo>
                    <a:pt x="7300296" y="768350"/>
                    <a:pt x="7239838" y="814070"/>
                    <a:pt x="7174845" y="857250"/>
                  </a:cubicBezTo>
                  <a:cubicBezTo>
                    <a:pt x="7090204" y="914400"/>
                    <a:pt x="6970799" y="961390"/>
                    <a:pt x="6840816" y="1010920"/>
                  </a:cubicBezTo>
                  <a:cubicBezTo>
                    <a:pt x="6674556" y="1074420"/>
                    <a:pt x="6465976" y="1135380"/>
                    <a:pt x="6249839" y="1192530"/>
                  </a:cubicBezTo>
                  <a:cubicBezTo>
                    <a:pt x="5995915" y="1259840"/>
                    <a:pt x="5698161" y="1322070"/>
                    <a:pt x="5406451" y="1376680"/>
                  </a:cubicBezTo>
                  <a:cubicBezTo>
                    <a:pt x="5095093" y="1433830"/>
                    <a:pt x="4764085" y="1483360"/>
                    <a:pt x="4434590" y="1524000"/>
                  </a:cubicBezTo>
                  <a:cubicBezTo>
                    <a:pt x="4094514" y="1564640"/>
                    <a:pt x="3740835" y="1596390"/>
                    <a:pt x="3396225" y="1619250"/>
                  </a:cubicBezTo>
                  <a:cubicBezTo>
                    <a:pt x="3056149" y="1642110"/>
                    <a:pt x="2708516" y="1656080"/>
                    <a:pt x="2382043" y="1659890"/>
                  </a:cubicBezTo>
                  <a:cubicBezTo>
                    <a:pt x="2078242" y="1663700"/>
                    <a:pt x="1777464" y="1659890"/>
                    <a:pt x="1502380" y="1647190"/>
                  </a:cubicBezTo>
                  <a:cubicBezTo>
                    <a:pt x="1256014" y="1635760"/>
                    <a:pt x="1012671" y="1621790"/>
                    <a:pt x="807114" y="1595120"/>
                  </a:cubicBezTo>
                  <a:cubicBezTo>
                    <a:pt x="639343" y="1573530"/>
                    <a:pt x="479130" y="1549400"/>
                    <a:pt x="353679" y="1511300"/>
                  </a:cubicBezTo>
                  <a:cubicBezTo>
                    <a:pt x="256947" y="1482090"/>
                    <a:pt x="166260" y="1450340"/>
                    <a:pt x="107313" y="1407160"/>
                  </a:cubicBezTo>
                  <a:cubicBezTo>
                    <a:pt x="60458" y="1372870"/>
                    <a:pt x="24184" y="1330960"/>
                    <a:pt x="12092" y="1287780"/>
                  </a:cubicBezTo>
                  <a:cubicBezTo>
                    <a:pt x="0" y="1247140"/>
                    <a:pt x="13603" y="1198880"/>
                    <a:pt x="31741" y="1156970"/>
                  </a:cubicBezTo>
                  <a:cubicBezTo>
                    <a:pt x="52901" y="1111250"/>
                    <a:pt x="93710" y="1069340"/>
                    <a:pt x="137542" y="1027430"/>
                  </a:cubicBezTo>
                  <a:cubicBezTo>
                    <a:pt x="187420" y="979170"/>
                    <a:pt x="252412" y="933450"/>
                    <a:pt x="321939" y="887730"/>
                  </a:cubicBezTo>
                  <a:cubicBezTo>
                    <a:pt x="402046" y="835660"/>
                    <a:pt x="495755" y="783590"/>
                    <a:pt x="592488" y="732790"/>
                  </a:cubicBezTo>
                  <a:cubicBezTo>
                    <a:pt x="699801" y="676910"/>
                    <a:pt x="820717" y="618490"/>
                    <a:pt x="943144" y="566420"/>
                  </a:cubicBezTo>
                  <a:cubicBezTo>
                    <a:pt x="1073129" y="511810"/>
                    <a:pt x="1207648" y="459740"/>
                    <a:pt x="1352747" y="411480"/>
                  </a:cubicBezTo>
                  <a:cubicBezTo>
                    <a:pt x="1509937" y="359410"/>
                    <a:pt x="1676197" y="311150"/>
                    <a:pt x="1851525" y="269240"/>
                  </a:cubicBezTo>
                  <a:cubicBezTo>
                    <a:pt x="2040456" y="223520"/>
                    <a:pt x="2242990" y="184150"/>
                    <a:pt x="2450058" y="153670"/>
                  </a:cubicBezTo>
                  <a:cubicBezTo>
                    <a:pt x="2669218" y="121920"/>
                    <a:pt x="2894424" y="100330"/>
                    <a:pt x="3130210" y="83820"/>
                  </a:cubicBezTo>
                  <a:cubicBezTo>
                    <a:pt x="3382621" y="66040"/>
                    <a:pt x="3654682" y="59690"/>
                    <a:pt x="3917674" y="55880"/>
                  </a:cubicBezTo>
                  <a:cubicBezTo>
                    <a:pt x="4182178" y="52070"/>
                    <a:pt x="4463307" y="55880"/>
                    <a:pt x="4714208" y="60960"/>
                  </a:cubicBezTo>
                  <a:cubicBezTo>
                    <a:pt x="4940925" y="66040"/>
                    <a:pt x="5126833" y="71120"/>
                    <a:pt x="5358085" y="85090"/>
                  </a:cubicBezTo>
                  <a:cubicBezTo>
                    <a:pt x="5628634" y="101600"/>
                    <a:pt x="5983824" y="125730"/>
                    <a:pt x="6237747" y="160020"/>
                  </a:cubicBezTo>
                  <a:cubicBezTo>
                    <a:pt x="6435747" y="186690"/>
                    <a:pt x="6704785" y="218440"/>
                    <a:pt x="6762220" y="256540"/>
                  </a:cubicBezTo>
                  <a:cubicBezTo>
                    <a:pt x="6778846" y="267970"/>
                    <a:pt x="6784892" y="283210"/>
                    <a:pt x="6781869" y="290830"/>
                  </a:cubicBezTo>
                  <a:cubicBezTo>
                    <a:pt x="6778846" y="298450"/>
                    <a:pt x="6745594" y="304800"/>
                    <a:pt x="6745594" y="304800"/>
                  </a:cubicBezTo>
                </a:path>
              </a:pathLst>
            </a:custGeom>
            <a:solidFill>
              <a:srgbClr val="45D1F2"/>
            </a:solidFill>
            <a:ln cap="sq">
              <a:noFill/>
              <a:prstDash val="solid"/>
              <a:miter/>
            </a:ln>
          </p:spPr>
        </p:sp>
      </p:grpSp>
      <p:sp>
        <p:nvSpPr>
          <p:cNvPr id="15" name="TextBox 15"/>
          <p:cNvSpPr txBox="1"/>
          <p:nvPr/>
        </p:nvSpPr>
        <p:spPr>
          <a:xfrm>
            <a:off x="1890584" y="4361363"/>
            <a:ext cx="13629421" cy="1510040"/>
          </a:xfrm>
          <a:prstGeom prst="rect">
            <a:avLst/>
          </a:prstGeom>
        </p:spPr>
        <p:txBody>
          <a:bodyPr lIns="0" tIns="0" rIns="0" bIns="0" rtlCol="0" anchor="t">
            <a:spAutoFit/>
          </a:bodyPr>
          <a:lstStyle/>
          <a:p>
            <a:pPr marL="0" lvl="0" indent="0" algn="ctr">
              <a:lnSpc>
                <a:spcPts val="12319"/>
              </a:lnSpc>
              <a:spcBef>
                <a:spcPct val="0"/>
              </a:spcBef>
            </a:pPr>
            <a:r>
              <a:rPr lang="en-US" sz="8799">
                <a:solidFill>
                  <a:srgbClr val="272B47"/>
                </a:solidFill>
                <a:latin typeface="TT Norms Bold"/>
              </a:rPr>
              <a:t>Informatización en Cuba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427287" y="1908236"/>
            <a:ext cx="15636565" cy="7084949"/>
            <a:chOff x="0" y="0"/>
            <a:chExt cx="4118272" cy="1865995"/>
          </a:xfrm>
        </p:grpSpPr>
        <p:sp>
          <p:nvSpPr>
            <p:cNvPr id="6" name="Freeform 6"/>
            <p:cNvSpPr/>
            <p:nvPr/>
          </p:nvSpPr>
          <p:spPr>
            <a:xfrm>
              <a:off x="0" y="0"/>
              <a:ext cx="4118272" cy="1865995"/>
            </a:xfrm>
            <a:custGeom>
              <a:avLst/>
              <a:gdLst/>
              <a:ahLst/>
              <a:cxnLst/>
              <a:rect l="l" t="t" r="r" b="b"/>
              <a:pathLst>
                <a:path w="4118272" h="1865995">
                  <a:moveTo>
                    <a:pt x="25251" y="0"/>
                  </a:moveTo>
                  <a:lnTo>
                    <a:pt x="4093021" y="0"/>
                  </a:lnTo>
                  <a:cubicBezTo>
                    <a:pt x="4106967" y="0"/>
                    <a:pt x="4118272" y="11305"/>
                    <a:pt x="4118272" y="25251"/>
                  </a:cubicBezTo>
                  <a:lnTo>
                    <a:pt x="4118272" y="1840744"/>
                  </a:lnTo>
                  <a:cubicBezTo>
                    <a:pt x="4118272" y="1847441"/>
                    <a:pt x="4115612" y="1853864"/>
                    <a:pt x="4110877" y="1858599"/>
                  </a:cubicBezTo>
                  <a:cubicBezTo>
                    <a:pt x="4106141" y="1863335"/>
                    <a:pt x="4099718" y="1865995"/>
                    <a:pt x="4093021" y="1865995"/>
                  </a:cubicBezTo>
                  <a:lnTo>
                    <a:pt x="25251" y="1865995"/>
                  </a:lnTo>
                  <a:cubicBezTo>
                    <a:pt x="11305" y="1865995"/>
                    <a:pt x="0" y="1854690"/>
                    <a:pt x="0" y="1840744"/>
                  </a:cubicBezTo>
                  <a:lnTo>
                    <a:pt x="0" y="25251"/>
                  </a:lnTo>
                  <a:cubicBezTo>
                    <a:pt x="0" y="11305"/>
                    <a:pt x="11305" y="0"/>
                    <a:pt x="25251" y="0"/>
                  </a:cubicBezTo>
                  <a:close/>
                </a:path>
              </a:pathLst>
            </a:custGeom>
            <a:solidFill>
              <a:srgbClr val="FFFFFF"/>
            </a:solidFill>
          </p:spPr>
        </p:sp>
        <p:sp>
          <p:nvSpPr>
            <p:cNvPr id="7" name="TextBox 7"/>
            <p:cNvSpPr txBox="1"/>
            <p:nvPr/>
          </p:nvSpPr>
          <p:spPr>
            <a:xfrm>
              <a:off x="0" y="-47625"/>
              <a:ext cx="4118272" cy="1913620"/>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3760382" y="2278755"/>
            <a:ext cx="3679006" cy="1053906"/>
            <a:chOff x="0" y="0"/>
            <a:chExt cx="968956" cy="277572"/>
          </a:xfrm>
        </p:grpSpPr>
        <p:sp>
          <p:nvSpPr>
            <p:cNvPr id="9" name="Freeform 9"/>
            <p:cNvSpPr/>
            <p:nvPr/>
          </p:nvSpPr>
          <p:spPr>
            <a:xfrm>
              <a:off x="0" y="0"/>
              <a:ext cx="968956" cy="277572"/>
            </a:xfrm>
            <a:custGeom>
              <a:avLst/>
              <a:gdLst/>
              <a:ahLst/>
              <a:cxnLst/>
              <a:rect l="l" t="t" r="r" b="b"/>
              <a:pathLst>
                <a:path w="968956" h="277572">
                  <a:moveTo>
                    <a:pt x="37878" y="0"/>
                  </a:moveTo>
                  <a:lnTo>
                    <a:pt x="931078" y="0"/>
                  </a:lnTo>
                  <a:cubicBezTo>
                    <a:pt x="951998" y="0"/>
                    <a:pt x="968956" y="16959"/>
                    <a:pt x="968956" y="37878"/>
                  </a:cubicBezTo>
                  <a:lnTo>
                    <a:pt x="968956" y="239694"/>
                  </a:lnTo>
                  <a:cubicBezTo>
                    <a:pt x="968956" y="260613"/>
                    <a:pt x="951998" y="277572"/>
                    <a:pt x="931078" y="277572"/>
                  </a:cubicBezTo>
                  <a:lnTo>
                    <a:pt x="37878" y="277572"/>
                  </a:lnTo>
                  <a:cubicBezTo>
                    <a:pt x="16959" y="277572"/>
                    <a:pt x="0" y="260613"/>
                    <a:pt x="0" y="239694"/>
                  </a:cubicBezTo>
                  <a:lnTo>
                    <a:pt x="0" y="37878"/>
                  </a:lnTo>
                  <a:cubicBezTo>
                    <a:pt x="0" y="16959"/>
                    <a:pt x="16959" y="0"/>
                    <a:pt x="37878" y="0"/>
                  </a:cubicBezTo>
                  <a:close/>
                </a:path>
              </a:pathLst>
            </a:custGeom>
            <a:solidFill>
              <a:srgbClr val="6CE5E8"/>
            </a:solidFill>
          </p:spPr>
        </p:sp>
        <p:sp>
          <p:nvSpPr>
            <p:cNvPr id="10" name="TextBox 10"/>
            <p:cNvSpPr txBox="1"/>
            <p:nvPr/>
          </p:nvSpPr>
          <p:spPr>
            <a:xfrm>
              <a:off x="0" y="-47625"/>
              <a:ext cx="968956" cy="325197"/>
            </a:xfrm>
            <a:prstGeom prst="rect">
              <a:avLst/>
            </a:prstGeom>
          </p:spPr>
          <p:txBody>
            <a:bodyPr lIns="50800" tIns="50800" rIns="50800" bIns="50800" rtlCol="0" anchor="ctr"/>
            <a:lstStyle/>
            <a:p>
              <a:pPr algn="ctr">
                <a:lnSpc>
                  <a:spcPts val="3560"/>
                </a:lnSpc>
              </a:pPr>
              <a:r>
                <a:rPr lang="en-US" sz="2543">
                  <a:solidFill>
                    <a:srgbClr val="272B47"/>
                  </a:solidFill>
                  <a:latin typeface="TT Norms Bold"/>
                </a:rPr>
                <a:t>Pruebas de Integridad Referencial</a:t>
              </a:r>
            </a:p>
          </p:txBody>
        </p:sp>
      </p:grpSp>
      <p:grpSp>
        <p:nvGrpSpPr>
          <p:cNvPr id="11" name="Group 11"/>
          <p:cNvGrpSpPr/>
          <p:nvPr/>
        </p:nvGrpSpPr>
        <p:grpSpPr>
          <a:xfrm>
            <a:off x="5349152" y="3624509"/>
            <a:ext cx="3679006" cy="846643"/>
            <a:chOff x="0" y="0"/>
            <a:chExt cx="968956" cy="222984"/>
          </a:xfrm>
        </p:grpSpPr>
        <p:sp>
          <p:nvSpPr>
            <p:cNvPr id="12" name="Freeform 12"/>
            <p:cNvSpPr/>
            <p:nvPr/>
          </p:nvSpPr>
          <p:spPr>
            <a:xfrm>
              <a:off x="0" y="0"/>
              <a:ext cx="968956" cy="222984"/>
            </a:xfrm>
            <a:custGeom>
              <a:avLst/>
              <a:gdLst/>
              <a:ahLst/>
              <a:cxnLst/>
              <a:rect l="l" t="t" r="r" b="b"/>
              <a:pathLst>
                <a:path w="968956" h="222984">
                  <a:moveTo>
                    <a:pt x="37878" y="0"/>
                  </a:moveTo>
                  <a:lnTo>
                    <a:pt x="931078" y="0"/>
                  </a:lnTo>
                  <a:cubicBezTo>
                    <a:pt x="951998" y="0"/>
                    <a:pt x="968956" y="16959"/>
                    <a:pt x="968956" y="37878"/>
                  </a:cubicBezTo>
                  <a:lnTo>
                    <a:pt x="968956" y="185106"/>
                  </a:lnTo>
                  <a:cubicBezTo>
                    <a:pt x="968956" y="206026"/>
                    <a:pt x="951998" y="222984"/>
                    <a:pt x="931078" y="222984"/>
                  </a:cubicBezTo>
                  <a:lnTo>
                    <a:pt x="37878" y="222984"/>
                  </a:lnTo>
                  <a:cubicBezTo>
                    <a:pt x="16959" y="222984"/>
                    <a:pt x="0" y="206026"/>
                    <a:pt x="0" y="185106"/>
                  </a:cubicBezTo>
                  <a:lnTo>
                    <a:pt x="0" y="37878"/>
                  </a:lnTo>
                  <a:cubicBezTo>
                    <a:pt x="0" y="16959"/>
                    <a:pt x="16959" y="0"/>
                    <a:pt x="37878" y="0"/>
                  </a:cubicBezTo>
                  <a:close/>
                </a:path>
              </a:pathLst>
            </a:custGeom>
            <a:solidFill>
              <a:srgbClr val="6CE5E8"/>
            </a:solidFill>
          </p:spPr>
        </p:sp>
        <p:sp>
          <p:nvSpPr>
            <p:cNvPr id="13" name="TextBox 13"/>
            <p:cNvSpPr txBox="1"/>
            <p:nvPr/>
          </p:nvSpPr>
          <p:spPr>
            <a:xfrm>
              <a:off x="0" y="-47625"/>
              <a:ext cx="968956" cy="270609"/>
            </a:xfrm>
            <a:prstGeom prst="rect">
              <a:avLst/>
            </a:prstGeom>
          </p:spPr>
          <p:txBody>
            <a:bodyPr lIns="50800" tIns="50800" rIns="50800" bIns="50800" rtlCol="0" anchor="ctr"/>
            <a:lstStyle/>
            <a:p>
              <a:pPr algn="ctr">
                <a:lnSpc>
                  <a:spcPts val="3560"/>
                </a:lnSpc>
              </a:pPr>
              <a:r>
                <a:rPr lang="en-US" sz="2543">
                  <a:solidFill>
                    <a:srgbClr val="272B47"/>
                  </a:solidFill>
                  <a:latin typeface="TT Norms Bold"/>
                </a:rPr>
                <a:t>Pruebas de Carga</a:t>
              </a:r>
            </a:p>
          </p:txBody>
        </p:sp>
      </p:grpSp>
      <p:sp>
        <p:nvSpPr>
          <p:cNvPr id="14" name="AutoShape 14"/>
          <p:cNvSpPr/>
          <p:nvPr/>
        </p:nvSpPr>
        <p:spPr>
          <a:xfrm>
            <a:off x="5599885" y="3332661"/>
            <a:ext cx="1588770" cy="291847"/>
          </a:xfrm>
          <a:prstGeom prst="line">
            <a:avLst/>
          </a:prstGeom>
          <a:ln w="38100" cap="rnd">
            <a:solidFill>
              <a:srgbClr val="495CD9"/>
            </a:solidFill>
            <a:prstDash val="solid"/>
            <a:headEnd type="none" w="sm" len="sm"/>
            <a:tailEnd type="arrow" w="med" len="sm"/>
          </a:ln>
        </p:spPr>
      </p:sp>
      <p:grpSp>
        <p:nvGrpSpPr>
          <p:cNvPr id="15" name="Group 15"/>
          <p:cNvGrpSpPr/>
          <p:nvPr/>
        </p:nvGrpSpPr>
        <p:grpSpPr>
          <a:xfrm>
            <a:off x="7169605" y="4993122"/>
            <a:ext cx="3679006" cy="846643"/>
            <a:chOff x="0" y="0"/>
            <a:chExt cx="968956" cy="222984"/>
          </a:xfrm>
        </p:grpSpPr>
        <p:sp>
          <p:nvSpPr>
            <p:cNvPr id="16" name="Freeform 16"/>
            <p:cNvSpPr/>
            <p:nvPr/>
          </p:nvSpPr>
          <p:spPr>
            <a:xfrm>
              <a:off x="0" y="0"/>
              <a:ext cx="968956" cy="222984"/>
            </a:xfrm>
            <a:custGeom>
              <a:avLst/>
              <a:gdLst/>
              <a:ahLst/>
              <a:cxnLst/>
              <a:rect l="l" t="t" r="r" b="b"/>
              <a:pathLst>
                <a:path w="968956" h="222984">
                  <a:moveTo>
                    <a:pt x="37878" y="0"/>
                  </a:moveTo>
                  <a:lnTo>
                    <a:pt x="931078" y="0"/>
                  </a:lnTo>
                  <a:cubicBezTo>
                    <a:pt x="951998" y="0"/>
                    <a:pt x="968956" y="16959"/>
                    <a:pt x="968956" y="37878"/>
                  </a:cubicBezTo>
                  <a:lnTo>
                    <a:pt x="968956" y="185106"/>
                  </a:lnTo>
                  <a:cubicBezTo>
                    <a:pt x="968956" y="206026"/>
                    <a:pt x="951998" y="222984"/>
                    <a:pt x="931078" y="222984"/>
                  </a:cubicBezTo>
                  <a:lnTo>
                    <a:pt x="37878" y="222984"/>
                  </a:lnTo>
                  <a:cubicBezTo>
                    <a:pt x="16959" y="222984"/>
                    <a:pt x="0" y="206026"/>
                    <a:pt x="0" y="185106"/>
                  </a:cubicBezTo>
                  <a:lnTo>
                    <a:pt x="0" y="37878"/>
                  </a:lnTo>
                  <a:cubicBezTo>
                    <a:pt x="0" y="16959"/>
                    <a:pt x="16959" y="0"/>
                    <a:pt x="37878" y="0"/>
                  </a:cubicBezTo>
                  <a:close/>
                </a:path>
              </a:pathLst>
            </a:custGeom>
            <a:solidFill>
              <a:srgbClr val="6CE5E8"/>
            </a:solidFill>
          </p:spPr>
        </p:sp>
        <p:sp>
          <p:nvSpPr>
            <p:cNvPr id="17" name="TextBox 17"/>
            <p:cNvSpPr txBox="1"/>
            <p:nvPr/>
          </p:nvSpPr>
          <p:spPr>
            <a:xfrm>
              <a:off x="0" y="-47625"/>
              <a:ext cx="968956" cy="270609"/>
            </a:xfrm>
            <a:prstGeom prst="rect">
              <a:avLst/>
            </a:prstGeom>
          </p:spPr>
          <p:txBody>
            <a:bodyPr lIns="50800" tIns="50800" rIns="50800" bIns="50800" rtlCol="0" anchor="ctr"/>
            <a:lstStyle/>
            <a:p>
              <a:pPr algn="ctr">
                <a:lnSpc>
                  <a:spcPts val="3560"/>
                </a:lnSpc>
              </a:pPr>
              <a:r>
                <a:rPr lang="en-US" sz="2543">
                  <a:solidFill>
                    <a:srgbClr val="272B47"/>
                  </a:solidFill>
                  <a:latin typeface="TT Norms Bold"/>
                </a:rPr>
                <a:t>Pruebas de Estrés</a:t>
              </a:r>
            </a:p>
          </p:txBody>
        </p:sp>
      </p:grpSp>
      <p:sp>
        <p:nvSpPr>
          <p:cNvPr id="18" name="AutoShape 18"/>
          <p:cNvSpPr/>
          <p:nvPr/>
        </p:nvSpPr>
        <p:spPr>
          <a:xfrm>
            <a:off x="7188655" y="4471152"/>
            <a:ext cx="1820453" cy="521970"/>
          </a:xfrm>
          <a:prstGeom prst="line">
            <a:avLst/>
          </a:prstGeom>
          <a:ln w="38100" cap="rnd">
            <a:solidFill>
              <a:srgbClr val="495CD9"/>
            </a:solidFill>
            <a:prstDash val="solid"/>
            <a:headEnd type="none" w="sm" len="sm"/>
            <a:tailEnd type="arrow" w="med" len="sm"/>
          </a:ln>
        </p:spPr>
      </p:sp>
      <p:grpSp>
        <p:nvGrpSpPr>
          <p:cNvPr id="19" name="Group 19"/>
          <p:cNvGrpSpPr/>
          <p:nvPr/>
        </p:nvGrpSpPr>
        <p:grpSpPr>
          <a:xfrm>
            <a:off x="8990058" y="6395980"/>
            <a:ext cx="3679006" cy="846643"/>
            <a:chOff x="0" y="0"/>
            <a:chExt cx="968956" cy="222984"/>
          </a:xfrm>
        </p:grpSpPr>
        <p:sp>
          <p:nvSpPr>
            <p:cNvPr id="20" name="Freeform 20"/>
            <p:cNvSpPr/>
            <p:nvPr/>
          </p:nvSpPr>
          <p:spPr>
            <a:xfrm>
              <a:off x="0" y="0"/>
              <a:ext cx="968956" cy="222984"/>
            </a:xfrm>
            <a:custGeom>
              <a:avLst/>
              <a:gdLst/>
              <a:ahLst/>
              <a:cxnLst/>
              <a:rect l="l" t="t" r="r" b="b"/>
              <a:pathLst>
                <a:path w="968956" h="222984">
                  <a:moveTo>
                    <a:pt x="37878" y="0"/>
                  </a:moveTo>
                  <a:lnTo>
                    <a:pt x="931078" y="0"/>
                  </a:lnTo>
                  <a:cubicBezTo>
                    <a:pt x="951998" y="0"/>
                    <a:pt x="968956" y="16959"/>
                    <a:pt x="968956" y="37878"/>
                  </a:cubicBezTo>
                  <a:lnTo>
                    <a:pt x="968956" y="185106"/>
                  </a:lnTo>
                  <a:cubicBezTo>
                    <a:pt x="968956" y="206026"/>
                    <a:pt x="951998" y="222984"/>
                    <a:pt x="931078" y="222984"/>
                  </a:cubicBezTo>
                  <a:lnTo>
                    <a:pt x="37878" y="222984"/>
                  </a:lnTo>
                  <a:cubicBezTo>
                    <a:pt x="16959" y="222984"/>
                    <a:pt x="0" y="206026"/>
                    <a:pt x="0" y="185106"/>
                  </a:cubicBezTo>
                  <a:lnTo>
                    <a:pt x="0" y="37878"/>
                  </a:lnTo>
                  <a:cubicBezTo>
                    <a:pt x="0" y="16959"/>
                    <a:pt x="16959" y="0"/>
                    <a:pt x="37878" y="0"/>
                  </a:cubicBezTo>
                  <a:close/>
                </a:path>
              </a:pathLst>
            </a:custGeom>
            <a:solidFill>
              <a:srgbClr val="6CE5E8"/>
            </a:solidFill>
          </p:spPr>
        </p:sp>
        <p:sp>
          <p:nvSpPr>
            <p:cNvPr id="21" name="TextBox 21"/>
            <p:cNvSpPr txBox="1"/>
            <p:nvPr/>
          </p:nvSpPr>
          <p:spPr>
            <a:xfrm>
              <a:off x="0" y="-47625"/>
              <a:ext cx="968956" cy="270609"/>
            </a:xfrm>
            <a:prstGeom prst="rect">
              <a:avLst/>
            </a:prstGeom>
          </p:spPr>
          <p:txBody>
            <a:bodyPr lIns="50800" tIns="50800" rIns="50800" bIns="50800" rtlCol="0" anchor="ctr"/>
            <a:lstStyle/>
            <a:p>
              <a:pPr algn="ctr">
                <a:lnSpc>
                  <a:spcPts val="3560"/>
                </a:lnSpc>
              </a:pPr>
              <a:r>
                <a:rPr lang="en-US" sz="2543">
                  <a:solidFill>
                    <a:srgbClr val="272B47"/>
                  </a:solidFill>
                  <a:latin typeface="TT Norms Bold"/>
                </a:rPr>
                <a:t>Pruebas de Regresión</a:t>
              </a:r>
            </a:p>
          </p:txBody>
        </p:sp>
      </p:grpSp>
      <p:sp>
        <p:nvSpPr>
          <p:cNvPr id="22" name="AutoShape 22"/>
          <p:cNvSpPr/>
          <p:nvPr/>
        </p:nvSpPr>
        <p:spPr>
          <a:xfrm>
            <a:off x="9009108" y="5839765"/>
            <a:ext cx="1820453" cy="556214"/>
          </a:xfrm>
          <a:prstGeom prst="line">
            <a:avLst/>
          </a:prstGeom>
          <a:ln w="38100" cap="rnd">
            <a:solidFill>
              <a:srgbClr val="495CD9"/>
            </a:solidFill>
            <a:prstDash val="solid"/>
            <a:headEnd type="none" w="sm" len="sm"/>
            <a:tailEnd type="arrow" w="med" len="sm"/>
          </a:ln>
        </p:spPr>
      </p:sp>
      <p:grpSp>
        <p:nvGrpSpPr>
          <p:cNvPr id="23" name="Group 23"/>
          <p:cNvGrpSpPr/>
          <p:nvPr/>
        </p:nvGrpSpPr>
        <p:grpSpPr>
          <a:xfrm>
            <a:off x="10848612" y="7776023"/>
            <a:ext cx="3679006" cy="846643"/>
            <a:chOff x="0" y="0"/>
            <a:chExt cx="968956" cy="222984"/>
          </a:xfrm>
        </p:grpSpPr>
        <p:sp>
          <p:nvSpPr>
            <p:cNvPr id="24" name="Freeform 24"/>
            <p:cNvSpPr/>
            <p:nvPr/>
          </p:nvSpPr>
          <p:spPr>
            <a:xfrm>
              <a:off x="0" y="0"/>
              <a:ext cx="968956" cy="222984"/>
            </a:xfrm>
            <a:custGeom>
              <a:avLst/>
              <a:gdLst/>
              <a:ahLst/>
              <a:cxnLst/>
              <a:rect l="l" t="t" r="r" b="b"/>
              <a:pathLst>
                <a:path w="968956" h="222984">
                  <a:moveTo>
                    <a:pt x="37878" y="0"/>
                  </a:moveTo>
                  <a:lnTo>
                    <a:pt x="931078" y="0"/>
                  </a:lnTo>
                  <a:cubicBezTo>
                    <a:pt x="951998" y="0"/>
                    <a:pt x="968956" y="16959"/>
                    <a:pt x="968956" y="37878"/>
                  </a:cubicBezTo>
                  <a:lnTo>
                    <a:pt x="968956" y="185106"/>
                  </a:lnTo>
                  <a:cubicBezTo>
                    <a:pt x="968956" y="206026"/>
                    <a:pt x="951998" y="222984"/>
                    <a:pt x="931078" y="222984"/>
                  </a:cubicBezTo>
                  <a:lnTo>
                    <a:pt x="37878" y="222984"/>
                  </a:lnTo>
                  <a:cubicBezTo>
                    <a:pt x="16959" y="222984"/>
                    <a:pt x="0" y="206026"/>
                    <a:pt x="0" y="185106"/>
                  </a:cubicBezTo>
                  <a:lnTo>
                    <a:pt x="0" y="37878"/>
                  </a:lnTo>
                  <a:cubicBezTo>
                    <a:pt x="0" y="16959"/>
                    <a:pt x="16959" y="0"/>
                    <a:pt x="37878" y="0"/>
                  </a:cubicBezTo>
                  <a:close/>
                </a:path>
              </a:pathLst>
            </a:custGeom>
            <a:solidFill>
              <a:srgbClr val="6CE5E8"/>
            </a:solidFill>
          </p:spPr>
        </p:sp>
        <p:sp>
          <p:nvSpPr>
            <p:cNvPr id="25" name="TextBox 25"/>
            <p:cNvSpPr txBox="1"/>
            <p:nvPr/>
          </p:nvSpPr>
          <p:spPr>
            <a:xfrm>
              <a:off x="0" y="-47625"/>
              <a:ext cx="968956" cy="270609"/>
            </a:xfrm>
            <a:prstGeom prst="rect">
              <a:avLst/>
            </a:prstGeom>
          </p:spPr>
          <p:txBody>
            <a:bodyPr lIns="50800" tIns="50800" rIns="50800" bIns="50800" rtlCol="0" anchor="ctr"/>
            <a:lstStyle/>
            <a:p>
              <a:pPr algn="ctr">
                <a:lnSpc>
                  <a:spcPts val="3560"/>
                </a:lnSpc>
              </a:pPr>
              <a:r>
                <a:rPr lang="en-US" sz="2543">
                  <a:solidFill>
                    <a:srgbClr val="272B47"/>
                  </a:solidFill>
                  <a:latin typeface="TT Norms Bold"/>
                </a:rPr>
                <a:t>Pruebas de Aceptación</a:t>
              </a:r>
            </a:p>
          </p:txBody>
        </p:sp>
      </p:grpSp>
      <p:sp>
        <p:nvSpPr>
          <p:cNvPr id="26" name="AutoShape 26"/>
          <p:cNvSpPr/>
          <p:nvPr/>
        </p:nvSpPr>
        <p:spPr>
          <a:xfrm>
            <a:off x="10829562" y="7242623"/>
            <a:ext cx="1858553" cy="533400"/>
          </a:xfrm>
          <a:prstGeom prst="line">
            <a:avLst/>
          </a:prstGeom>
          <a:ln w="38100" cap="rnd">
            <a:solidFill>
              <a:srgbClr val="495CD9"/>
            </a:solidFill>
            <a:prstDash val="solid"/>
            <a:headEnd type="none" w="sm" len="sm"/>
            <a:tailEnd type="arrow" w="med" len="sm"/>
          </a:ln>
        </p:spPr>
      </p:sp>
      <p:sp>
        <p:nvSpPr>
          <p:cNvPr id="27" name="TextBox 27"/>
          <p:cNvSpPr txBox="1"/>
          <p:nvPr/>
        </p:nvSpPr>
        <p:spPr>
          <a:xfrm>
            <a:off x="1294497" y="729455"/>
            <a:ext cx="1257645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Estrategia de Pruebas</a:t>
            </a:r>
          </a:p>
        </p:txBody>
      </p:sp>
      <p:grpSp>
        <p:nvGrpSpPr>
          <p:cNvPr id="28" name="Group 28"/>
          <p:cNvGrpSpPr/>
          <p:nvPr/>
        </p:nvGrpSpPr>
        <p:grpSpPr>
          <a:xfrm>
            <a:off x="15707632" y="-313535"/>
            <a:ext cx="3214372" cy="3007535"/>
            <a:chOff x="0" y="0"/>
            <a:chExt cx="1269004" cy="1187346"/>
          </a:xfrm>
        </p:grpSpPr>
        <p:sp>
          <p:nvSpPr>
            <p:cNvPr id="29" name="Freeform 29"/>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30" name="TextBox 30"/>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31" name="Group 31"/>
          <p:cNvGrpSpPr/>
          <p:nvPr/>
        </p:nvGrpSpPr>
        <p:grpSpPr>
          <a:xfrm>
            <a:off x="780098" y="1246623"/>
            <a:ext cx="3139440" cy="557212"/>
            <a:chOff x="0" y="0"/>
            <a:chExt cx="4185920" cy="742950"/>
          </a:xfrm>
        </p:grpSpPr>
        <p:sp>
          <p:nvSpPr>
            <p:cNvPr id="32" name="Freeform 32"/>
            <p:cNvSpPr/>
            <p:nvPr/>
          </p:nvSpPr>
          <p:spPr>
            <a:xfrm>
              <a:off x="48260" y="38100"/>
              <a:ext cx="4088130" cy="654050"/>
            </a:xfrm>
            <a:custGeom>
              <a:avLst/>
              <a:gdLst/>
              <a:ahLst/>
              <a:cxnLst/>
              <a:rect l="l" t="t" r="r" b="b"/>
              <a:pathLst>
                <a:path w="4088130" h="654050">
                  <a:moveTo>
                    <a:pt x="15240" y="607060"/>
                  </a:moveTo>
                  <a:cubicBezTo>
                    <a:pt x="234950" y="494030"/>
                    <a:pt x="360680" y="441960"/>
                    <a:pt x="491490" y="392430"/>
                  </a:cubicBezTo>
                  <a:cubicBezTo>
                    <a:pt x="661670" y="328930"/>
                    <a:pt x="923290" y="243840"/>
                    <a:pt x="1085850" y="195580"/>
                  </a:cubicBezTo>
                  <a:cubicBezTo>
                    <a:pt x="1197610" y="162560"/>
                    <a:pt x="1314450" y="120650"/>
                    <a:pt x="1372870" y="120650"/>
                  </a:cubicBezTo>
                  <a:cubicBezTo>
                    <a:pt x="1398270" y="120650"/>
                    <a:pt x="1418590" y="125730"/>
                    <a:pt x="1428750" y="134620"/>
                  </a:cubicBezTo>
                  <a:cubicBezTo>
                    <a:pt x="1436370" y="140970"/>
                    <a:pt x="1437640" y="147320"/>
                    <a:pt x="1437640" y="161290"/>
                  </a:cubicBezTo>
                  <a:cubicBezTo>
                    <a:pt x="1438910" y="201930"/>
                    <a:pt x="1338580" y="374650"/>
                    <a:pt x="1367790" y="402590"/>
                  </a:cubicBezTo>
                  <a:cubicBezTo>
                    <a:pt x="1400810" y="433070"/>
                    <a:pt x="1567180" y="334010"/>
                    <a:pt x="1662430" y="295910"/>
                  </a:cubicBezTo>
                  <a:cubicBezTo>
                    <a:pt x="1755140" y="259080"/>
                    <a:pt x="1879600" y="184150"/>
                    <a:pt x="1934210" y="176530"/>
                  </a:cubicBezTo>
                  <a:cubicBezTo>
                    <a:pt x="1957070" y="172720"/>
                    <a:pt x="1971040" y="171450"/>
                    <a:pt x="1983740" y="182880"/>
                  </a:cubicBezTo>
                  <a:cubicBezTo>
                    <a:pt x="2004060" y="203200"/>
                    <a:pt x="1983740" y="298450"/>
                    <a:pt x="2007870" y="326390"/>
                  </a:cubicBezTo>
                  <a:cubicBezTo>
                    <a:pt x="2026920" y="347980"/>
                    <a:pt x="2063750" y="350520"/>
                    <a:pt x="2092960" y="355600"/>
                  </a:cubicBezTo>
                  <a:cubicBezTo>
                    <a:pt x="2123440" y="360680"/>
                    <a:pt x="2146300" y="360680"/>
                    <a:pt x="2188210" y="359410"/>
                  </a:cubicBezTo>
                  <a:cubicBezTo>
                    <a:pt x="2265680" y="356870"/>
                    <a:pt x="2377440" y="342900"/>
                    <a:pt x="2524760" y="318770"/>
                  </a:cubicBezTo>
                  <a:cubicBezTo>
                    <a:pt x="2811780" y="270510"/>
                    <a:pt x="3515360" y="92710"/>
                    <a:pt x="3783330" y="46990"/>
                  </a:cubicBezTo>
                  <a:cubicBezTo>
                    <a:pt x="3907790" y="25400"/>
                    <a:pt x="4015740" y="0"/>
                    <a:pt x="4058920" y="12700"/>
                  </a:cubicBezTo>
                  <a:cubicBezTo>
                    <a:pt x="4074160" y="17780"/>
                    <a:pt x="4085590" y="27940"/>
                    <a:pt x="4086860" y="36830"/>
                  </a:cubicBezTo>
                  <a:cubicBezTo>
                    <a:pt x="4088130" y="44450"/>
                    <a:pt x="4076700" y="58420"/>
                    <a:pt x="4069080" y="62230"/>
                  </a:cubicBezTo>
                  <a:cubicBezTo>
                    <a:pt x="4062730" y="64770"/>
                    <a:pt x="4050030" y="63500"/>
                    <a:pt x="4044950" y="58420"/>
                  </a:cubicBezTo>
                  <a:cubicBezTo>
                    <a:pt x="4038600" y="53340"/>
                    <a:pt x="4034790" y="35560"/>
                    <a:pt x="4037330" y="27940"/>
                  </a:cubicBezTo>
                  <a:cubicBezTo>
                    <a:pt x="4039870" y="21590"/>
                    <a:pt x="4048760" y="12700"/>
                    <a:pt x="4055110" y="12700"/>
                  </a:cubicBezTo>
                  <a:cubicBezTo>
                    <a:pt x="4064000" y="12700"/>
                    <a:pt x="4084320" y="25400"/>
                    <a:pt x="4085590" y="34290"/>
                  </a:cubicBezTo>
                  <a:cubicBezTo>
                    <a:pt x="4086860" y="43180"/>
                    <a:pt x="4079240" y="54610"/>
                    <a:pt x="4064000" y="63500"/>
                  </a:cubicBezTo>
                  <a:cubicBezTo>
                    <a:pt x="4009390" y="96520"/>
                    <a:pt x="3764280" y="100330"/>
                    <a:pt x="3583940" y="133350"/>
                  </a:cubicBezTo>
                  <a:cubicBezTo>
                    <a:pt x="3348990" y="177800"/>
                    <a:pt x="3007360" y="270510"/>
                    <a:pt x="2778760" y="317500"/>
                  </a:cubicBezTo>
                  <a:cubicBezTo>
                    <a:pt x="2609850" y="351790"/>
                    <a:pt x="2446020" y="384810"/>
                    <a:pt x="2336800" y="398780"/>
                  </a:cubicBezTo>
                  <a:cubicBezTo>
                    <a:pt x="2273300" y="406400"/>
                    <a:pt x="2232660" y="408940"/>
                    <a:pt x="2186940" y="410210"/>
                  </a:cubicBezTo>
                  <a:cubicBezTo>
                    <a:pt x="2148840" y="410210"/>
                    <a:pt x="2112010" y="410210"/>
                    <a:pt x="2080260" y="405130"/>
                  </a:cubicBezTo>
                  <a:cubicBezTo>
                    <a:pt x="2053590" y="401320"/>
                    <a:pt x="2028190" y="394970"/>
                    <a:pt x="2007870" y="384810"/>
                  </a:cubicBezTo>
                  <a:cubicBezTo>
                    <a:pt x="1990090" y="375920"/>
                    <a:pt x="1973580" y="364490"/>
                    <a:pt x="1963420" y="350520"/>
                  </a:cubicBezTo>
                  <a:cubicBezTo>
                    <a:pt x="1954530" y="339090"/>
                    <a:pt x="1949450" y="323850"/>
                    <a:pt x="1945640" y="309880"/>
                  </a:cubicBezTo>
                  <a:cubicBezTo>
                    <a:pt x="1941830" y="297180"/>
                    <a:pt x="1938020" y="284480"/>
                    <a:pt x="1939290" y="270510"/>
                  </a:cubicBezTo>
                  <a:cubicBezTo>
                    <a:pt x="1940560" y="255270"/>
                    <a:pt x="1963420" y="231140"/>
                    <a:pt x="1955800" y="223520"/>
                  </a:cubicBezTo>
                  <a:cubicBezTo>
                    <a:pt x="1929130" y="198120"/>
                    <a:pt x="1477010" y="441960"/>
                    <a:pt x="1383030" y="454660"/>
                  </a:cubicBezTo>
                  <a:cubicBezTo>
                    <a:pt x="1353820" y="458470"/>
                    <a:pt x="1334770" y="457200"/>
                    <a:pt x="1323340" y="448310"/>
                  </a:cubicBezTo>
                  <a:cubicBezTo>
                    <a:pt x="1314450" y="440690"/>
                    <a:pt x="1313180" y="430530"/>
                    <a:pt x="1313180" y="414020"/>
                  </a:cubicBezTo>
                  <a:cubicBezTo>
                    <a:pt x="1313180" y="369570"/>
                    <a:pt x="1414780" y="201930"/>
                    <a:pt x="1384300" y="170180"/>
                  </a:cubicBezTo>
                  <a:cubicBezTo>
                    <a:pt x="1351280" y="137160"/>
                    <a:pt x="1211580" y="210820"/>
                    <a:pt x="1099820" y="243840"/>
                  </a:cubicBezTo>
                  <a:cubicBezTo>
                    <a:pt x="938530" y="292100"/>
                    <a:pt x="652780" y="389890"/>
                    <a:pt x="510540" y="440690"/>
                  </a:cubicBezTo>
                  <a:cubicBezTo>
                    <a:pt x="429260" y="469900"/>
                    <a:pt x="388620" y="483870"/>
                    <a:pt x="318770" y="514350"/>
                  </a:cubicBezTo>
                  <a:cubicBezTo>
                    <a:pt x="232410" y="552450"/>
                    <a:pt x="80010" y="654050"/>
                    <a:pt x="33020" y="654050"/>
                  </a:cubicBezTo>
                  <a:cubicBezTo>
                    <a:pt x="17780" y="654050"/>
                    <a:pt x="5080" y="646430"/>
                    <a:pt x="2540" y="638810"/>
                  </a:cubicBezTo>
                  <a:cubicBezTo>
                    <a:pt x="0" y="631190"/>
                    <a:pt x="15240" y="607060"/>
                    <a:pt x="15240" y="607060"/>
                  </a:cubicBezTo>
                </a:path>
              </a:pathLst>
            </a:custGeom>
            <a:solidFill>
              <a:srgbClr val="45D1F2"/>
            </a:solidFill>
            <a:ln cap="sq">
              <a:noFill/>
              <a:prstDash val="solid"/>
              <a:miter/>
            </a:ln>
          </p:spPr>
        </p:sp>
      </p:grpSp>
      <p:sp>
        <p:nvSpPr>
          <p:cNvPr id="33" name="AutoShape 33"/>
          <p:cNvSpPr/>
          <p:nvPr/>
        </p:nvSpPr>
        <p:spPr>
          <a:xfrm>
            <a:off x="11165997" y="9651727"/>
            <a:ext cx="7229552" cy="49978"/>
          </a:xfrm>
          <a:prstGeom prst="line">
            <a:avLst/>
          </a:prstGeom>
          <a:ln w="66675" cap="rnd">
            <a:solidFill>
              <a:srgbClr val="495CD9"/>
            </a:solidFill>
            <a:prstDash val="solid"/>
            <a:headEnd type="none" w="sm" len="sm"/>
            <a:tailEnd type="none" w="sm" len="sm"/>
          </a:ln>
        </p:spPr>
      </p:sp>
      <p:sp>
        <p:nvSpPr>
          <p:cNvPr id="34" name="AutoShape 34"/>
          <p:cNvSpPr/>
          <p:nvPr/>
        </p:nvSpPr>
        <p:spPr>
          <a:xfrm>
            <a:off x="-530238" y="9635030"/>
            <a:ext cx="7589800" cy="16696"/>
          </a:xfrm>
          <a:prstGeom prst="line">
            <a:avLst/>
          </a:prstGeom>
          <a:ln w="66675" cap="rnd">
            <a:solidFill>
              <a:srgbClr val="495CD9"/>
            </a:solidFill>
            <a:prstDash val="solid"/>
            <a:headEnd type="none" w="sm" len="sm"/>
            <a:tailEnd type="none" w="sm" len="sm"/>
          </a:ln>
        </p:spPr>
      </p:sp>
      <p:sp>
        <p:nvSpPr>
          <p:cNvPr id="35" name="TextBox 35"/>
          <p:cNvSpPr txBox="1"/>
          <p:nvPr/>
        </p:nvSpPr>
        <p:spPr>
          <a:xfrm>
            <a:off x="7059563" y="9445034"/>
            <a:ext cx="410643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PRUEBAS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294497" y="2479741"/>
            <a:ext cx="13670184" cy="6399144"/>
            <a:chOff x="0" y="0"/>
            <a:chExt cx="3600378" cy="1685371"/>
          </a:xfrm>
        </p:grpSpPr>
        <p:sp>
          <p:nvSpPr>
            <p:cNvPr id="6" name="Freeform 6"/>
            <p:cNvSpPr/>
            <p:nvPr/>
          </p:nvSpPr>
          <p:spPr>
            <a:xfrm>
              <a:off x="0" y="0"/>
              <a:ext cx="3600378" cy="1685371"/>
            </a:xfrm>
            <a:custGeom>
              <a:avLst/>
              <a:gdLst/>
              <a:ahLst/>
              <a:cxnLst/>
              <a:rect l="l" t="t" r="r" b="b"/>
              <a:pathLst>
                <a:path w="3600378" h="1685371">
                  <a:moveTo>
                    <a:pt x="28883" y="0"/>
                  </a:moveTo>
                  <a:lnTo>
                    <a:pt x="3571495" y="0"/>
                  </a:lnTo>
                  <a:cubicBezTo>
                    <a:pt x="3587447" y="0"/>
                    <a:pt x="3600378" y="12931"/>
                    <a:pt x="3600378" y="28883"/>
                  </a:cubicBezTo>
                  <a:lnTo>
                    <a:pt x="3600378" y="1656488"/>
                  </a:lnTo>
                  <a:cubicBezTo>
                    <a:pt x="3600378" y="1664148"/>
                    <a:pt x="3597335" y="1671495"/>
                    <a:pt x="3591918" y="1676912"/>
                  </a:cubicBezTo>
                  <a:cubicBezTo>
                    <a:pt x="3586502" y="1682328"/>
                    <a:pt x="3579155" y="1685371"/>
                    <a:pt x="3571495" y="1685371"/>
                  </a:cubicBezTo>
                  <a:lnTo>
                    <a:pt x="28883" y="1685371"/>
                  </a:lnTo>
                  <a:cubicBezTo>
                    <a:pt x="12931" y="1685371"/>
                    <a:pt x="0" y="1672440"/>
                    <a:pt x="0" y="1656488"/>
                  </a:cubicBezTo>
                  <a:lnTo>
                    <a:pt x="0" y="28883"/>
                  </a:lnTo>
                  <a:cubicBezTo>
                    <a:pt x="0" y="12931"/>
                    <a:pt x="12931" y="0"/>
                    <a:pt x="28883" y="0"/>
                  </a:cubicBezTo>
                  <a:close/>
                </a:path>
              </a:pathLst>
            </a:custGeom>
            <a:solidFill>
              <a:srgbClr val="C6FFFC"/>
            </a:solidFill>
          </p:spPr>
        </p:sp>
        <p:sp>
          <p:nvSpPr>
            <p:cNvPr id="7" name="TextBox 7"/>
            <p:cNvSpPr txBox="1"/>
            <p:nvPr/>
          </p:nvSpPr>
          <p:spPr>
            <a:xfrm>
              <a:off x="0" y="-47625"/>
              <a:ext cx="3600378" cy="1732996"/>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5707632" y="-313535"/>
            <a:ext cx="3214372" cy="3007535"/>
            <a:chOff x="0" y="0"/>
            <a:chExt cx="1269004" cy="1187346"/>
          </a:xfrm>
        </p:grpSpPr>
        <p:sp>
          <p:nvSpPr>
            <p:cNvPr id="9" name="Freeform 9"/>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0" name="TextBox 10"/>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1" name="AutoShape 11"/>
          <p:cNvSpPr/>
          <p:nvPr/>
        </p:nvSpPr>
        <p:spPr>
          <a:xfrm>
            <a:off x="11156472" y="9651727"/>
            <a:ext cx="7239077" cy="49978"/>
          </a:xfrm>
          <a:prstGeom prst="line">
            <a:avLst/>
          </a:prstGeom>
          <a:ln w="66675" cap="rnd">
            <a:solidFill>
              <a:srgbClr val="495CD9"/>
            </a:solidFill>
            <a:prstDash val="solid"/>
            <a:headEnd type="none" w="sm" len="sm"/>
            <a:tailEnd type="none" w="sm" len="sm"/>
          </a:ln>
        </p:spPr>
      </p:sp>
      <p:sp>
        <p:nvSpPr>
          <p:cNvPr id="12" name="AutoShape 12"/>
          <p:cNvSpPr/>
          <p:nvPr/>
        </p:nvSpPr>
        <p:spPr>
          <a:xfrm>
            <a:off x="-530238" y="9635030"/>
            <a:ext cx="7599325" cy="16696"/>
          </a:xfrm>
          <a:prstGeom prst="line">
            <a:avLst/>
          </a:prstGeom>
          <a:ln w="66675" cap="rnd">
            <a:solidFill>
              <a:srgbClr val="495CD9"/>
            </a:solidFill>
            <a:prstDash val="solid"/>
            <a:headEnd type="none" w="sm" len="sm"/>
            <a:tailEnd type="none" w="sm" len="sm"/>
          </a:ln>
        </p:spPr>
      </p:sp>
      <p:sp>
        <p:nvSpPr>
          <p:cNvPr id="13" name="Freeform 13"/>
          <p:cNvSpPr/>
          <p:nvPr/>
        </p:nvSpPr>
        <p:spPr>
          <a:xfrm>
            <a:off x="2193029" y="3674683"/>
            <a:ext cx="11873120" cy="4009260"/>
          </a:xfrm>
          <a:custGeom>
            <a:avLst/>
            <a:gdLst/>
            <a:ahLst/>
            <a:cxnLst/>
            <a:rect l="l" t="t" r="r" b="b"/>
            <a:pathLst>
              <a:path w="11873120" h="4009260">
                <a:moveTo>
                  <a:pt x="0" y="0"/>
                </a:moveTo>
                <a:lnTo>
                  <a:pt x="11873121" y="0"/>
                </a:lnTo>
                <a:lnTo>
                  <a:pt x="11873121" y="4009260"/>
                </a:lnTo>
                <a:lnTo>
                  <a:pt x="0" y="4009260"/>
                </a:lnTo>
                <a:lnTo>
                  <a:pt x="0" y="0"/>
                </a:lnTo>
                <a:close/>
              </a:path>
            </a:pathLst>
          </a:custGeom>
          <a:blipFill>
            <a:blip r:embed="rId2"/>
            <a:stretch>
              <a:fillRect/>
            </a:stretch>
          </a:blipFill>
        </p:spPr>
      </p:sp>
      <p:sp>
        <p:nvSpPr>
          <p:cNvPr id="14" name="TextBox 14"/>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Pruebas de Integridad Referencial</a:t>
            </a:r>
          </a:p>
        </p:txBody>
      </p:sp>
      <p:sp>
        <p:nvSpPr>
          <p:cNvPr id="15" name="TextBox 15"/>
          <p:cNvSpPr txBox="1"/>
          <p:nvPr/>
        </p:nvSpPr>
        <p:spPr>
          <a:xfrm>
            <a:off x="7069088" y="9445034"/>
            <a:ext cx="40873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PRUEBAS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294497" y="2308640"/>
            <a:ext cx="14230860" cy="6571320"/>
            <a:chOff x="0" y="0"/>
            <a:chExt cx="3748046" cy="1730718"/>
          </a:xfrm>
        </p:grpSpPr>
        <p:sp>
          <p:nvSpPr>
            <p:cNvPr id="6" name="Freeform 6"/>
            <p:cNvSpPr/>
            <p:nvPr/>
          </p:nvSpPr>
          <p:spPr>
            <a:xfrm>
              <a:off x="0" y="0"/>
              <a:ext cx="3748046" cy="1730718"/>
            </a:xfrm>
            <a:custGeom>
              <a:avLst/>
              <a:gdLst/>
              <a:ahLst/>
              <a:cxnLst/>
              <a:rect l="l" t="t" r="r" b="b"/>
              <a:pathLst>
                <a:path w="3748046" h="1730718">
                  <a:moveTo>
                    <a:pt x="27745" y="0"/>
                  </a:moveTo>
                  <a:lnTo>
                    <a:pt x="3720300" y="0"/>
                  </a:lnTo>
                  <a:cubicBezTo>
                    <a:pt x="3735624" y="0"/>
                    <a:pt x="3748046" y="12422"/>
                    <a:pt x="3748046" y="27745"/>
                  </a:cubicBezTo>
                  <a:lnTo>
                    <a:pt x="3748046" y="1702973"/>
                  </a:lnTo>
                  <a:cubicBezTo>
                    <a:pt x="3748046" y="1718296"/>
                    <a:pt x="3735624" y="1730718"/>
                    <a:pt x="3720300" y="1730718"/>
                  </a:cubicBezTo>
                  <a:lnTo>
                    <a:pt x="27745" y="1730718"/>
                  </a:lnTo>
                  <a:cubicBezTo>
                    <a:pt x="12422" y="1730718"/>
                    <a:pt x="0" y="1718296"/>
                    <a:pt x="0" y="1702973"/>
                  </a:cubicBezTo>
                  <a:lnTo>
                    <a:pt x="0" y="27745"/>
                  </a:lnTo>
                  <a:cubicBezTo>
                    <a:pt x="0" y="12422"/>
                    <a:pt x="12422" y="0"/>
                    <a:pt x="27745" y="0"/>
                  </a:cubicBezTo>
                  <a:close/>
                </a:path>
              </a:pathLst>
            </a:custGeom>
            <a:solidFill>
              <a:srgbClr val="FFFFFF"/>
            </a:solidFill>
          </p:spPr>
        </p:sp>
        <p:sp>
          <p:nvSpPr>
            <p:cNvPr id="7" name="TextBox 7"/>
            <p:cNvSpPr txBox="1"/>
            <p:nvPr/>
          </p:nvSpPr>
          <p:spPr>
            <a:xfrm>
              <a:off x="0" y="-47625"/>
              <a:ext cx="3748046" cy="1778343"/>
            </a:xfrm>
            <a:prstGeom prst="rect">
              <a:avLst/>
            </a:prstGeom>
          </p:spPr>
          <p:txBody>
            <a:bodyPr lIns="50800" tIns="50800" rIns="50800" bIns="50800" rtlCol="0" anchor="ctr"/>
            <a:lstStyle/>
            <a:p>
              <a:pPr algn="ctr">
                <a:lnSpc>
                  <a:spcPts val="3560"/>
                </a:lnSpc>
              </a:pPr>
              <a:endParaRPr/>
            </a:p>
          </p:txBody>
        </p:sp>
      </p:grpSp>
      <p:pic>
        <p:nvPicPr>
          <p:cNvPr id="8" name="Picture 8"/>
          <p:cNvPicPr>
            <a:picLocks noChangeAspect="1"/>
          </p:cNvPicPr>
          <p:nvPr/>
        </p:nvPicPr>
        <p:blipFill>
          <a:blip r:embed="rId2"/>
          <a:stretch>
            <a:fillRect/>
          </a:stretch>
        </p:blipFill>
        <p:spPr>
          <a:xfrm>
            <a:off x="1464448" y="1846954"/>
            <a:ext cx="13937600" cy="7742841"/>
          </a:xfrm>
          <a:prstGeom prst="rect">
            <a:avLst/>
          </a:prstGeom>
        </p:spPr>
      </p:pic>
      <p:grpSp>
        <p:nvGrpSpPr>
          <p:cNvPr id="9" name="Group 9"/>
          <p:cNvGrpSpPr/>
          <p:nvPr/>
        </p:nvGrpSpPr>
        <p:grpSpPr>
          <a:xfrm>
            <a:off x="15707632" y="-313535"/>
            <a:ext cx="3214372" cy="3007535"/>
            <a:chOff x="0" y="0"/>
            <a:chExt cx="1269004" cy="1187346"/>
          </a:xfrm>
        </p:grpSpPr>
        <p:sp>
          <p:nvSpPr>
            <p:cNvPr id="10" name="Freeform 10"/>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1" name="TextBox 11"/>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2" name="TextBox 12"/>
          <p:cNvSpPr txBox="1"/>
          <p:nvPr/>
        </p:nvSpPr>
        <p:spPr>
          <a:xfrm>
            <a:off x="1294497" y="1140041"/>
            <a:ext cx="11707774" cy="710184"/>
          </a:xfrm>
          <a:prstGeom prst="rect">
            <a:avLst/>
          </a:prstGeom>
        </p:spPr>
        <p:txBody>
          <a:bodyPr lIns="0" tIns="0" rIns="0" bIns="0" rtlCol="0" anchor="t">
            <a:spAutoFit/>
          </a:bodyPr>
          <a:lstStyle/>
          <a:p>
            <a:pPr algn="l">
              <a:lnSpc>
                <a:spcPts val="5567"/>
              </a:lnSpc>
            </a:pPr>
            <a:r>
              <a:rPr lang="en-US" sz="4800" spc="-105">
                <a:solidFill>
                  <a:srgbClr val="272B47"/>
                </a:solidFill>
                <a:latin typeface="TT Norms Bold"/>
              </a:rPr>
              <a:t>Pruebas de Carga y Estrés</a:t>
            </a:r>
          </a:p>
        </p:txBody>
      </p:sp>
      <p:sp>
        <p:nvSpPr>
          <p:cNvPr id="13" name="AutoShape 13"/>
          <p:cNvSpPr/>
          <p:nvPr/>
        </p:nvSpPr>
        <p:spPr>
          <a:xfrm>
            <a:off x="11156472" y="9651727"/>
            <a:ext cx="7239077" cy="49978"/>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16696"/>
          </a:xfrm>
          <a:prstGeom prst="line">
            <a:avLst/>
          </a:prstGeom>
          <a:ln w="66675" cap="rnd">
            <a:solidFill>
              <a:srgbClr val="495CD9"/>
            </a:solidFill>
            <a:prstDash val="solid"/>
            <a:headEnd type="none" w="sm" len="sm"/>
            <a:tailEnd type="none" w="sm" len="sm"/>
          </a:ln>
        </p:spPr>
      </p:sp>
      <p:sp>
        <p:nvSpPr>
          <p:cNvPr id="15" name="TextBox 15"/>
          <p:cNvSpPr txBox="1"/>
          <p:nvPr/>
        </p:nvSpPr>
        <p:spPr>
          <a:xfrm>
            <a:off x="7069088" y="9445034"/>
            <a:ext cx="40873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PRUEBAS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294497" y="1908236"/>
            <a:ext cx="14413134" cy="6970649"/>
            <a:chOff x="0" y="0"/>
            <a:chExt cx="3796052" cy="1835891"/>
          </a:xfrm>
        </p:grpSpPr>
        <p:sp>
          <p:nvSpPr>
            <p:cNvPr id="6" name="Freeform 6"/>
            <p:cNvSpPr/>
            <p:nvPr/>
          </p:nvSpPr>
          <p:spPr>
            <a:xfrm>
              <a:off x="0" y="0"/>
              <a:ext cx="3796052" cy="1835891"/>
            </a:xfrm>
            <a:custGeom>
              <a:avLst/>
              <a:gdLst/>
              <a:ahLst/>
              <a:cxnLst/>
              <a:rect l="l" t="t" r="r" b="b"/>
              <a:pathLst>
                <a:path w="3796052" h="1835891">
                  <a:moveTo>
                    <a:pt x="27394" y="0"/>
                  </a:moveTo>
                  <a:lnTo>
                    <a:pt x="3768658" y="0"/>
                  </a:lnTo>
                  <a:cubicBezTo>
                    <a:pt x="3775923" y="0"/>
                    <a:pt x="3782891" y="2886"/>
                    <a:pt x="3788028" y="8024"/>
                  </a:cubicBezTo>
                  <a:cubicBezTo>
                    <a:pt x="3793166" y="13161"/>
                    <a:pt x="3796052" y="20129"/>
                    <a:pt x="3796052" y="27394"/>
                  </a:cubicBezTo>
                  <a:lnTo>
                    <a:pt x="3796052" y="1808497"/>
                  </a:lnTo>
                  <a:cubicBezTo>
                    <a:pt x="3796052" y="1815762"/>
                    <a:pt x="3793166" y="1822730"/>
                    <a:pt x="3788028" y="1827867"/>
                  </a:cubicBezTo>
                  <a:cubicBezTo>
                    <a:pt x="3782891" y="1833005"/>
                    <a:pt x="3775923" y="1835891"/>
                    <a:pt x="3768658" y="1835891"/>
                  </a:cubicBezTo>
                  <a:lnTo>
                    <a:pt x="27394" y="1835891"/>
                  </a:lnTo>
                  <a:cubicBezTo>
                    <a:pt x="20129" y="1835891"/>
                    <a:pt x="13161" y="1833005"/>
                    <a:pt x="8024" y="1827867"/>
                  </a:cubicBezTo>
                  <a:cubicBezTo>
                    <a:pt x="2886" y="1822730"/>
                    <a:pt x="0" y="1815762"/>
                    <a:pt x="0" y="1808497"/>
                  </a:cubicBezTo>
                  <a:lnTo>
                    <a:pt x="0" y="27394"/>
                  </a:lnTo>
                  <a:cubicBezTo>
                    <a:pt x="0" y="20129"/>
                    <a:pt x="2886" y="13161"/>
                    <a:pt x="8024" y="8024"/>
                  </a:cubicBezTo>
                  <a:cubicBezTo>
                    <a:pt x="13161" y="2886"/>
                    <a:pt x="20129" y="0"/>
                    <a:pt x="27394" y="0"/>
                  </a:cubicBezTo>
                  <a:close/>
                </a:path>
              </a:pathLst>
            </a:custGeom>
            <a:solidFill>
              <a:srgbClr val="FFFFFF"/>
            </a:solidFill>
          </p:spPr>
        </p:sp>
        <p:sp>
          <p:nvSpPr>
            <p:cNvPr id="7" name="TextBox 7"/>
            <p:cNvSpPr txBox="1"/>
            <p:nvPr/>
          </p:nvSpPr>
          <p:spPr>
            <a:xfrm>
              <a:off x="0" y="-47625"/>
              <a:ext cx="3796052" cy="1883516"/>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5707632" y="-313535"/>
            <a:ext cx="3214372" cy="3007535"/>
            <a:chOff x="0" y="0"/>
            <a:chExt cx="1269004" cy="1187346"/>
          </a:xfrm>
        </p:grpSpPr>
        <p:sp>
          <p:nvSpPr>
            <p:cNvPr id="9" name="Freeform 9"/>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0" name="TextBox 10"/>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1" name="TextBox 11"/>
          <p:cNvSpPr txBox="1"/>
          <p:nvPr/>
        </p:nvSpPr>
        <p:spPr>
          <a:xfrm>
            <a:off x="1294497" y="729455"/>
            <a:ext cx="1290792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Conclusiones</a:t>
            </a:r>
          </a:p>
        </p:txBody>
      </p:sp>
      <p:sp>
        <p:nvSpPr>
          <p:cNvPr id="12" name="AutoShape 12"/>
          <p:cNvSpPr/>
          <p:nvPr/>
        </p:nvSpPr>
        <p:spPr>
          <a:xfrm>
            <a:off x="11099322" y="9651727"/>
            <a:ext cx="7296227" cy="49978"/>
          </a:xfrm>
          <a:prstGeom prst="line">
            <a:avLst/>
          </a:prstGeom>
          <a:ln w="66675" cap="rnd">
            <a:solidFill>
              <a:srgbClr val="495CD9"/>
            </a:solidFill>
            <a:prstDash val="solid"/>
            <a:headEnd type="none" w="sm" len="sm"/>
            <a:tailEnd type="none" w="sm" len="sm"/>
          </a:ln>
        </p:spPr>
      </p:sp>
      <p:sp>
        <p:nvSpPr>
          <p:cNvPr id="13" name="AutoShape 13"/>
          <p:cNvSpPr/>
          <p:nvPr/>
        </p:nvSpPr>
        <p:spPr>
          <a:xfrm>
            <a:off x="-530238" y="9635030"/>
            <a:ext cx="7656475" cy="16696"/>
          </a:xfrm>
          <a:prstGeom prst="line">
            <a:avLst/>
          </a:prstGeom>
          <a:ln w="66675" cap="rnd">
            <a:solidFill>
              <a:srgbClr val="495CD9"/>
            </a:solidFill>
            <a:prstDash val="solid"/>
            <a:headEnd type="none" w="sm" len="sm"/>
            <a:tailEnd type="none" w="sm" len="sm"/>
          </a:ln>
        </p:spPr>
      </p:sp>
      <p:sp>
        <p:nvSpPr>
          <p:cNvPr id="14" name="TextBox 14"/>
          <p:cNvSpPr txBox="1"/>
          <p:nvPr/>
        </p:nvSpPr>
        <p:spPr>
          <a:xfrm>
            <a:off x="7126238" y="9445034"/>
            <a:ext cx="39730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CONCLUSIONES</a:t>
            </a:r>
          </a:p>
        </p:txBody>
      </p:sp>
      <p:grpSp>
        <p:nvGrpSpPr>
          <p:cNvPr id="15" name="Group 15"/>
          <p:cNvGrpSpPr/>
          <p:nvPr/>
        </p:nvGrpSpPr>
        <p:grpSpPr>
          <a:xfrm>
            <a:off x="1294497" y="1289334"/>
            <a:ext cx="4304347" cy="314325"/>
            <a:chOff x="0" y="0"/>
            <a:chExt cx="5739130" cy="419100"/>
          </a:xfrm>
        </p:grpSpPr>
        <p:sp>
          <p:nvSpPr>
            <p:cNvPr id="16" name="Freeform 16"/>
            <p:cNvSpPr/>
            <p:nvPr/>
          </p:nvSpPr>
          <p:spPr>
            <a:xfrm>
              <a:off x="50800" y="24130"/>
              <a:ext cx="5640070" cy="391160"/>
            </a:xfrm>
            <a:custGeom>
              <a:avLst/>
              <a:gdLst/>
              <a:ahLst/>
              <a:cxnLst/>
              <a:rect l="l" t="t" r="r" b="b"/>
              <a:pathLst>
                <a:path w="5640070" h="391160">
                  <a:moveTo>
                    <a:pt x="22860" y="293370"/>
                  </a:moveTo>
                  <a:cubicBezTo>
                    <a:pt x="1790700" y="138430"/>
                    <a:pt x="2250440" y="107950"/>
                    <a:pt x="2785110" y="83820"/>
                  </a:cubicBezTo>
                  <a:cubicBezTo>
                    <a:pt x="3429000" y="55880"/>
                    <a:pt x="4396740" y="35560"/>
                    <a:pt x="4913630" y="27940"/>
                  </a:cubicBezTo>
                  <a:cubicBezTo>
                    <a:pt x="5209540" y="24130"/>
                    <a:pt x="5541010" y="0"/>
                    <a:pt x="5613400" y="26670"/>
                  </a:cubicBezTo>
                  <a:cubicBezTo>
                    <a:pt x="5628640" y="31750"/>
                    <a:pt x="5634990" y="39370"/>
                    <a:pt x="5637530" y="46990"/>
                  </a:cubicBezTo>
                  <a:cubicBezTo>
                    <a:pt x="5640070" y="53340"/>
                    <a:pt x="5636260" y="64770"/>
                    <a:pt x="5631180" y="69850"/>
                  </a:cubicBezTo>
                  <a:cubicBezTo>
                    <a:pt x="5626100" y="74930"/>
                    <a:pt x="5615940" y="78740"/>
                    <a:pt x="5608320" y="77470"/>
                  </a:cubicBezTo>
                  <a:cubicBezTo>
                    <a:pt x="5601970" y="76200"/>
                    <a:pt x="5591810" y="69850"/>
                    <a:pt x="5589270" y="63500"/>
                  </a:cubicBezTo>
                  <a:cubicBezTo>
                    <a:pt x="5586730" y="57150"/>
                    <a:pt x="5586730" y="45720"/>
                    <a:pt x="5590540" y="39370"/>
                  </a:cubicBezTo>
                  <a:cubicBezTo>
                    <a:pt x="5594350" y="33020"/>
                    <a:pt x="5603240" y="26670"/>
                    <a:pt x="5610860" y="26670"/>
                  </a:cubicBezTo>
                  <a:cubicBezTo>
                    <a:pt x="5617210" y="26670"/>
                    <a:pt x="5628640" y="31750"/>
                    <a:pt x="5632450" y="36830"/>
                  </a:cubicBezTo>
                  <a:cubicBezTo>
                    <a:pt x="5636260" y="43180"/>
                    <a:pt x="5638800" y="54610"/>
                    <a:pt x="5636260" y="60960"/>
                  </a:cubicBezTo>
                  <a:cubicBezTo>
                    <a:pt x="5633720" y="67310"/>
                    <a:pt x="5631180" y="72390"/>
                    <a:pt x="5619750" y="77470"/>
                  </a:cubicBezTo>
                  <a:cubicBezTo>
                    <a:pt x="5509260" y="124460"/>
                    <a:pt x="4262120" y="88900"/>
                    <a:pt x="3632200" y="106680"/>
                  </a:cubicBezTo>
                  <a:cubicBezTo>
                    <a:pt x="3060700" y="123190"/>
                    <a:pt x="2567940" y="138430"/>
                    <a:pt x="1997710" y="175260"/>
                  </a:cubicBezTo>
                  <a:cubicBezTo>
                    <a:pt x="1371600" y="214630"/>
                    <a:pt x="166370" y="391160"/>
                    <a:pt x="27940" y="344170"/>
                  </a:cubicBezTo>
                  <a:cubicBezTo>
                    <a:pt x="8890" y="337820"/>
                    <a:pt x="0" y="327660"/>
                    <a:pt x="0" y="318770"/>
                  </a:cubicBezTo>
                  <a:cubicBezTo>
                    <a:pt x="0" y="309880"/>
                    <a:pt x="22860" y="293370"/>
                    <a:pt x="22860" y="293370"/>
                  </a:cubicBezTo>
                </a:path>
              </a:pathLst>
            </a:custGeom>
            <a:solidFill>
              <a:srgbClr val="45D1F2"/>
            </a:solidFill>
            <a:ln cap="sq">
              <a:noFill/>
              <a:prstDash val="solid"/>
              <a:miter/>
            </a:ln>
          </p:spPr>
        </p:sp>
      </p:grpSp>
      <p:sp>
        <p:nvSpPr>
          <p:cNvPr id="17" name="TextBox 17"/>
          <p:cNvSpPr txBox="1"/>
          <p:nvPr/>
        </p:nvSpPr>
        <p:spPr>
          <a:xfrm>
            <a:off x="1834154" y="3003485"/>
            <a:ext cx="13333822" cy="4703952"/>
          </a:xfrm>
          <a:prstGeom prst="rect">
            <a:avLst/>
          </a:prstGeom>
        </p:spPr>
        <p:txBody>
          <a:bodyPr lIns="0" tIns="0" rIns="0" bIns="0" rtlCol="0" anchor="t">
            <a:spAutoFit/>
          </a:bodyPr>
          <a:lstStyle/>
          <a:p>
            <a:pPr algn="l">
              <a:lnSpc>
                <a:spcPts val="5396"/>
              </a:lnSpc>
            </a:pPr>
            <a:r>
              <a:rPr lang="en-US" sz="3800" spc="-148">
                <a:solidFill>
                  <a:srgbClr val="272B47"/>
                </a:solidFill>
                <a:latin typeface="TT Norms Bold"/>
              </a:rPr>
              <a:t>·Se escogió la metodología Hefesto para guiar el proceso debido a su características y facilidad de implementación. Asimismo, se mencionan y analizan las herramientas y tecnologías empleadas en el desarrollo de esta investigación. Lo cual permitió definir el ambiente tecnológico, manteniendo la simetría entre la solución propuesta y el sistema XAUCE-AKADEMOS, sentando las bases para la ejecución de la solución propuesta en la investigación.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294497" y="1908236"/>
            <a:ext cx="13670184" cy="6970649"/>
            <a:chOff x="0" y="0"/>
            <a:chExt cx="3600378" cy="1835891"/>
          </a:xfrm>
        </p:grpSpPr>
        <p:sp>
          <p:nvSpPr>
            <p:cNvPr id="6" name="Freeform 6"/>
            <p:cNvSpPr/>
            <p:nvPr/>
          </p:nvSpPr>
          <p:spPr>
            <a:xfrm>
              <a:off x="0" y="0"/>
              <a:ext cx="3600378" cy="1835891"/>
            </a:xfrm>
            <a:custGeom>
              <a:avLst/>
              <a:gdLst/>
              <a:ahLst/>
              <a:cxnLst/>
              <a:rect l="l" t="t" r="r" b="b"/>
              <a:pathLst>
                <a:path w="3600378" h="1835891">
                  <a:moveTo>
                    <a:pt x="28883" y="0"/>
                  </a:moveTo>
                  <a:lnTo>
                    <a:pt x="3571495" y="0"/>
                  </a:lnTo>
                  <a:cubicBezTo>
                    <a:pt x="3587447" y="0"/>
                    <a:pt x="3600378" y="12931"/>
                    <a:pt x="3600378" y="28883"/>
                  </a:cubicBezTo>
                  <a:lnTo>
                    <a:pt x="3600378" y="1807008"/>
                  </a:lnTo>
                  <a:cubicBezTo>
                    <a:pt x="3600378" y="1814668"/>
                    <a:pt x="3597335" y="1822015"/>
                    <a:pt x="3591918" y="1827431"/>
                  </a:cubicBezTo>
                  <a:cubicBezTo>
                    <a:pt x="3586502" y="1832848"/>
                    <a:pt x="3579155" y="1835891"/>
                    <a:pt x="3571495" y="1835891"/>
                  </a:cubicBezTo>
                  <a:lnTo>
                    <a:pt x="28883" y="1835891"/>
                  </a:lnTo>
                  <a:cubicBezTo>
                    <a:pt x="12931" y="1835891"/>
                    <a:pt x="0" y="1822960"/>
                    <a:pt x="0" y="1807008"/>
                  </a:cubicBezTo>
                  <a:lnTo>
                    <a:pt x="0" y="28883"/>
                  </a:lnTo>
                  <a:cubicBezTo>
                    <a:pt x="0" y="12931"/>
                    <a:pt x="12931" y="0"/>
                    <a:pt x="28883" y="0"/>
                  </a:cubicBezTo>
                  <a:close/>
                </a:path>
              </a:pathLst>
            </a:custGeom>
            <a:solidFill>
              <a:srgbClr val="FFFFFF"/>
            </a:solidFill>
          </p:spPr>
        </p:sp>
        <p:sp>
          <p:nvSpPr>
            <p:cNvPr id="7" name="TextBox 7"/>
            <p:cNvSpPr txBox="1"/>
            <p:nvPr/>
          </p:nvSpPr>
          <p:spPr>
            <a:xfrm>
              <a:off x="0" y="-47625"/>
              <a:ext cx="3600378" cy="1883516"/>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5707632" y="-313535"/>
            <a:ext cx="3214372" cy="3007535"/>
            <a:chOff x="0" y="0"/>
            <a:chExt cx="1269004" cy="1187346"/>
          </a:xfrm>
        </p:grpSpPr>
        <p:sp>
          <p:nvSpPr>
            <p:cNvPr id="9" name="Freeform 9"/>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0" name="TextBox 10"/>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1" name="AutoShape 11"/>
          <p:cNvSpPr/>
          <p:nvPr/>
        </p:nvSpPr>
        <p:spPr>
          <a:xfrm>
            <a:off x="11099322" y="9651699"/>
            <a:ext cx="7296227" cy="50006"/>
          </a:xfrm>
          <a:prstGeom prst="line">
            <a:avLst/>
          </a:prstGeom>
          <a:ln w="66675" cap="rnd">
            <a:solidFill>
              <a:srgbClr val="495CD9"/>
            </a:solidFill>
            <a:prstDash val="solid"/>
            <a:headEnd type="none" w="sm" len="sm"/>
            <a:tailEnd type="none" w="sm" len="sm"/>
          </a:ln>
        </p:spPr>
      </p:sp>
      <p:sp>
        <p:nvSpPr>
          <p:cNvPr id="12" name="AutoShape 12"/>
          <p:cNvSpPr/>
          <p:nvPr/>
        </p:nvSpPr>
        <p:spPr>
          <a:xfrm>
            <a:off x="-530238" y="9635030"/>
            <a:ext cx="7656475" cy="16669"/>
          </a:xfrm>
          <a:prstGeom prst="line">
            <a:avLst/>
          </a:prstGeom>
          <a:ln w="66675" cap="rnd">
            <a:solidFill>
              <a:srgbClr val="495CD9"/>
            </a:solidFill>
            <a:prstDash val="solid"/>
            <a:headEnd type="none" w="sm" len="sm"/>
            <a:tailEnd type="none" w="sm" len="sm"/>
          </a:ln>
        </p:spPr>
      </p:sp>
      <p:grpSp>
        <p:nvGrpSpPr>
          <p:cNvPr id="13" name="Group 13"/>
          <p:cNvGrpSpPr/>
          <p:nvPr/>
        </p:nvGrpSpPr>
        <p:grpSpPr>
          <a:xfrm>
            <a:off x="1294497" y="1289334"/>
            <a:ext cx="4304347" cy="314325"/>
            <a:chOff x="0" y="0"/>
            <a:chExt cx="5739130" cy="419100"/>
          </a:xfrm>
        </p:grpSpPr>
        <p:sp>
          <p:nvSpPr>
            <p:cNvPr id="14" name="Freeform 14"/>
            <p:cNvSpPr/>
            <p:nvPr/>
          </p:nvSpPr>
          <p:spPr>
            <a:xfrm>
              <a:off x="50800" y="24130"/>
              <a:ext cx="5640070" cy="391160"/>
            </a:xfrm>
            <a:custGeom>
              <a:avLst/>
              <a:gdLst/>
              <a:ahLst/>
              <a:cxnLst/>
              <a:rect l="l" t="t" r="r" b="b"/>
              <a:pathLst>
                <a:path w="5640070" h="391160">
                  <a:moveTo>
                    <a:pt x="22860" y="293370"/>
                  </a:moveTo>
                  <a:cubicBezTo>
                    <a:pt x="1790700" y="138430"/>
                    <a:pt x="2250440" y="107950"/>
                    <a:pt x="2785110" y="83820"/>
                  </a:cubicBezTo>
                  <a:cubicBezTo>
                    <a:pt x="3429000" y="55880"/>
                    <a:pt x="4396740" y="35560"/>
                    <a:pt x="4913630" y="27940"/>
                  </a:cubicBezTo>
                  <a:cubicBezTo>
                    <a:pt x="5209540" y="24130"/>
                    <a:pt x="5541010" y="0"/>
                    <a:pt x="5613400" y="26670"/>
                  </a:cubicBezTo>
                  <a:cubicBezTo>
                    <a:pt x="5628640" y="31750"/>
                    <a:pt x="5634990" y="39370"/>
                    <a:pt x="5637530" y="46990"/>
                  </a:cubicBezTo>
                  <a:cubicBezTo>
                    <a:pt x="5640070" y="53340"/>
                    <a:pt x="5636260" y="64770"/>
                    <a:pt x="5631180" y="69850"/>
                  </a:cubicBezTo>
                  <a:cubicBezTo>
                    <a:pt x="5626100" y="74930"/>
                    <a:pt x="5615940" y="78740"/>
                    <a:pt x="5608320" y="77470"/>
                  </a:cubicBezTo>
                  <a:cubicBezTo>
                    <a:pt x="5601970" y="76200"/>
                    <a:pt x="5591810" y="69850"/>
                    <a:pt x="5589270" y="63500"/>
                  </a:cubicBezTo>
                  <a:cubicBezTo>
                    <a:pt x="5586730" y="57150"/>
                    <a:pt x="5586730" y="45720"/>
                    <a:pt x="5590540" y="39370"/>
                  </a:cubicBezTo>
                  <a:cubicBezTo>
                    <a:pt x="5594350" y="33020"/>
                    <a:pt x="5603240" y="26670"/>
                    <a:pt x="5610860" y="26670"/>
                  </a:cubicBezTo>
                  <a:cubicBezTo>
                    <a:pt x="5617210" y="26670"/>
                    <a:pt x="5628640" y="31750"/>
                    <a:pt x="5632450" y="36830"/>
                  </a:cubicBezTo>
                  <a:cubicBezTo>
                    <a:pt x="5636260" y="43180"/>
                    <a:pt x="5638800" y="54610"/>
                    <a:pt x="5636260" y="60960"/>
                  </a:cubicBezTo>
                  <a:cubicBezTo>
                    <a:pt x="5633720" y="67310"/>
                    <a:pt x="5631180" y="72390"/>
                    <a:pt x="5619750" y="77470"/>
                  </a:cubicBezTo>
                  <a:cubicBezTo>
                    <a:pt x="5509260" y="124460"/>
                    <a:pt x="4262120" y="88900"/>
                    <a:pt x="3632200" y="106680"/>
                  </a:cubicBezTo>
                  <a:cubicBezTo>
                    <a:pt x="3060700" y="123190"/>
                    <a:pt x="2567940" y="138430"/>
                    <a:pt x="1997710" y="175260"/>
                  </a:cubicBezTo>
                  <a:cubicBezTo>
                    <a:pt x="1371600" y="214630"/>
                    <a:pt x="166370" y="391160"/>
                    <a:pt x="27940" y="344170"/>
                  </a:cubicBezTo>
                  <a:cubicBezTo>
                    <a:pt x="8890" y="337820"/>
                    <a:pt x="0" y="327660"/>
                    <a:pt x="0" y="318770"/>
                  </a:cubicBezTo>
                  <a:cubicBezTo>
                    <a:pt x="0" y="309880"/>
                    <a:pt x="22860" y="293370"/>
                    <a:pt x="22860" y="293370"/>
                  </a:cubicBezTo>
                </a:path>
              </a:pathLst>
            </a:custGeom>
            <a:solidFill>
              <a:srgbClr val="45D1F2"/>
            </a:solidFill>
            <a:ln cap="sq">
              <a:noFill/>
              <a:prstDash val="solid"/>
              <a:miter/>
            </a:ln>
          </p:spPr>
        </p:sp>
      </p:grpSp>
      <p:sp>
        <p:nvSpPr>
          <p:cNvPr id="15" name="TextBox 15"/>
          <p:cNvSpPr txBox="1"/>
          <p:nvPr/>
        </p:nvSpPr>
        <p:spPr>
          <a:xfrm>
            <a:off x="1294497" y="2617799"/>
            <a:ext cx="13333822" cy="6056502"/>
          </a:xfrm>
          <a:prstGeom prst="rect">
            <a:avLst/>
          </a:prstGeom>
        </p:spPr>
        <p:txBody>
          <a:bodyPr lIns="0" tIns="0" rIns="0" bIns="0" rtlCol="0" anchor="t">
            <a:spAutoFit/>
          </a:bodyPr>
          <a:lstStyle/>
          <a:p>
            <a:pPr algn="l">
              <a:lnSpc>
                <a:spcPts val="5396"/>
              </a:lnSpc>
            </a:pPr>
            <a:r>
              <a:rPr lang="en-US" sz="3800" spc="-148">
                <a:solidFill>
                  <a:srgbClr val="272B47"/>
                </a:solidFill>
                <a:latin typeface="TT Norms Bold"/>
              </a:rPr>
              <a:t>El análisis de requerimientos facilitó la recopilación precisa de los requisitos del cliente, posibilitando que las necesidades sean atendidas desde el inicio. </a:t>
            </a:r>
          </a:p>
          <a:p>
            <a:pPr algn="l">
              <a:lnSpc>
                <a:spcPts val="5396"/>
              </a:lnSpc>
            </a:pPr>
            <a:endParaRPr lang="en-US" sz="3800" spc="-148">
              <a:solidFill>
                <a:srgbClr val="272B47"/>
              </a:solidFill>
              <a:latin typeface="TT Norms Bold"/>
            </a:endParaRPr>
          </a:p>
          <a:p>
            <a:pPr algn="l">
              <a:lnSpc>
                <a:spcPts val="5396"/>
              </a:lnSpc>
            </a:pPr>
            <a:r>
              <a:rPr lang="en-US" sz="3800" spc="-148">
                <a:solidFill>
                  <a:srgbClr val="272B47"/>
                </a:solidFill>
                <a:latin typeface="TT Norms Bold"/>
              </a:rPr>
              <a:t>·La comprensión de los sistemas transaccionales existentes, estructura, contenido y flujo de datos, facilitó la identificación de fuentes de datos relevantes para el Modelo de Datos, asegurando que toda la información necesaria esté disponible.</a:t>
            </a:r>
          </a:p>
          <a:p>
            <a:pPr algn="l">
              <a:lnSpc>
                <a:spcPts val="5396"/>
              </a:lnSpc>
            </a:pPr>
            <a:endParaRPr lang="en-US" sz="3800" spc="-148">
              <a:solidFill>
                <a:srgbClr val="272B47"/>
              </a:solidFill>
              <a:latin typeface="TT Norms Bold"/>
            </a:endParaRPr>
          </a:p>
        </p:txBody>
      </p:sp>
      <p:sp>
        <p:nvSpPr>
          <p:cNvPr id="16" name="TextBox 16"/>
          <p:cNvSpPr txBox="1"/>
          <p:nvPr/>
        </p:nvSpPr>
        <p:spPr>
          <a:xfrm>
            <a:off x="7126238" y="9445034"/>
            <a:ext cx="39730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CONCLUSIONES</a:t>
            </a:r>
          </a:p>
        </p:txBody>
      </p:sp>
      <p:sp>
        <p:nvSpPr>
          <p:cNvPr id="17" name="TextBox 17"/>
          <p:cNvSpPr txBox="1"/>
          <p:nvPr/>
        </p:nvSpPr>
        <p:spPr>
          <a:xfrm>
            <a:off x="1294497" y="729455"/>
            <a:ext cx="1290792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Conclusiones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294497" y="1908236"/>
            <a:ext cx="13670184" cy="6970649"/>
            <a:chOff x="0" y="0"/>
            <a:chExt cx="3600378" cy="1835891"/>
          </a:xfrm>
        </p:grpSpPr>
        <p:sp>
          <p:nvSpPr>
            <p:cNvPr id="6" name="Freeform 6"/>
            <p:cNvSpPr/>
            <p:nvPr/>
          </p:nvSpPr>
          <p:spPr>
            <a:xfrm>
              <a:off x="0" y="0"/>
              <a:ext cx="3600378" cy="1835891"/>
            </a:xfrm>
            <a:custGeom>
              <a:avLst/>
              <a:gdLst/>
              <a:ahLst/>
              <a:cxnLst/>
              <a:rect l="l" t="t" r="r" b="b"/>
              <a:pathLst>
                <a:path w="3600378" h="1835891">
                  <a:moveTo>
                    <a:pt x="28883" y="0"/>
                  </a:moveTo>
                  <a:lnTo>
                    <a:pt x="3571495" y="0"/>
                  </a:lnTo>
                  <a:cubicBezTo>
                    <a:pt x="3587447" y="0"/>
                    <a:pt x="3600378" y="12931"/>
                    <a:pt x="3600378" y="28883"/>
                  </a:cubicBezTo>
                  <a:lnTo>
                    <a:pt x="3600378" y="1807008"/>
                  </a:lnTo>
                  <a:cubicBezTo>
                    <a:pt x="3600378" y="1814668"/>
                    <a:pt x="3597335" y="1822015"/>
                    <a:pt x="3591918" y="1827431"/>
                  </a:cubicBezTo>
                  <a:cubicBezTo>
                    <a:pt x="3586502" y="1832848"/>
                    <a:pt x="3579155" y="1835891"/>
                    <a:pt x="3571495" y="1835891"/>
                  </a:cubicBezTo>
                  <a:lnTo>
                    <a:pt x="28883" y="1835891"/>
                  </a:lnTo>
                  <a:cubicBezTo>
                    <a:pt x="12931" y="1835891"/>
                    <a:pt x="0" y="1822960"/>
                    <a:pt x="0" y="1807008"/>
                  </a:cubicBezTo>
                  <a:lnTo>
                    <a:pt x="0" y="28883"/>
                  </a:lnTo>
                  <a:cubicBezTo>
                    <a:pt x="0" y="12931"/>
                    <a:pt x="12931" y="0"/>
                    <a:pt x="28883" y="0"/>
                  </a:cubicBezTo>
                  <a:close/>
                </a:path>
              </a:pathLst>
            </a:custGeom>
            <a:solidFill>
              <a:srgbClr val="FFFFFF"/>
            </a:solidFill>
          </p:spPr>
        </p:sp>
        <p:sp>
          <p:nvSpPr>
            <p:cNvPr id="7" name="TextBox 7"/>
            <p:cNvSpPr txBox="1"/>
            <p:nvPr/>
          </p:nvSpPr>
          <p:spPr>
            <a:xfrm>
              <a:off x="0" y="-47625"/>
              <a:ext cx="3600378" cy="1883516"/>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5707632" y="-313535"/>
            <a:ext cx="3214372" cy="3007535"/>
            <a:chOff x="0" y="0"/>
            <a:chExt cx="1269004" cy="1187346"/>
          </a:xfrm>
        </p:grpSpPr>
        <p:sp>
          <p:nvSpPr>
            <p:cNvPr id="9" name="Freeform 9"/>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0" name="TextBox 10"/>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1" name="AutoShape 11"/>
          <p:cNvSpPr/>
          <p:nvPr/>
        </p:nvSpPr>
        <p:spPr>
          <a:xfrm>
            <a:off x="11099322" y="9651699"/>
            <a:ext cx="7296227" cy="50006"/>
          </a:xfrm>
          <a:prstGeom prst="line">
            <a:avLst/>
          </a:prstGeom>
          <a:ln w="66675" cap="rnd">
            <a:solidFill>
              <a:srgbClr val="495CD9"/>
            </a:solidFill>
            <a:prstDash val="solid"/>
            <a:headEnd type="none" w="sm" len="sm"/>
            <a:tailEnd type="none" w="sm" len="sm"/>
          </a:ln>
        </p:spPr>
      </p:sp>
      <p:sp>
        <p:nvSpPr>
          <p:cNvPr id="12" name="AutoShape 12"/>
          <p:cNvSpPr/>
          <p:nvPr/>
        </p:nvSpPr>
        <p:spPr>
          <a:xfrm>
            <a:off x="-530238" y="9635030"/>
            <a:ext cx="7656475" cy="16669"/>
          </a:xfrm>
          <a:prstGeom prst="line">
            <a:avLst/>
          </a:prstGeom>
          <a:ln w="66675" cap="rnd">
            <a:solidFill>
              <a:srgbClr val="495CD9"/>
            </a:solidFill>
            <a:prstDash val="solid"/>
            <a:headEnd type="none" w="sm" len="sm"/>
            <a:tailEnd type="none" w="sm" len="sm"/>
          </a:ln>
        </p:spPr>
      </p:sp>
      <p:grpSp>
        <p:nvGrpSpPr>
          <p:cNvPr id="13" name="Group 13"/>
          <p:cNvGrpSpPr/>
          <p:nvPr/>
        </p:nvGrpSpPr>
        <p:grpSpPr>
          <a:xfrm>
            <a:off x="1294497" y="1289334"/>
            <a:ext cx="4304347" cy="314325"/>
            <a:chOff x="0" y="0"/>
            <a:chExt cx="5739130" cy="419100"/>
          </a:xfrm>
        </p:grpSpPr>
        <p:sp>
          <p:nvSpPr>
            <p:cNvPr id="14" name="Freeform 14"/>
            <p:cNvSpPr/>
            <p:nvPr/>
          </p:nvSpPr>
          <p:spPr>
            <a:xfrm>
              <a:off x="50800" y="24130"/>
              <a:ext cx="5640070" cy="391160"/>
            </a:xfrm>
            <a:custGeom>
              <a:avLst/>
              <a:gdLst/>
              <a:ahLst/>
              <a:cxnLst/>
              <a:rect l="l" t="t" r="r" b="b"/>
              <a:pathLst>
                <a:path w="5640070" h="391160">
                  <a:moveTo>
                    <a:pt x="22860" y="293370"/>
                  </a:moveTo>
                  <a:cubicBezTo>
                    <a:pt x="1790700" y="138430"/>
                    <a:pt x="2250440" y="107950"/>
                    <a:pt x="2785110" y="83820"/>
                  </a:cubicBezTo>
                  <a:cubicBezTo>
                    <a:pt x="3429000" y="55880"/>
                    <a:pt x="4396740" y="35560"/>
                    <a:pt x="4913630" y="27940"/>
                  </a:cubicBezTo>
                  <a:cubicBezTo>
                    <a:pt x="5209540" y="24130"/>
                    <a:pt x="5541010" y="0"/>
                    <a:pt x="5613400" y="26670"/>
                  </a:cubicBezTo>
                  <a:cubicBezTo>
                    <a:pt x="5628640" y="31750"/>
                    <a:pt x="5634990" y="39370"/>
                    <a:pt x="5637530" y="46990"/>
                  </a:cubicBezTo>
                  <a:cubicBezTo>
                    <a:pt x="5640070" y="53340"/>
                    <a:pt x="5636260" y="64770"/>
                    <a:pt x="5631180" y="69850"/>
                  </a:cubicBezTo>
                  <a:cubicBezTo>
                    <a:pt x="5626100" y="74930"/>
                    <a:pt x="5615940" y="78740"/>
                    <a:pt x="5608320" y="77470"/>
                  </a:cubicBezTo>
                  <a:cubicBezTo>
                    <a:pt x="5601970" y="76200"/>
                    <a:pt x="5591810" y="69850"/>
                    <a:pt x="5589270" y="63500"/>
                  </a:cubicBezTo>
                  <a:cubicBezTo>
                    <a:pt x="5586730" y="57150"/>
                    <a:pt x="5586730" y="45720"/>
                    <a:pt x="5590540" y="39370"/>
                  </a:cubicBezTo>
                  <a:cubicBezTo>
                    <a:pt x="5594350" y="33020"/>
                    <a:pt x="5603240" y="26670"/>
                    <a:pt x="5610860" y="26670"/>
                  </a:cubicBezTo>
                  <a:cubicBezTo>
                    <a:pt x="5617210" y="26670"/>
                    <a:pt x="5628640" y="31750"/>
                    <a:pt x="5632450" y="36830"/>
                  </a:cubicBezTo>
                  <a:cubicBezTo>
                    <a:pt x="5636260" y="43180"/>
                    <a:pt x="5638800" y="54610"/>
                    <a:pt x="5636260" y="60960"/>
                  </a:cubicBezTo>
                  <a:cubicBezTo>
                    <a:pt x="5633720" y="67310"/>
                    <a:pt x="5631180" y="72390"/>
                    <a:pt x="5619750" y="77470"/>
                  </a:cubicBezTo>
                  <a:cubicBezTo>
                    <a:pt x="5509260" y="124460"/>
                    <a:pt x="4262120" y="88900"/>
                    <a:pt x="3632200" y="106680"/>
                  </a:cubicBezTo>
                  <a:cubicBezTo>
                    <a:pt x="3060700" y="123190"/>
                    <a:pt x="2567940" y="138430"/>
                    <a:pt x="1997710" y="175260"/>
                  </a:cubicBezTo>
                  <a:cubicBezTo>
                    <a:pt x="1371600" y="214630"/>
                    <a:pt x="166370" y="391160"/>
                    <a:pt x="27940" y="344170"/>
                  </a:cubicBezTo>
                  <a:cubicBezTo>
                    <a:pt x="8890" y="337820"/>
                    <a:pt x="0" y="327660"/>
                    <a:pt x="0" y="318770"/>
                  </a:cubicBezTo>
                  <a:cubicBezTo>
                    <a:pt x="0" y="309880"/>
                    <a:pt x="22860" y="293370"/>
                    <a:pt x="22860" y="293370"/>
                  </a:cubicBezTo>
                </a:path>
              </a:pathLst>
            </a:custGeom>
            <a:solidFill>
              <a:srgbClr val="45D1F2"/>
            </a:solidFill>
            <a:ln cap="sq">
              <a:noFill/>
              <a:prstDash val="solid"/>
              <a:miter/>
            </a:ln>
          </p:spPr>
        </p:sp>
      </p:grpSp>
      <p:sp>
        <p:nvSpPr>
          <p:cNvPr id="15" name="TextBox 15"/>
          <p:cNvSpPr txBox="1"/>
          <p:nvPr/>
        </p:nvSpPr>
        <p:spPr>
          <a:xfrm>
            <a:off x="1800164" y="3418575"/>
            <a:ext cx="12658852" cy="3364125"/>
          </a:xfrm>
          <a:prstGeom prst="rect">
            <a:avLst/>
          </a:prstGeom>
        </p:spPr>
        <p:txBody>
          <a:bodyPr lIns="0" tIns="0" rIns="0" bIns="0" rtlCol="0" anchor="t">
            <a:spAutoFit/>
          </a:bodyPr>
          <a:lstStyle/>
          <a:p>
            <a:pPr algn="l">
              <a:lnSpc>
                <a:spcPts val="5401"/>
              </a:lnSpc>
            </a:pPr>
            <a:r>
              <a:rPr lang="en-US" sz="3803" spc="-148">
                <a:solidFill>
                  <a:srgbClr val="272B47"/>
                </a:solidFill>
                <a:latin typeface="TT Norms"/>
              </a:rPr>
              <a:t>·</a:t>
            </a:r>
            <a:r>
              <a:rPr lang="en-US" sz="3803" spc="-148">
                <a:solidFill>
                  <a:srgbClr val="272B47"/>
                </a:solidFill>
                <a:latin typeface="TT Norms Bold"/>
              </a:rPr>
              <a:t>Además, se estableció una estrategia de pruebas que propició que se realizara una entrega al cliente con un software de calidad. Como resultado de la entrega de dicho software el cliente emitió una carta de aceptación que avala el correcto funcionamiento de la propuesta de solución.</a:t>
            </a:r>
          </a:p>
        </p:txBody>
      </p:sp>
      <p:sp>
        <p:nvSpPr>
          <p:cNvPr id="16" name="TextBox 16"/>
          <p:cNvSpPr txBox="1"/>
          <p:nvPr/>
        </p:nvSpPr>
        <p:spPr>
          <a:xfrm>
            <a:off x="7126238" y="9445034"/>
            <a:ext cx="39730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CONCLUSIONES</a:t>
            </a:r>
          </a:p>
        </p:txBody>
      </p:sp>
      <p:sp>
        <p:nvSpPr>
          <p:cNvPr id="17" name="TextBox 17"/>
          <p:cNvSpPr txBox="1"/>
          <p:nvPr/>
        </p:nvSpPr>
        <p:spPr>
          <a:xfrm>
            <a:off x="1294497" y="729455"/>
            <a:ext cx="1290792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Conclusiones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211527" y="2491022"/>
            <a:ext cx="13317461" cy="6932764"/>
            <a:chOff x="0" y="0"/>
            <a:chExt cx="3507480" cy="1825913"/>
          </a:xfrm>
        </p:grpSpPr>
        <p:sp>
          <p:nvSpPr>
            <p:cNvPr id="3" name="Freeform 3"/>
            <p:cNvSpPr/>
            <p:nvPr/>
          </p:nvSpPr>
          <p:spPr>
            <a:xfrm>
              <a:off x="0" y="0"/>
              <a:ext cx="3507479" cy="1825913"/>
            </a:xfrm>
            <a:custGeom>
              <a:avLst/>
              <a:gdLst/>
              <a:ahLst/>
              <a:cxnLst/>
              <a:rect l="l" t="t" r="r" b="b"/>
              <a:pathLst>
                <a:path w="3507479" h="1825913">
                  <a:moveTo>
                    <a:pt x="29648" y="0"/>
                  </a:moveTo>
                  <a:lnTo>
                    <a:pt x="3477831" y="0"/>
                  </a:lnTo>
                  <a:cubicBezTo>
                    <a:pt x="3485694" y="0"/>
                    <a:pt x="3493236" y="3124"/>
                    <a:pt x="3498796" y="8684"/>
                  </a:cubicBezTo>
                  <a:cubicBezTo>
                    <a:pt x="3504356" y="14244"/>
                    <a:pt x="3507479" y="21785"/>
                    <a:pt x="3507479" y="29648"/>
                  </a:cubicBezTo>
                  <a:lnTo>
                    <a:pt x="3507479" y="1796265"/>
                  </a:lnTo>
                  <a:cubicBezTo>
                    <a:pt x="3507479" y="1804128"/>
                    <a:pt x="3504356" y="1811669"/>
                    <a:pt x="3498796" y="1817229"/>
                  </a:cubicBezTo>
                  <a:cubicBezTo>
                    <a:pt x="3493236" y="1822790"/>
                    <a:pt x="3485694" y="1825913"/>
                    <a:pt x="3477831" y="1825913"/>
                  </a:cubicBezTo>
                  <a:lnTo>
                    <a:pt x="29648" y="1825913"/>
                  </a:lnTo>
                  <a:cubicBezTo>
                    <a:pt x="21785" y="1825913"/>
                    <a:pt x="14244" y="1822790"/>
                    <a:pt x="8684" y="1817229"/>
                  </a:cubicBezTo>
                  <a:cubicBezTo>
                    <a:pt x="3124" y="1811669"/>
                    <a:pt x="0" y="1804128"/>
                    <a:pt x="0" y="1796265"/>
                  </a:cubicBezTo>
                  <a:lnTo>
                    <a:pt x="0" y="29648"/>
                  </a:lnTo>
                  <a:cubicBezTo>
                    <a:pt x="0" y="21785"/>
                    <a:pt x="3124" y="14244"/>
                    <a:pt x="8684" y="8684"/>
                  </a:cubicBezTo>
                  <a:cubicBezTo>
                    <a:pt x="14244" y="3124"/>
                    <a:pt x="21785" y="0"/>
                    <a:pt x="29648" y="0"/>
                  </a:cubicBezTo>
                  <a:close/>
                </a:path>
              </a:pathLst>
            </a:custGeom>
            <a:solidFill>
              <a:srgbClr val="FFFFFF"/>
            </a:solidFill>
          </p:spPr>
        </p:sp>
        <p:sp>
          <p:nvSpPr>
            <p:cNvPr id="4" name="TextBox 4"/>
            <p:cNvSpPr txBox="1"/>
            <p:nvPr/>
          </p:nvSpPr>
          <p:spPr>
            <a:xfrm>
              <a:off x="0" y="-47625"/>
              <a:ext cx="3507480" cy="1873538"/>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1111508" y="1796681"/>
            <a:ext cx="4463399" cy="6565591"/>
            <a:chOff x="0" y="0"/>
            <a:chExt cx="1175545" cy="1729209"/>
          </a:xfrm>
        </p:grpSpPr>
        <p:sp>
          <p:nvSpPr>
            <p:cNvPr id="6" name="Freeform 6"/>
            <p:cNvSpPr/>
            <p:nvPr/>
          </p:nvSpPr>
          <p:spPr>
            <a:xfrm>
              <a:off x="0" y="0"/>
              <a:ext cx="1175545" cy="1729209"/>
            </a:xfrm>
            <a:custGeom>
              <a:avLst/>
              <a:gdLst/>
              <a:ahLst/>
              <a:cxnLst/>
              <a:rect l="l" t="t" r="r" b="b"/>
              <a:pathLst>
                <a:path w="1175545" h="1729209">
                  <a:moveTo>
                    <a:pt x="88461" y="0"/>
                  </a:moveTo>
                  <a:lnTo>
                    <a:pt x="1087084" y="0"/>
                  </a:lnTo>
                  <a:cubicBezTo>
                    <a:pt x="1110545" y="0"/>
                    <a:pt x="1133046" y="9320"/>
                    <a:pt x="1149636" y="25910"/>
                  </a:cubicBezTo>
                  <a:cubicBezTo>
                    <a:pt x="1166225" y="42499"/>
                    <a:pt x="1175545" y="65000"/>
                    <a:pt x="1175545" y="88461"/>
                  </a:cubicBezTo>
                  <a:lnTo>
                    <a:pt x="1175545" y="1640748"/>
                  </a:lnTo>
                  <a:cubicBezTo>
                    <a:pt x="1175545" y="1664209"/>
                    <a:pt x="1166225" y="1686710"/>
                    <a:pt x="1149636" y="1703300"/>
                  </a:cubicBezTo>
                  <a:cubicBezTo>
                    <a:pt x="1133046" y="1719889"/>
                    <a:pt x="1110545" y="1729209"/>
                    <a:pt x="1087084" y="1729209"/>
                  </a:cubicBezTo>
                  <a:lnTo>
                    <a:pt x="88461" y="1729209"/>
                  </a:lnTo>
                  <a:cubicBezTo>
                    <a:pt x="65000" y="1729209"/>
                    <a:pt x="42499" y="1719889"/>
                    <a:pt x="25910" y="1703300"/>
                  </a:cubicBezTo>
                  <a:cubicBezTo>
                    <a:pt x="9320" y="1686710"/>
                    <a:pt x="0" y="1664209"/>
                    <a:pt x="0" y="1640748"/>
                  </a:cubicBezTo>
                  <a:lnTo>
                    <a:pt x="0" y="88461"/>
                  </a:lnTo>
                  <a:cubicBezTo>
                    <a:pt x="0" y="65000"/>
                    <a:pt x="9320" y="42499"/>
                    <a:pt x="25910" y="25910"/>
                  </a:cubicBezTo>
                  <a:cubicBezTo>
                    <a:pt x="42499" y="9320"/>
                    <a:pt x="65000" y="0"/>
                    <a:pt x="88461" y="0"/>
                  </a:cubicBezTo>
                  <a:close/>
                </a:path>
              </a:pathLst>
            </a:custGeom>
            <a:solidFill>
              <a:srgbClr val="00E6D8"/>
            </a:solidFill>
          </p:spPr>
        </p:sp>
        <p:sp>
          <p:nvSpPr>
            <p:cNvPr id="7" name="TextBox 7"/>
            <p:cNvSpPr txBox="1"/>
            <p:nvPr/>
          </p:nvSpPr>
          <p:spPr>
            <a:xfrm>
              <a:off x="0" y="-47625"/>
              <a:ext cx="1175545" cy="1776834"/>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1618995" y="7300759"/>
            <a:ext cx="2216227" cy="2123027"/>
            <a:chOff x="0" y="0"/>
            <a:chExt cx="812800" cy="778619"/>
          </a:xfrm>
        </p:grpSpPr>
        <p:sp>
          <p:nvSpPr>
            <p:cNvPr id="9" name="Freeform 9"/>
            <p:cNvSpPr/>
            <p:nvPr/>
          </p:nvSpPr>
          <p:spPr>
            <a:xfrm>
              <a:off x="0" y="0"/>
              <a:ext cx="812800" cy="778619"/>
            </a:xfrm>
            <a:custGeom>
              <a:avLst/>
              <a:gdLst/>
              <a:ahLst/>
              <a:cxnLst/>
              <a:rect l="l" t="t" r="r" b="b"/>
              <a:pathLst>
                <a:path w="812800" h="778619">
                  <a:moveTo>
                    <a:pt x="150211" y="0"/>
                  </a:moveTo>
                  <a:lnTo>
                    <a:pt x="662589" y="0"/>
                  </a:lnTo>
                  <a:cubicBezTo>
                    <a:pt x="702427" y="0"/>
                    <a:pt x="740634" y="15826"/>
                    <a:pt x="768804" y="43996"/>
                  </a:cubicBezTo>
                  <a:cubicBezTo>
                    <a:pt x="796974" y="72166"/>
                    <a:pt x="812800" y="110373"/>
                    <a:pt x="812800" y="150211"/>
                  </a:cubicBezTo>
                  <a:lnTo>
                    <a:pt x="812800" y="628407"/>
                  </a:lnTo>
                  <a:cubicBezTo>
                    <a:pt x="812800" y="668246"/>
                    <a:pt x="796974" y="706453"/>
                    <a:pt x="768804" y="734623"/>
                  </a:cubicBezTo>
                  <a:cubicBezTo>
                    <a:pt x="740634" y="762793"/>
                    <a:pt x="702427" y="778619"/>
                    <a:pt x="662589" y="778619"/>
                  </a:cubicBezTo>
                  <a:lnTo>
                    <a:pt x="150211" y="778619"/>
                  </a:lnTo>
                  <a:cubicBezTo>
                    <a:pt x="67252" y="778619"/>
                    <a:pt x="0" y="711367"/>
                    <a:pt x="0" y="628407"/>
                  </a:cubicBezTo>
                  <a:lnTo>
                    <a:pt x="0" y="150211"/>
                  </a:lnTo>
                  <a:cubicBezTo>
                    <a:pt x="0" y="110373"/>
                    <a:pt x="15826" y="72166"/>
                    <a:pt x="43996" y="43996"/>
                  </a:cubicBezTo>
                  <a:cubicBezTo>
                    <a:pt x="72166" y="15826"/>
                    <a:pt x="110373" y="0"/>
                    <a:pt x="150211" y="0"/>
                  </a:cubicBezTo>
                  <a:close/>
                </a:path>
              </a:pathLst>
            </a:custGeom>
            <a:solidFill>
              <a:srgbClr val="C6FFFC"/>
            </a:solidFill>
          </p:spPr>
        </p:sp>
        <p:sp>
          <p:nvSpPr>
            <p:cNvPr id="10" name="TextBox 10"/>
            <p:cNvSpPr txBox="1"/>
            <p:nvPr/>
          </p:nvSpPr>
          <p:spPr>
            <a:xfrm>
              <a:off x="0" y="-47625"/>
              <a:ext cx="812800" cy="826244"/>
            </a:xfrm>
            <a:prstGeom prst="rect">
              <a:avLst/>
            </a:prstGeom>
          </p:spPr>
          <p:txBody>
            <a:bodyPr lIns="50800" tIns="50800" rIns="50800" bIns="50800" rtlCol="0" anchor="ctr"/>
            <a:lstStyle/>
            <a:p>
              <a:pPr algn="ctr">
                <a:lnSpc>
                  <a:spcPts val="3560"/>
                </a:lnSpc>
              </a:pPr>
              <a:endParaRPr/>
            </a:p>
          </p:txBody>
        </p:sp>
      </p:grpSp>
      <p:grpSp>
        <p:nvGrpSpPr>
          <p:cNvPr id="11" name="Group 11"/>
          <p:cNvGrpSpPr/>
          <p:nvPr/>
        </p:nvGrpSpPr>
        <p:grpSpPr>
          <a:xfrm>
            <a:off x="13234412" y="2614776"/>
            <a:ext cx="4024888" cy="3086100"/>
            <a:chOff x="0" y="0"/>
            <a:chExt cx="1060053" cy="812800"/>
          </a:xfrm>
        </p:grpSpPr>
        <p:sp>
          <p:nvSpPr>
            <p:cNvPr id="12" name="Freeform 12"/>
            <p:cNvSpPr/>
            <p:nvPr/>
          </p:nvSpPr>
          <p:spPr>
            <a:xfrm>
              <a:off x="0" y="0"/>
              <a:ext cx="1060053" cy="812800"/>
            </a:xfrm>
            <a:custGeom>
              <a:avLst/>
              <a:gdLst/>
              <a:ahLst/>
              <a:cxnLst/>
              <a:rect l="l" t="t" r="r" b="b"/>
              <a:pathLst>
                <a:path w="1060053" h="812800">
                  <a:moveTo>
                    <a:pt x="98099" y="0"/>
                  </a:moveTo>
                  <a:lnTo>
                    <a:pt x="961954" y="0"/>
                  </a:lnTo>
                  <a:cubicBezTo>
                    <a:pt x="1016132" y="0"/>
                    <a:pt x="1060053" y="43920"/>
                    <a:pt x="1060053" y="98099"/>
                  </a:cubicBezTo>
                  <a:lnTo>
                    <a:pt x="1060053" y="714701"/>
                  </a:lnTo>
                  <a:cubicBezTo>
                    <a:pt x="1060053" y="768880"/>
                    <a:pt x="1016132" y="812800"/>
                    <a:pt x="961954" y="812800"/>
                  </a:cubicBezTo>
                  <a:lnTo>
                    <a:pt x="98099" y="812800"/>
                  </a:lnTo>
                  <a:cubicBezTo>
                    <a:pt x="43920" y="812800"/>
                    <a:pt x="0" y="768880"/>
                    <a:pt x="0" y="714701"/>
                  </a:cubicBezTo>
                  <a:lnTo>
                    <a:pt x="0" y="98099"/>
                  </a:lnTo>
                  <a:cubicBezTo>
                    <a:pt x="0" y="43920"/>
                    <a:pt x="43920" y="0"/>
                    <a:pt x="98099" y="0"/>
                  </a:cubicBezTo>
                  <a:close/>
                </a:path>
              </a:pathLst>
            </a:custGeom>
            <a:solidFill>
              <a:srgbClr val="45D1F2"/>
            </a:solidFill>
          </p:spPr>
        </p:sp>
        <p:sp>
          <p:nvSpPr>
            <p:cNvPr id="13" name="TextBox 13"/>
            <p:cNvSpPr txBox="1"/>
            <p:nvPr/>
          </p:nvSpPr>
          <p:spPr>
            <a:xfrm>
              <a:off x="0" y="-47625"/>
              <a:ext cx="1060053" cy="860425"/>
            </a:xfrm>
            <a:prstGeom prst="rect">
              <a:avLst/>
            </a:prstGeom>
          </p:spPr>
          <p:txBody>
            <a:bodyPr lIns="50800" tIns="50800" rIns="50800" bIns="50800" rtlCol="0" anchor="ctr"/>
            <a:lstStyle/>
            <a:p>
              <a:pPr algn="ctr">
                <a:lnSpc>
                  <a:spcPts val="3560"/>
                </a:lnSpc>
              </a:pPr>
              <a:endParaRPr/>
            </a:p>
          </p:txBody>
        </p:sp>
      </p:grpSp>
      <p:sp>
        <p:nvSpPr>
          <p:cNvPr id="14" name="Freeform 14"/>
          <p:cNvSpPr/>
          <p:nvPr/>
        </p:nvSpPr>
        <p:spPr>
          <a:xfrm>
            <a:off x="12908271" y="3194752"/>
            <a:ext cx="3665913" cy="4114800"/>
          </a:xfrm>
          <a:custGeom>
            <a:avLst/>
            <a:gdLst/>
            <a:ahLst/>
            <a:cxnLst/>
            <a:rect l="l" t="t" r="r" b="b"/>
            <a:pathLst>
              <a:path w="3665913" h="4114800">
                <a:moveTo>
                  <a:pt x="0" y="0"/>
                </a:moveTo>
                <a:lnTo>
                  <a:pt x="3665913" y="0"/>
                </a:lnTo>
                <a:lnTo>
                  <a:pt x="366591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792669" y="6688165"/>
            <a:ext cx="7490259" cy="473045"/>
          </a:xfrm>
          <a:prstGeom prst="rect">
            <a:avLst/>
          </a:prstGeom>
        </p:spPr>
        <p:txBody>
          <a:bodyPr lIns="0" tIns="0" rIns="0" bIns="0" rtlCol="0" anchor="t">
            <a:spAutoFit/>
          </a:bodyPr>
          <a:lstStyle/>
          <a:p>
            <a:pPr algn="l">
              <a:lnSpc>
                <a:spcPts val="3733"/>
              </a:lnSpc>
            </a:pPr>
            <a:r>
              <a:rPr lang="en-US" sz="3010">
                <a:solidFill>
                  <a:srgbClr val="272B47"/>
                </a:solidFill>
                <a:latin typeface="TT Norms Bold"/>
              </a:rPr>
              <a:t>Autor: Joel Alejandro Valdespino Matos</a:t>
            </a:r>
          </a:p>
        </p:txBody>
      </p:sp>
      <p:sp>
        <p:nvSpPr>
          <p:cNvPr id="16" name="Freeform 16"/>
          <p:cNvSpPr/>
          <p:nvPr/>
        </p:nvSpPr>
        <p:spPr>
          <a:xfrm>
            <a:off x="11879465" y="7540828"/>
            <a:ext cx="1695288" cy="1642889"/>
          </a:xfrm>
          <a:custGeom>
            <a:avLst/>
            <a:gdLst/>
            <a:ahLst/>
            <a:cxnLst/>
            <a:rect l="l" t="t" r="r" b="b"/>
            <a:pathLst>
              <a:path w="1695288" h="1642889">
                <a:moveTo>
                  <a:pt x="0" y="0"/>
                </a:moveTo>
                <a:lnTo>
                  <a:pt x="1695288" y="0"/>
                </a:lnTo>
                <a:lnTo>
                  <a:pt x="1695288" y="1642889"/>
                </a:lnTo>
                <a:lnTo>
                  <a:pt x="0" y="1642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0192288" y="2491022"/>
            <a:ext cx="4066719" cy="1801960"/>
          </a:xfrm>
          <a:custGeom>
            <a:avLst/>
            <a:gdLst/>
            <a:ahLst/>
            <a:cxnLst/>
            <a:rect l="l" t="t" r="r" b="b"/>
            <a:pathLst>
              <a:path w="4066719" h="1801960">
                <a:moveTo>
                  <a:pt x="0" y="0"/>
                </a:moveTo>
                <a:lnTo>
                  <a:pt x="4066719" y="0"/>
                </a:lnTo>
                <a:lnTo>
                  <a:pt x="4066719" y="1801960"/>
                </a:lnTo>
                <a:lnTo>
                  <a:pt x="0" y="1801960"/>
                </a:lnTo>
                <a:lnTo>
                  <a:pt x="0" y="0"/>
                </a:lnTo>
                <a:close/>
              </a:path>
            </a:pathLst>
          </a:custGeom>
          <a:blipFill>
            <a:blip r:embed="rId6"/>
            <a:stretch>
              <a:fillRect/>
            </a:stretch>
          </a:blipFill>
        </p:spPr>
      </p:sp>
      <p:sp>
        <p:nvSpPr>
          <p:cNvPr id="18" name="TextBox 18"/>
          <p:cNvSpPr txBox="1"/>
          <p:nvPr/>
        </p:nvSpPr>
        <p:spPr>
          <a:xfrm>
            <a:off x="1792669" y="3051632"/>
            <a:ext cx="7848340" cy="3275965"/>
          </a:xfrm>
          <a:prstGeom prst="rect">
            <a:avLst/>
          </a:prstGeom>
        </p:spPr>
        <p:txBody>
          <a:bodyPr lIns="0" tIns="0" rIns="0" bIns="0" rtlCol="0" anchor="t">
            <a:spAutoFit/>
          </a:bodyPr>
          <a:lstStyle/>
          <a:p>
            <a:pPr algn="just">
              <a:lnSpc>
                <a:spcPts val="4280"/>
              </a:lnSpc>
            </a:pPr>
            <a:r>
              <a:rPr lang="en-US" sz="4000" spc="-180">
                <a:solidFill>
                  <a:srgbClr val="272B47"/>
                </a:solidFill>
                <a:latin typeface="TT Norms Bold"/>
              </a:rPr>
              <a:t>DESARROLLO DE UN  MERCADO DE DATOS PARA EL MOVIEMIENTO DE ESTUDIANTES EN EL SISTEMA DE GESTION ACADEMICA XAUCE AKADEMOS PARA EL MINED</a:t>
            </a:r>
          </a:p>
        </p:txBody>
      </p:sp>
      <p:sp>
        <p:nvSpPr>
          <p:cNvPr id="19" name="TextBox 19"/>
          <p:cNvSpPr txBox="1"/>
          <p:nvPr/>
        </p:nvSpPr>
        <p:spPr>
          <a:xfrm>
            <a:off x="1792669" y="7521778"/>
            <a:ext cx="7490259" cy="1411627"/>
          </a:xfrm>
          <a:prstGeom prst="rect">
            <a:avLst/>
          </a:prstGeom>
        </p:spPr>
        <p:txBody>
          <a:bodyPr lIns="0" tIns="0" rIns="0" bIns="0" rtlCol="0" anchor="t">
            <a:spAutoFit/>
          </a:bodyPr>
          <a:lstStyle/>
          <a:p>
            <a:pPr algn="l">
              <a:lnSpc>
                <a:spcPts val="3733"/>
              </a:lnSpc>
            </a:pPr>
            <a:r>
              <a:rPr lang="en-US" sz="3010">
                <a:solidFill>
                  <a:srgbClr val="272B47"/>
                </a:solidFill>
                <a:latin typeface="TT Norms Bold"/>
              </a:rPr>
              <a:t>Tutores:</a:t>
            </a:r>
          </a:p>
          <a:p>
            <a:pPr algn="l">
              <a:lnSpc>
                <a:spcPts val="3733"/>
              </a:lnSpc>
            </a:pPr>
            <a:r>
              <a:rPr lang="en-US" sz="3010">
                <a:solidFill>
                  <a:srgbClr val="272B47"/>
                </a:solidFill>
                <a:latin typeface="TT Norms Bold"/>
              </a:rPr>
              <a:t>Ing. Alenys Rivero Nápoles</a:t>
            </a:r>
          </a:p>
          <a:p>
            <a:pPr algn="l">
              <a:lnSpc>
                <a:spcPts val="3733"/>
              </a:lnSpc>
            </a:pPr>
            <a:r>
              <a:rPr lang="en-US" sz="3010">
                <a:solidFill>
                  <a:srgbClr val="272B47"/>
                </a:solidFill>
                <a:latin typeface="TT Norms Bold"/>
              </a:rPr>
              <a:t>MsC. Juana Elena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2334783" y="1028700"/>
            <a:ext cx="3540035" cy="3269984"/>
            <a:chOff x="0" y="0"/>
            <a:chExt cx="854962" cy="789742"/>
          </a:xfrm>
        </p:grpSpPr>
        <p:sp>
          <p:nvSpPr>
            <p:cNvPr id="3" name="Freeform 3"/>
            <p:cNvSpPr/>
            <p:nvPr/>
          </p:nvSpPr>
          <p:spPr>
            <a:xfrm>
              <a:off x="0" y="0"/>
              <a:ext cx="854962" cy="789742"/>
            </a:xfrm>
            <a:custGeom>
              <a:avLst/>
              <a:gdLst/>
              <a:ahLst/>
              <a:cxnLst/>
              <a:rect l="l" t="t" r="r" b="b"/>
              <a:pathLst>
                <a:path w="854962" h="789742">
                  <a:moveTo>
                    <a:pt x="111535" y="0"/>
                  </a:moveTo>
                  <a:lnTo>
                    <a:pt x="743427" y="0"/>
                  </a:lnTo>
                  <a:cubicBezTo>
                    <a:pt x="805026" y="0"/>
                    <a:pt x="854962" y="49936"/>
                    <a:pt x="854962" y="111535"/>
                  </a:cubicBezTo>
                  <a:lnTo>
                    <a:pt x="854962" y="678207"/>
                  </a:lnTo>
                  <a:cubicBezTo>
                    <a:pt x="854962" y="739806"/>
                    <a:pt x="805026" y="789742"/>
                    <a:pt x="743427" y="789742"/>
                  </a:cubicBezTo>
                  <a:lnTo>
                    <a:pt x="111535" y="789742"/>
                  </a:lnTo>
                  <a:cubicBezTo>
                    <a:pt x="49936" y="789742"/>
                    <a:pt x="0" y="739806"/>
                    <a:pt x="0" y="678207"/>
                  </a:cubicBezTo>
                  <a:lnTo>
                    <a:pt x="0" y="111535"/>
                  </a:lnTo>
                  <a:cubicBezTo>
                    <a:pt x="0" y="49936"/>
                    <a:pt x="49936" y="0"/>
                    <a:pt x="111535" y="0"/>
                  </a:cubicBezTo>
                  <a:close/>
                </a:path>
              </a:pathLst>
            </a:custGeom>
            <a:solidFill>
              <a:srgbClr val="45D1F2"/>
            </a:solidFill>
          </p:spPr>
        </p:sp>
        <p:sp>
          <p:nvSpPr>
            <p:cNvPr id="4" name="TextBox 4"/>
            <p:cNvSpPr txBox="1"/>
            <p:nvPr/>
          </p:nvSpPr>
          <p:spPr>
            <a:xfrm>
              <a:off x="0" y="-47625"/>
              <a:ext cx="854962" cy="837367"/>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549231" y="1829935"/>
            <a:ext cx="13069239" cy="7601642"/>
            <a:chOff x="0" y="0"/>
            <a:chExt cx="3156384" cy="1835891"/>
          </a:xfrm>
        </p:grpSpPr>
        <p:sp>
          <p:nvSpPr>
            <p:cNvPr id="6" name="Freeform 6"/>
            <p:cNvSpPr/>
            <p:nvPr/>
          </p:nvSpPr>
          <p:spPr>
            <a:xfrm>
              <a:off x="0" y="0"/>
              <a:ext cx="3156384" cy="1835891"/>
            </a:xfrm>
            <a:custGeom>
              <a:avLst/>
              <a:gdLst/>
              <a:ahLst/>
              <a:cxnLst/>
              <a:rect l="l" t="t" r="r" b="b"/>
              <a:pathLst>
                <a:path w="3156384" h="1835891">
                  <a:moveTo>
                    <a:pt x="30211" y="0"/>
                  </a:moveTo>
                  <a:lnTo>
                    <a:pt x="3126173" y="0"/>
                  </a:lnTo>
                  <a:cubicBezTo>
                    <a:pt x="3134185" y="0"/>
                    <a:pt x="3141869" y="3183"/>
                    <a:pt x="3147535" y="8849"/>
                  </a:cubicBezTo>
                  <a:cubicBezTo>
                    <a:pt x="3153201" y="14514"/>
                    <a:pt x="3156384" y="22199"/>
                    <a:pt x="3156384" y="30211"/>
                  </a:cubicBezTo>
                  <a:lnTo>
                    <a:pt x="3156384" y="1805680"/>
                  </a:lnTo>
                  <a:cubicBezTo>
                    <a:pt x="3156384" y="1813692"/>
                    <a:pt x="3153201" y="1821377"/>
                    <a:pt x="3147535" y="1827042"/>
                  </a:cubicBezTo>
                  <a:cubicBezTo>
                    <a:pt x="3141869" y="1832708"/>
                    <a:pt x="3134185" y="1835891"/>
                    <a:pt x="3126173" y="1835891"/>
                  </a:cubicBezTo>
                  <a:lnTo>
                    <a:pt x="30211" y="1835891"/>
                  </a:lnTo>
                  <a:cubicBezTo>
                    <a:pt x="22199" y="1835891"/>
                    <a:pt x="14514" y="1832708"/>
                    <a:pt x="8849" y="1827042"/>
                  </a:cubicBezTo>
                  <a:cubicBezTo>
                    <a:pt x="3183" y="1821377"/>
                    <a:pt x="0" y="1813692"/>
                    <a:pt x="0" y="1805680"/>
                  </a:cubicBezTo>
                  <a:lnTo>
                    <a:pt x="0" y="30211"/>
                  </a:lnTo>
                  <a:cubicBezTo>
                    <a:pt x="0" y="22199"/>
                    <a:pt x="3183" y="14514"/>
                    <a:pt x="8849" y="8849"/>
                  </a:cubicBezTo>
                  <a:cubicBezTo>
                    <a:pt x="14514" y="3183"/>
                    <a:pt x="22199" y="0"/>
                    <a:pt x="30211" y="0"/>
                  </a:cubicBezTo>
                  <a:close/>
                </a:path>
              </a:pathLst>
            </a:custGeom>
            <a:solidFill>
              <a:srgbClr val="FFFFFF"/>
            </a:solidFill>
          </p:spPr>
        </p:sp>
        <p:sp>
          <p:nvSpPr>
            <p:cNvPr id="7" name="TextBox 7"/>
            <p:cNvSpPr txBox="1"/>
            <p:nvPr/>
          </p:nvSpPr>
          <p:spPr>
            <a:xfrm>
              <a:off x="0" y="-47625"/>
              <a:ext cx="3156384" cy="1883516"/>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3970908" y="3830930"/>
            <a:ext cx="3515105" cy="2908509"/>
            <a:chOff x="0" y="0"/>
            <a:chExt cx="848942" cy="702441"/>
          </a:xfrm>
        </p:grpSpPr>
        <p:sp>
          <p:nvSpPr>
            <p:cNvPr id="9" name="Freeform 9"/>
            <p:cNvSpPr/>
            <p:nvPr/>
          </p:nvSpPr>
          <p:spPr>
            <a:xfrm>
              <a:off x="0" y="0"/>
              <a:ext cx="848942" cy="702441"/>
            </a:xfrm>
            <a:custGeom>
              <a:avLst/>
              <a:gdLst/>
              <a:ahLst/>
              <a:cxnLst/>
              <a:rect l="l" t="t" r="r" b="b"/>
              <a:pathLst>
                <a:path w="848942" h="702441">
                  <a:moveTo>
                    <a:pt x="112326" y="0"/>
                  </a:moveTo>
                  <a:lnTo>
                    <a:pt x="736616" y="0"/>
                  </a:lnTo>
                  <a:cubicBezTo>
                    <a:pt x="798652" y="0"/>
                    <a:pt x="848942" y="50290"/>
                    <a:pt x="848942" y="112326"/>
                  </a:cubicBezTo>
                  <a:lnTo>
                    <a:pt x="848942" y="590115"/>
                  </a:lnTo>
                  <a:cubicBezTo>
                    <a:pt x="848942" y="652151"/>
                    <a:pt x="798652" y="702441"/>
                    <a:pt x="736616" y="702441"/>
                  </a:cubicBezTo>
                  <a:lnTo>
                    <a:pt x="112326" y="702441"/>
                  </a:lnTo>
                  <a:cubicBezTo>
                    <a:pt x="50290" y="702441"/>
                    <a:pt x="0" y="652151"/>
                    <a:pt x="0" y="590115"/>
                  </a:cubicBezTo>
                  <a:lnTo>
                    <a:pt x="0" y="112326"/>
                  </a:lnTo>
                  <a:cubicBezTo>
                    <a:pt x="0" y="50290"/>
                    <a:pt x="50290" y="0"/>
                    <a:pt x="112326" y="0"/>
                  </a:cubicBezTo>
                  <a:close/>
                </a:path>
              </a:pathLst>
            </a:custGeom>
            <a:solidFill>
              <a:srgbClr val="495CD9"/>
            </a:solidFill>
          </p:spPr>
        </p:sp>
        <p:sp>
          <p:nvSpPr>
            <p:cNvPr id="10" name="TextBox 10"/>
            <p:cNvSpPr txBox="1"/>
            <p:nvPr/>
          </p:nvSpPr>
          <p:spPr>
            <a:xfrm>
              <a:off x="0" y="-47625"/>
              <a:ext cx="848942" cy="750066"/>
            </a:xfrm>
            <a:prstGeom prst="rect">
              <a:avLst/>
            </a:prstGeom>
          </p:spPr>
          <p:txBody>
            <a:bodyPr lIns="50800" tIns="50800" rIns="50800" bIns="50800" rtlCol="0" anchor="ctr"/>
            <a:lstStyle/>
            <a:p>
              <a:pPr algn="ctr">
                <a:lnSpc>
                  <a:spcPts val="3560"/>
                </a:lnSpc>
              </a:pPr>
              <a:endParaRPr/>
            </a:p>
          </p:txBody>
        </p:sp>
      </p:grpSp>
      <p:grpSp>
        <p:nvGrpSpPr>
          <p:cNvPr id="11" name="Group 11"/>
          <p:cNvGrpSpPr/>
          <p:nvPr/>
        </p:nvGrpSpPr>
        <p:grpSpPr>
          <a:xfrm>
            <a:off x="11783620" y="5390822"/>
            <a:ext cx="3365458" cy="3365458"/>
            <a:chOff x="0" y="0"/>
            <a:chExt cx="812800" cy="812800"/>
          </a:xfrm>
        </p:grpSpPr>
        <p:sp>
          <p:nvSpPr>
            <p:cNvPr id="12" name="Freeform 12"/>
            <p:cNvSpPr/>
            <p:nvPr/>
          </p:nvSpPr>
          <p:spPr>
            <a:xfrm>
              <a:off x="0" y="0"/>
              <a:ext cx="812800" cy="812800"/>
            </a:xfrm>
            <a:custGeom>
              <a:avLst/>
              <a:gdLst/>
              <a:ahLst/>
              <a:cxnLst/>
              <a:rect l="l" t="t" r="r" b="b"/>
              <a:pathLst>
                <a:path w="812800" h="812800">
                  <a:moveTo>
                    <a:pt x="117321" y="0"/>
                  </a:moveTo>
                  <a:lnTo>
                    <a:pt x="695479" y="0"/>
                  </a:lnTo>
                  <a:cubicBezTo>
                    <a:pt x="726595" y="0"/>
                    <a:pt x="756436" y="12361"/>
                    <a:pt x="778438" y="34362"/>
                  </a:cubicBezTo>
                  <a:cubicBezTo>
                    <a:pt x="800439" y="56364"/>
                    <a:pt x="812800" y="86205"/>
                    <a:pt x="812800" y="117321"/>
                  </a:cubicBezTo>
                  <a:lnTo>
                    <a:pt x="812800" y="695479"/>
                  </a:lnTo>
                  <a:cubicBezTo>
                    <a:pt x="812800" y="726595"/>
                    <a:pt x="800439" y="756436"/>
                    <a:pt x="778438" y="778438"/>
                  </a:cubicBezTo>
                  <a:cubicBezTo>
                    <a:pt x="756436" y="800439"/>
                    <a:pt x="726595" y="812800"/>
                    <a:pt x="695479" y="812800"/>
                  </a:cubicBezTo>
                  <a:lnTo>
                    <a:pt x="117321" y="812800"/>
                  </a:lnTo>
                  <a:cubicBezTo>
                    <a:pt x="86205" y="812800"/>
                    <a:pt x="56364" y="800439"/>
                    <a:pt x="34362" y="778438"/>
                  </a:cubicBezTo>
                  <a:cubicBezTo>
                    <a:pt x="12361" y="756436"/>
                    <a:pt x="0" y="726595"/>
                    <a:pt x="0" y="695479"/>
                  </a:cubicBezTo>
                  <a:lnTo>
                    <a:pt x="0" y="117321"/>
                  </a:lnTo>
                  <a:cubicBezTo>
                    <a:pt x="0" y="86205"/>
                    <a:pt x="12361" y="56364"/>
                    <a:pt x="34362" y="34362"/>
                  </a:cubicBezTo>
                  <a:cubicBezTo>
                    <a:pt x="56364" y="12361"/>
                    <a:pt x="86205" y="0"/>
                    <a:pt x="117321" y="0"/>
                  </a:cubicBezTo>
                  <a:close/>
                </a:path>
              </a:pathLst>
            </a:custGeom>
            <a:solidFill>
              <a:srgbClr val="C6FFFC"/>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3560"/>
                </a:lnSpc>
              </a:pPr>
              <a:endParaRPr/>
            </a:p>
          </p:txBody>
        </p:sp>
      </p:grpSp>
      <p:sp>
        <p:nvSpPr>
          <p:cNvPr id="14" name="Freeform 14"/>
          <p:cNvSpPr/>
          <p:nvPr/>
        </p:nvSpPr>
        <p:spPr>
          <a:xfrm>
            <a:off x="2890269" y="2488795"/>
            <a:ext cx="4918953" cy="2567914"/>
          </a:xfrm>
          <a:custGeom>
            <a:avLst/>
            <a:gdLst/>
            <a:ahLst/>
            <a:cxnLst/>
            <a:rect l="l" t="t" r="r" b="b"/>
            <a:pathLst>
              <a:path w="4918953" h="2567914">
                <a:moveTo>
                  <a:pt x="0" y="0"/>
                </a:moveTo>
                <a:lnTo>
                  <a:pt x="4918953" y="0"/>
                </a:lnTo>
                <a:lnTo>
                  <a:pt x="4918953" y="2567915"/>
                </a:lnTo>
                <a:lnTo>
                  <a:pt x="0" y="2567915"/>
                </a:lnTo>
                <a:lnTo>
                  <a:pt x="0" y="0"/>
                </a:lnTo>
                <a:close/>
              </a:path>
            </a:pathLst>
          </a:custGeom>
          <a:blipFill>
            <a:blip r:embed="rId2"/>
            <a:stretch>
              <a:fillRect t="-11717" b="-11100"/>
            </a:stretch>
          </a:blipFill>
        </p:spPr>
      </p:sp>
      <p:sp>
        <p:nvSpPr>
          <p:cNvPr id="15" name="Freeform 15"/>
          <p:cNvSpPr/>
          <p:nvPr/>
        </p:nvSpPr>
        <p:spPr>
          <a:xfrm>
            <a:off x="8196000" y="6564108"/>
            <a:ext cx="6422470" cy="2192172"/>
          </a:xfrm>
          <a:custGeom>
            <a:avLst/>
            <a:gdLst/>
            <a:ahLst/>
            <a:cxnLst/>
            <a:rect l="l" t="t" r="r" b="b"/>
            <a:pathLst>
              <a:path w="6422470" h="2192172">
                <a:moveTo>
                  <a:pt x="0" y="0"/>
                </a:moveTo>
                <a:lnTo>
                  <a:pt x="6422470" y="0"/>
                </a:lnTo>
                <a:lnTo>
                  <a:pt x="6422470" y="2192172"/>
                </a:lnTo>
                <a:lnTo>
                  <a:pt x="0" y="2192172"/>
                </a:lnTo>
                <a:lnTo>
                  <a:pt x="0" y="0"/>
                </a:lnTo>
                <a:close/>
              </a:path>
            </a:pathLst>
          </a:custGeom>
          <a:blipFill>
            <a:blip r:embed="rId3"/>
            <a:stretch>
              <a:fillRect/>
            </a:stretch>
          </a:blipFill>
        </p:spPr>
      </p:sp>
      <p:sp>
        <p:nvSpPr>
          <p:cNvPr id="16" name="TextBox 16"/>
          <p:cNvSpPr txBox="1"/>
          <p:nvPr/>
        </p:nvSpPr>
        <p:spPr>
          <a:xfrm>
            <a:off x="2244915" y="5640280"/>
            <a:ext cx="6209661" cy="1397710"/>
          </a:xfrm>
          <a:prstGeom prst="rect">
            <a:avLst/>
          </a:prstGeom>
        </p:spPr>
        <p:txBody>
          <a:bodyPr lIns="0" tIns="0" rIns="0" bIns="0" rtlCol="0" anchor="t">
            <a:spAutoFit/>
          </a:bodyPr>
          <a:lstStyle/>
          <a:p>
            <a:pPr algn="ctr">
              <a:lnSpc>
                <a:spcPts val="5523"/>
              </a:lnSpc>
            </a:pPr>
            <a:r>
              <a:rPr lang="en-US" sz="4681" spc="-182">
                <a:solidFill>
                  <a:srgbClr val="272B47"/>
                </a:solidFill>
                <a:latin typeface="TT Norms Bold"/>
              </a:rPr>
              <a:t>Centro de Tecnologías para la Formación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3696751" y="-837278"/>
            <a:ext cx="5272120" cy="5304957"/>
            <a:chOff x="0" y="0"/>
            <a:chExt cx="1388542" cy="1397190"/>
          </a:xfrm>
        </p:grpSpPr>
        <p:sp>
          <p:nvSpPr>
            <p:cNvPr id="3" name="Freeform 3"/>
            <p:cNvSpPr/>
            <p:nvPr/>
          </p:nvSpPr>
          <p:spPr>
            <a:xfrm>
              <a:off x="0" y="0"/>
              <a:ext cx="1388542" cy="1397190"/>
            </a:xfrm>
            <a:custGeom>
              <a:avLst/>
              <a:gdLst/>
              <a:ahLst/>
              <a:cxnLst/>
              <a:rect l="l" t="t" r="r" b="b"/>
              <a:pathLst>
                <a:path w="1388542" h="1397190">
                  <a:moveTo>
                    <a:pt x="74892" y="0"/>
                  </a:moveTo>
                  <a:lnTo>
                    <a:pt x="1313650" y="0"/>
                  </a:lnTo>
                  <a:cubicBezTo>
                    <a:pt x="1355012" y="0"/>
                    <a:pt x="1388542" y="33530"/>
                    <a:pt x="1388542" y="74892"/>
                  </a:cubicBezTo>
                  <a:lnTo>
                    <a:pt x="1388542" y="1322299"/>
                  </a:lnTo>
                  <a:cubicBezTo>
                    <a:pt x="1388542" y="1363660"/>
                    <a:pt x="1355012" y="1397190"/>
                    <a:pt x="1313650" y="1397190"/>
                  </a:cubicBezTo>
                  <a:lnTo>
                    <a:pt x="74892" y="1397190"/>
                  </a:lnTo>
                  <a:cubicBezTo>
                    <a:pt x="33530" y="1397190"/>
                    <a:pt x="0" y="1363660"/>
                    <a:pt x="0" y="1322299"/>
                  </a:cubicBezTo>
                  <a:lnTo>
                    <a:pt x="0" y="74892"/>
                  </a:lnTo>
                  <a:cubicBezTo>
                    <a:pt x="0" y="33530"/>
                    <a:pt x="33530" y="0"/>
                    <a:pt x="74892" y="0"/>
                  </a:cubicBezTo>
                  <a:close/>
                </a:path>
              </a:pathLst>
            </a:custGeom>
            <a:solidFill>
              <a:srgbClr val="FFFFFF"/>
            </a:solidFill>
          </p:spPr>
        </p:sp>
        <p:sp>
          <p:nvSpPr>
            <p:cNvPr id="4" name="TextBox 4"/>
            <p:cNvSpPr txBox="1"/>
            <p:nvPr/>
          </p:nvSpPr>
          <p:spPr>
            <a:xfrm>
              <a:off x="0" y="-47625"/>
              <a:ext cx="1388542" cy="1444815"/>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2093845" y="2953536"/>
            <a:ext cx="4194875" cy="4964511"/>
            <a:chOff x="0" y="0"/>
            <a:chExt cx="1104823" cy="1307526"/>
          </a:xfrm>
        </p:grpSpPr>
        <p:sp>
          <p:nvSpPr>
            <p:cNvPr id="6" name="Freeform 6"/>
            <p:cNvSpPr/>
            <p:nvPr/>
          </p:nvSpPr>
          <p:spPr>
            <a:xfrm>
              <a:off x="0" y="0"/>
              <a:ext cx="1104823" cy="1307526"/>
            </a:xfrm>
            <a:custGeom>
              <a:avLst/>
              <a:gdLst/>
              <a:ahLst/>
              <a:cxnLst/>
              <a:rect l="l" t="t" r="r" b="b"/>
              <a:pathLst>
                <a:path w="1104823" h="1307526">
                  <a:moveTo>
                    <a:pt x="94124" y="0"/>
                  </a:moveTo>
                  <a:lnTo>
                    <a:pt x="1010699" y="0"/>
                  </a:lnTo>
                  <a:cubicBezTo>
                    <a:pt x="1035662" y="0"/>
                    <a:pt x="1059603" y="9917"/>
                    <a:pt x="1077255" y="27568"/>
                  </a:cubicBezTo>
                  <a:cubicBezTo>
                    <a:pt x="1094907" y="45220"/>
                    <a:pt x="1104823" y="69161"/>
                    <a:pt x="1104823" y="94124"/>
                  </a:cubicBezTo>
                  <a:lnTo>
                    <a:pt x="1104823" y="1213402"/>
                  </a:lnTo>
                  <a:cubicBezTo>
                    <a:pt x="1104823" y="1238365"/>
                    <a:pt x="1094907" y="1262306"/>
                    <a:pt x="1077255" y="1279957"/>
                  </a:cubicBezTo>
                  <a:cubicBezTo>
                    <a:pt x="1059603" y="1297609"/>
                    <a:pt x="1035662" y="1307526"/>
                    <a:pt x="1010699" y="1307526"/>
                  </a:cubicBezTo>
                  <a:lnTo>
                    <a:pt x="94124" y="1307526"/>
                  </a:lnTo>
                  <a:cubicBezTo>
                    <a:pt x="69161" y="1307526"/>
                    <a:pt x="45220" y="1297609"/>
                    <a:pt x="27568" y="1279957"/>
                  </a:cubicBezTo>
                  <a:cubicBezTo>
                    <a:pt x="9917" y="1262306"/>
                    <a:pt x="0" y="1238365"/>
                    <a:pt x="0" y="1213402"/>
                  </a:cubicBezTo>
                  <a:lnTo>
                    <a:pt x="0" y="94124"/>
                  </a:lnTo>
                  <a:cubicBezTo>
                    <a:pt x="0" y="69161"/>
                    <a:pt x="9917" y="45220"/>
                    <a:pt x="27568" y="27568"/>
                  </a:cubicBezTo>
                  <a:cubicBezTo>
                    <a:pt x="45220" y="9917"/>
                    <a:pt x="69161" y="0"/>
                    <a:pt x="94124" y="0"/>
                  </a:cubicBezTo>
                  <a:close/>
                </a:path>
              </a:pathLst>
            </a:custGeom>
            <a:solidFill>
              <a:srgbClr val="45D1F2"/>
            </a:solidFill>
          </p:spPr>
        </p:sp>
        <p:sp>
          <p:nvSpPr>
            <p:cNvPr id="7" name="TextBox 7"/>
            <p:cNvSpPr txBox="1"/>
            <p:nvPr/>
          </p:nvSpPr>
          <p:spPr>
            <a:xfrm>
              <a:off x="0" y="-47625"/>
              <a:ext cx="1104823" cy="1355151"/>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1229038" y="6064261"/>
            <a:ext cx="3086100" cy="3086100"/>
            <a:chOff x="0" y="0"/>
            <a:chExt cx="812800" cy="812800"/>
          </a:xfrm>
        </p:grpSpPr>
        <p:sp>
          <p:nvSpPr>
            <p:cNvPr id="9" name="Freeform 9"/>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C6FFFC"/>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560"/>
                </a:lnSpc>
              </a:pPr>
              <a:endParaRPr/>
            </a:p>
          </p:txBody>
        </p:sp>
      </p:grpSp>
      <p:sp>
        <p:nvSpPr>
          <p:cNvPr id="11" name="TextBox 11"/>
          <p:cNvSpPr txBox="1"/>
          <p:nvPr/>
        </p:nvSpPr>
        <p:spPr>
          <a:xfrm>
            <a:off x="1710910" y="2964370"/>
            <a:ext cx="9982284" cy="4109720"/>
          </a:xfrm>
          <a:prstGeom prst="rect">
            <a:avLst/>
          </a:prstGeom>
        </p:spPr>
        <p:txBody>
          <a:bodyPr lIns="0" tIns="0" rIns="0" bIns="0" rtlCol="0" anchor="t">
            <a:spAutoFit/>
          </a:bodyPr>
          <a:lstStyle/>
          <a:p>
            <a:pPr algn="ctr">
              <a:lnSpc>
                <a:spcPts val="6580"/>
              </a:lnSpc>
            </a:pPr>
            <a:r>
              <a:rPr lang="en-US" sz="4700">
                <a:solidFill>
                  <a:srgbClr val="272B47"/>
                </a:solidFill>
                <a:latin typeface="TT Norms Bold"/>
              </a:rPr>
              <a:t>¿Cómo almacenar información estadística sobre el movimiento de estudiantes en el Sistema de Gestión Académica XAUCE AKADEMOS para el MINED?</a:t>
            </a:r>
          </a:p>
        </p:txBody>
      </p:sp>
      <p:sp>
        <p:nvSpPr>
          <p:cNvPr id="12" name="TextBox 12"/>
          <p:cNvSpPr txBox="1"/>
          <p:nvPr/>
        </p:nvSpPr>
        <p:spPr>
          <a:xfrm>
            <a:off x="2097986" y="1163718"/>
            <a:ext cx="9595209" cy="986154"/>
          </a:xfrm>
          <a:prstGeom prst="rect">
            <a:avLst/>
          </a:prstGeom>
        </p:spPr>
        <p:txBody>
          <a:bodyPr lIns="0" tIns="0" rIns="0" bIns="0" rtlCol="0" anchor="t">
            <a:spAutoFit/>
          </a:bodyPr>
          <a:lstStyle/>
          <a:p>
            <a:pPr algn="l">
              <a:lnSpc>
                <a:spcPts val="8120"/>
              </a:lnSpc>
              <a:spcBef>
                <a:spcPct val="0"/>
              </a:spcBef>
            </a:pPr>
            <a:r>
              <a:rPr lang="en-US" sz="5800" spc="-336">
                <a:solidFill>
                  <a:srgbClr val="272B47"/>
                </a:solidFill>
                <a:latin typeface="TT Norms Bold"/>
              </a:rPr>
              <a:t>PROBLEMA  A  RESOLVER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3696751" y="-837278"/>
            <a:ext cx="5272120" cy="5304957"/>
            <a:chOff x="0" y="0"/>
            <a:chExt cx="1388542" cy="1397190"/>
          </a:xfrm>
        </p:grpSpPr>
        <p:sp>
          <p:nvSpPr>
            <p:cNvPr id="3" name="Freeform 3"/>
            <p:cNvSpPr/>
            <p:nvPr/>
          </p:nvSpPr>
          <p:spPr>
            <a:xfrm>
              <a:off x="0" y="0"/>
              <a:ext cx="1388542" cy="1397190"/>
            </a:xfrm>
            <a:custGeom>
              <a:avLst/>
              <a:gdLst/>
              <a:ahLst/>
              <a:cxnLst/>
              <a:rect l="l" t="t" r="r" b="b"/>
              <a:pathLst>
                <a:path w="1388542" h="1397190">
                  <a:moveTo>
                    <a:pt x="74892" y="0"/>
                  </a:moveTo>
                  <a:lnTo>
                    <a:pt x="1313650" y="0"/>
                  </a:lnTo>
                  <a:cubicBezTo>
                    <a:pt x="1355012" y="0"/>
                    <a:pt x="1388542" y="33530"/>
                    <a:pt x="1388542" y="74892"/>
                  </a:cubicBezTo>
                  <a:lnTo>
                    <a:pt x="1388542" y="1322299"/>
                  </a:lnTo>
                  <a:cubicBezTo>
                    <a:pt x="1388542" y="1363660"/>
                    <a:pt x="1355012" y="1397190"/>
                    <a:pt x="1313650" y="1397190"/>
                  </a:cubicBezTo>
                  <a:lnTo>
                    <a:pt x="74892" y="1397190"/>
                  </a:lnTo>
                  <a:cubicBezTo>
                    <a:pt x="33530" y="1397190"/>
                    <a:pt x="0" y="1363660"/>
                    <a:pt x="0" y="1322299"/>
                  </a:cubicBezTo>
                  <a:lnTo>
                    <a:pt x="0" y="74892"/>
                  </a:lnTo>
                  <a:cubicBezTo>
                    <a:pt x="0" y="33530"/>
                    <a:pt x="33530" y="0"/>
                    <a:pt x="74892" y="0"/>
                  </a:cubicBezTo>
                  <a:close/>
                </a:path>
              </a:pathLst>
            </a:custGeom>
            <a:solidFill>
              <a:srgbClr val="FFFFFF"/>
            </a:solidFill>
          </p:spPr>
        </p:sp>
        <p:sp>
          <p:nvSpPr>
            <p:cNvPr id="4" name="TextBox 4"/>
            <p:cNvSpPr txBox="1"/>
            <p:nvPr/>
          </p:nvSpPr>
          <p:spPr>
            <a:xfrm>
              <a:off x="0" y="-47625"/>
              <a:ext cx="1388542" cy="1444815"/>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2093845" y="2953536"/>
            <a:ext cx="4194875" cy="4964511"/>
            <a:chOff x="0" y="0"/>
            <a:chExt cx="1104823" cy="1307526"/>
          </a:xfrm>
        </p:grpSpPr>
        <p:sp>
          <p:nvSpPr>
            <p:cNvPr id="6" name="Freeform 6"/>
            <p:cNvSpPr/>
            <p:nvPr/>
          </p:nvSpPr>
          <p:spPr>
            <a:xfrm>
              <a:off x="0" y="0"/>
              <a:ext cx="1104823" cy="1307526"/>
            </a:xfrm>
            <a:custGeom>
              <a:avLst/>
              <a:gdLst/>
              <a:ahLst/>
              <a:cxnLst/>
              <a:rect l="l" t="t" r="r" b="b"/>
              <a:pathLst>
                <a:path w="1104823" h="1307526">
                  <a:moveTo>
                    <a:pt x="94124" y="0"/>
                  </a:moveTo>
                  <a:lnTo>
                    <a:pt x="1010699" y="0"/>
                  </a:lnTo>
                  <a:cubicBezTo>
                    <a:pt x="1035662" y="0"/>
                    <a:pt x="1059603" y="9917"/>
                    <a:pt x="1077255" y="27568"/>
                  </a:cubicBezTo>
                  <a:cubicBezTo>
                    <a:pt x="1094907" y="45220"/>
                    <a:pt x="1104823" y="69161"/>
                    <a:pt x="1104823" y="94124"/>
                  </a:cubicBezTo>
                  <a:lnTo>
                    <a:pt x="1104823" y="1213402"/>
                  </a:lnTo>
                  <a:cubicBezTo>
                    <a:pt x="1104823" y="1238365"/>
                    <a:pt x="1094907" y="1262306"/>
                    <a:pt x="1077255" y="1279957"/>
                  </a:cubicBezTo>
                  <a:cubicBezTo>
                    <a:pt x="1059603" y="1297609"/>
                    <a:pt x="1035662" y="1307526"/>
                    <a:pt x="1010699" y="1307526"/>
                  </a:cubicBezTo>
                  <a:lnTo>
                    <a:pt x="94124" y="1307526"/>
                  </a:lnTo>
                  <a:cubicBezTo>
                    <a:pt x="69161" y="1307526"/>
                    <a:pt x="45220" y="1297609"/>
                    <a:pt x="27568" y="1279957"/>
                  </a:cubicBezTo>
                  <a:cubicBezTo>
                    <a:pt x="9917" y="1262306"/>
                    <a:pt x="0" y="1238365"/>
                    <a:pt x="0" y="1213402"/>
                  </a:cubicBezTo>
                  <a:lnTo>
                    <a:pt x="0" y="94124"/>
                  </a:lnTo>
                  <a:cubicBezTo>
                    <a:pt x="0" y="69161"/>
                    <a:pt x="9917" y="45220"/>
                    <a:pt x="27568" y="27568"/>
                  </a:cubicBezTo>
                  <a:cubicBezTo>
                    <a:pt x="45220" y="9917"/>
                    <a:pt x="69161" y="0"/>
                    <a:pt x="94124" y="0"/>
                  </a:cubicBezTo>
                  <a:close/>
                </a:path>
              </a:pathLst>
            </a:custGeom>
            <a:solidFill>
              <a:srgbClr val="45D1F2"/>
            </a:solidFill>
          </p:spPr>
        </p:sp>
        <p:sp>
          <p:nvSpPr>
            <p:cNvPr id="7" name="TextBox 7"/>
            <p:cNvSpPr txBox="1"/>
            <p:nvPr/>
          </p:nvSpPr>
          <p:spPr>
            <a:xfrm>
              <a:off x="0" y="-47625"/>
              <a:ext cx="1104823" cy="1355151"/>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1693194" y="5926773"/>
            <a:ext cx="3086100" cy="3086100"/>
            <a:chOff x="0" y="0"/>
            <a:chExt cx="812800" cy="812800"/>
          </a:xfrm>
        </p:grpSpPr>
        <p:sp>
          <p:nvSpPr>
            <p:cNvPr id="9" name="Freeform 9"/>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C6FFFC"/>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560"/>
                </a:lnSpc>
              </a:pPr>
              <a:endParaRPr/>
            </a:p>
          </p:txBody>
        </p:sp>
      </p:grpSp>
      <p:sp>
        <p:nvSpPr>
          <p:cNvPr id="11" name="TextBox 11"/>
          <p:cNvSpPr txBox="1"/>
          <p:nvPr/>
        </p:nvSpPr>
        <p:spPr>
          <a:xfrm>
            <a:off x="1710910" y="2626995"/>
            <a:ext cx="9982284" cy="2516505"/>
          </a:xfrm>
          <a:prstGeom prst="rect">
            <a:avLst/>
          </a:prstGeom>
        </p:spPr>
        <p:txBody>
          <a:bodyPr lIns="0" tIns="0" rIns="0" bIns="0" rtlCol="0" anchor="t">
            <a:spAutoFit/>
          </a:bodyPr>
          <a:lstStyle/>
          <a:p>
            <a:pPr algn="ctr">
              <a:lnSpc>
                <a:spcPts val="6719"/>
              </a:lnSpc>
            </a:pPr>
            <a:r>
              <a:rPr lang="en-US" sz="4800">
                <a:solidFill>
                  <a:srgbClr val="272B47"/>
                </a:solidFill>
                <a:latin typeface="TT Norms Bold"/>
              </a:rPr>
              <a:t>Almacenamiento de información estadística en sistemas informáticos.</a:t>
            </a:r>
          </a:p>
        </p:txBody>
      </p:sp>
      <p:sp>
        <p:nvSpPr>
          <p:cNvPr id="12" name="TextBox 12"/>
          <p:cNvSpPr txBox="1"/>
          <p:nvPr/>
        </p:nvSpPr>
        <p:spPr>
          <a:xfrm>
            <a:off x="2969977" y="1160146"/>
            <a:ext cx="7464151" cy="986154"/>
          </a:xfrm>
          <a:prstGeom prst="rect">
            <a:avLst/>
          </a:prstGeom>
        </p:spPr>
        <p:txBody>
          <a:bodyPr lIns="0" tIns="0" rIns="0" bIns="0" rtlCol="0" anchor="t">
            <a:spAutoFit/>
          </a:bodyPr>
          <a:lstStyle/>
          <a:p>
            <a:pPr algn="l">
              <a:lnSpc>
                <a:spcPts val="8120"/>
              </a:lnSpc>
              <a:spcBef>
                <a:spcPct val="0"/>
              </a:spcBef>
            </a:pPr>
            <a:r>
              <a:rPr lang="en-US" sz="5800" spc="-336">
                <a:solidFill>
                  <a:srgbClr val="272B47"/>
                </a:solidFill>
                <a:latin typeface="TT Norms Bold"/>
              </a:rPr>
              <a:t>OBJETO DE ESTUDIO</a:t>
            </a:r>
          </a:p>
        </p:txBody>
      </p:sp>
      <p:sp>
        <p:nvSpPr>
          <p:cNvPr id="13" name="TextBox 13"/>
          <p:cNvSpPr txBox="1"/>
          <p:nvPr/>
        </p:nvSpPr>
        <p:spPr>
          <a:xfrm>
            <a:off x="3176209" y="5581650"/>
            <a:ext cx="7051688" cy="986154"/>
          </a:xfrm>
          <a:prstGeom prst="rect">
            <a:avLst/>
          </a:prstGeom>
        </p:spPr>
        <p:txBody>
          <a:bodyPr lIns="0" tIns="0" rIns="0" bIns="0" rtlCol="0" anchor="t">
            <a:spAutoFit/>
          </a:bodyPr>
          <a:lstStyle/>
          <a:p>
            <a:pPr algn="l">
              <a:lnSpc>
                <a:spcPts val="8120"/>
              </a:lnSpc>
              <a:spcBef>
                <a:spcPct val="0"/>
              </a:spcBef>
            </a:pPr>
            <a:r>
              <a:rPr lang="en-US" sz="5800" spc="-336">
                <a:solidFill>
                  <a:srgbClr val="272B47"/>
                </a:solidFill>
                <a:latin typeface="TT Norms Bold"/>
              </a:rPr>
              <a:t>CAMPO DE ACCION</a:t>
            </a:r>
          </a:p>
        </p:txBody>
      </p:sp>
      <p:sp>
        <p:nvSpPr>
          <p:cNvPr id="14" name="TextBox 14"/>
          <p:cNvSpPr txBox="1"/>
          <p:nvPr/>
        </p:nvSpPr>
        <p:spPr>
          <a:xfrm>
            <a:off x="1710910" y="7048499"/>
            <a:ext cx="9982284" cy="2516505"/>
          </a:xfrm>
          <a:prstGeom prst="rect">
            <a:avLst/>
          </a:prstGeom>
        </p:spPr>
        <p:txBody>
          <a:bodyPr lIns="0" tIns="0" rIns="0" bIns="0" rtlCol="0" anchor="t">
            <a:spAutoFit/>
          </a:bodyPr>
          <a:lstStyle/>
          <a:p>
            <a:pPr algn="ctr">
              <a:lnSpc>
                <a:spcPts val="6719"/>
              </a:lnSpc>
            </a:pPr>
            <a:r>
              <a:rPr lang="en-US" sz="4800">
                <a:solidFill>
                  <a:srgbClr val="272B47"/>
                </a:solidFill>
                <a:latin typeface="TT Norms Bold"/>
              </a:rPr>
              <a:t>Almacenamiento de la información estadística del movimiento de estudiantes.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3696751" y="-837278"/>
            <a:ext cx="5272120" cy="5304957"/>
            <a:chOff x="0" y="0"/>
            <a:chExt cx="1388542" cy="1397190"/>
          </a:xfrm>
        </p:grpSpPr>
        <p:sp>
          <p:nvSpPr>
            <p:cNvPr id="3" name="Freeform 3"/>
            <p:cNvSpPr/>
            <p:nvPr/>
          </p:nvSpPr>
          <p:spPr>
            <a:xfrm>
              <a:off x="0" y="0"/>
              <a:ext cx="1388542" cy="1397190"/>
            </a:xfrm>
            <a:custGeom>
              <a:avLst/>
              <a:gdLst/>
              <a:ahLst/>
              <a:cxnLst/>
              <a:rect l="l" t="t" r="r" b="b"/>
              <a:pathLst>
                <a:path w="1388542" h="1397190">
                  <a:moveTo>
                    <a:pt x="74892" y="0"/>
                  </a:moveTo>
                  <a:lnTo>
                    <a:pt x="1313650" y="0"/>
                  </a:lnTo>
                  <a:cubicBezTo>
                    <a:pt x="1355012" y="0"/>
                    <a:pt x="1388542" y="33530"/>
                    <a:pt x="1388542" y="74892"/>
                  </a:cubicBezTo>
                  <a:lnTo>
                    <a:pt x="1388542" y="1322299"/>
                  </a:lnTo>
                  <a:cubicBezTo>
                    <a:pt x="1388542" y="1363660"/>
                    <a:pt x="1355012" y="1397190"/>
                    <a:pt x="1313650" y="1397190"/>
                  </a:cubicBezTo>
                  <a:lnTo>
                    <a:pt x="74892" y="1397190"/>
                  </a:lnTo>
                  <a:cubicBezTo>
                    <a:pt x="33530" y="1397190"/>
                    <a:pt x="0" y="1363660"/>
                    <a:pt x="0" y="1322299"/>
                  </a:cubicBezTo>
                  <a:lnTo>
                    <a:pt x="0" y="74892"/>
                  </a:lnTo>
                  <a:cubicBezTo>
                    <a:pt x="0" y="33530"/>
                    <a:pt x="33530" y="0"/>
                    <a:pt x="74892" y="0"/>
                  </a:cubicBezTo>
                  <a:close/>
                </a:path>
              </a:pathLst>
            </a:custGeom>
            <a:solidFill>
              <a:srgbClr val="FFFFFF"/>
            </a:solidFill>
          </p:spPr>
        </p:sp>
        <p:sp>
          <p:nvSpPr>
            <p:cNvPr id="4" name="TextBox 4"/>
            <p:cNvSpPr txBox="1"/>
            <p:nvPr/>
          </p:nvSpPr>
          <p:spPr>
            <a:xfrm>
              <a:off x="0" y="-47625"/>
              <a:ext cx="1388542" cy="1444815"/>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2093845" y="2953536"/>
            <a:ext cx="4194875" cy="4964511"/>
            <a:chOff x="0" y="0"/>
            <a:chExt cx="1104823" cy="1307526"/>
          </a:xfrm>
        </p:grpSpPr>
        <p:sp>
          <p:nvSpPr>
            <p:cNvPr id="6" name="Freeform 6"/>
            <p:cNvSpPr/>
            <p:nvPr/>
          </p:nvSpPr>
          <p:spPr>
            <a:xfrm>
              <a:off x="0" y="0"/>
              <a:ext cx="1104823" cy="1307526"/>
            </a:xfrm>
            <a:custGeom>
              <a:avLst/>
              <a:gdLst/>
              <a:ahLst/>
              <a:cxnLst/>
              <a:rect l="l" t="t" r="r" b="b"/>
              <a:pathLst>
                <a:path w="1104823" h="1307526">
                  <a:moveTo>
                    <a:pt x="94124" y="0"/>
                  </a:moveTo>
                  <a:lnTo>
                    <a:pt x="1010699" y="0"/>
                  </a:lnTo>
                  <a:cubicBezTo>
                    <a:pt x="1035662" y="0"/>
                    <a:pt x="1059603" y="9917"/>
                    <a:pt x="1077255" y="27568"/>
                  </a:cubicBezTo>
                  <a:cubicBezTo>
                    <a:pt x="1094907" y="45220"/>
                    <a:pt x="1104823" y="69161"/>
                    <a:pt x="1104823" y="94124"/>
                  </a:cubicBezTo>
                  <a:lnTo>
                    <a:pt x="1104823" y="1213402"/>
                  </a:lnTo>
                  <a:cubicBezTo>
                    <a:pt x="1104823" y="1238365"/>
                    <a:pt x="1094907" y="1262306"/>
                    <a:pt x="1077255" y="1279957"/>
                  </a:cubicBezTo>
                  <a:cubicBezTo>
                    <a:pt x="1059603" y="1297609"/>
                    <a:pt x="1035662" y="1307526"/>
                    <a:pt x="1010699" y="1307526"/>
                  </a:cubicBezTo>
                  <a:lnTo>
                    <a:pt x="94124" y="1307526"/>
                  </a:lnTo>
                  <a:cubicBezTo>
                    <a:pt x="69161" y="1307526"/>
                    <a:pt x="45220" y="1297609"/>
                    <a:pt x="27568" y="1279957"/>
                  </a:cubicBezTo>
                  <a:cubicBezTo>
                    <a:pt x="9917" y="1262306"/>
                    <a:pt x="0" y="1238365"/>
                    <a:pt x="0" y="1213402"/>
                  </a:cubicBezTo>
                  <a:lnTo>
                    <a:pt x="0" y="94124"/>
                  </a:lnTo>
                  <a:cubicBezTo>
                    <a:pt x="0" y="69161"/>
                    <a:pt x="9917" y="45220"/>
                    <a:pt x="27568" y="27568"/>
                  </a:cubicBezTo>
                  <a:cubicBezTo>
                    <a:pt x="45220" y="9917"/>
                    <a:pt x="69161" y="0"/>
                    <a:pt x="94124" y="0"/>
                  </a:cubicBezTo>
                  <a:close/>
                </a:path>
              </a:pathLst>
            </a:custGeom>
            <a:solidFill>
              <a:srgbClr val="45D1F2"/>
            </a:solidFill>
          </p:spPr>
        </p:sp>
        <p:sp>
          <p:nvSpPr>
            <p:cNvPr id="7" name="TextBox 7"/>
            <p:cNvSpPr txBox="1"/>
            <p:nvPr/>
          </p:nvSpPr>
          <p:spPr>
            <a:xfrm>
              <a:off x="0" y="-47625"/>
              <a:ext cx="1104823" cy="1355151"/>
            </a:xfrm>
            <a:prstGeom prst="rect">
              <a:avLst/>
            </a:prstGeom>
          </p:spPr>
          <p:txBody>
            <a:bodyPr lIns="50800" tIns="50800" rIns="50800" bIns="50800" rtlCol="0" anchor="ctr"/>
            <a:lstStyle/>
            <a:p>
              <a:pPr algn="ctr">
                <a:lnSpc>
                  <a:spcPts val="3560"/>
                </a:lnSpc>
              </a:pPr>
              <a:endParaRPr/>
            </a:p>
          </p:txBody>
        </p:sp>
      </p:grpSp>
      <p:grpSp>
        <p:nvGrpSpPr>
          <p:cNvPr id="8" name="Group 8"/>
          <p:cNvGrpSpPr/>
          <p:nvPr/>
        </p:nvGrpSpPr>
        <p:grpSpPr>
          <a:xfrm>
            <a:off x="11229038" y="6064261"/>
            <a:ext cx="3086100" cy="3086100"/>
            <a:chOff x="0" y="0"/>
            <a:chExt cx="812800" cy="812800"/>
          </a:xfrm>
        </p:grpSpPr>
        <p:sp>
          <p:nvSpPr>
            <p:cNvPr id="9" name="Freeform 9"/>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C6FFFC"/>
            </a:solidFill>
          </p:spPr>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3560"/>
                </a:lnSpc>
              </a:pPr>
              <a:endParaRPr/>
            </a:p>
          </p:txBody>
        </p:sp>
      </p:grpSp>
      <p:sp>
        <p:nvSpPr>
          <p:cNvPr id="11" name="TextBox 11"/>
          <p:cNvSpPr txBox="1"/>
          <p:nvPr/>
        </p:nvSpPr>
        <p:spPr>
          <a:xfrm>
            <a:off x="1710910" y="2954845"/>
            <a:ext cx="9982284" cy="5059680"/>
          </a:xfrm>
          <a:prstGeom prst="rect">
            <a:avLst/>
          </a:prstGeom>
        </p:spPr>
        <p:txBody>
          <a:bodyPr lIns="0" tIns="0" rIns="0" bIns="0" rtlCol="0" anchor="t">
            <a:spAutoFit/>
          </a:bodyPr>
          <a:lstStyle/>
          <a:p>
            <a:pPr algn="ctr">
              <a:lnSpc>
                <a:spcPts val="6719"/>
              </a:lnSpc>
            </a:pPr>
            <a:r>
              <a:rPr lang="en-US" sz="4800">
                <a:solidFill>
                  <a:srgbClr val="272B47"/>
                </a:solidFill>
                <a:latin typeface="TT Norms Bold"/>
              </a:rPr>
              <a:t>Construir un mercado de datos para almacenar información estadística sobre el movimiento de estudiantes en el Sistema de Gestión Académica XAUCE AKADEMOS para el MINED.</a:t>
            </a:r>
          </a:p>
        </p:txBody>
      </p:sp>
      <p:sp>
        <p:nvSpPr>
          <p:cNvPr id="12" name="TextBox 12"/>
          <p:cNvSpPr txBox="1"/>
          <p:nvPr/>
        </p:nvSpPr>
        <p:spPr>
          <a:xfrm>
            <a:off x="2918419" y="1253226"/>
            <a:ext cx="7567266" cy="986154"/>
          </a:xfrm>
          <a:prstGeom prst="rect">
            <a:avLst/>
          </a:prstGeom>
        </p:spPr>
        <p:txBody>
          <a:bodyPr lIns="0" tIns="0" rIns="0" bIns="0" rtlCol="0" anchor="t">
            <a:spAutoFit/>
          </a:bodyPr>
          <a:lstStyle/>
          <a:p>
            <a:pPr algn="l">
              <a:lnSpc>
                <a:spcPts val="8120"/>
              </a:lnSpc>
              <a:spcBef>
                <a:spcPct val="0"/>
              </a:spcBef>
            </a:pPr>
            <a:r>
              <a:rPr lang="en-US" sz="5800" spc="-336">
                <a:solidFill>
                  <a:srgbClr val="272B47"/>
                </a:solidFill>
                <a:latin typeface="TT Norms Bold"/>
              </a:rPr>
              <a:t>OBJETIVO GENERAL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3919892" cy="1987551"/>
          </a:xfrm>
        </p:grpSpPr>
        <p:sp>
          <p:nvSpPr>
            <p:cNvPr id="3" name="Freeform 3"/>
            <p:cNvSpPr/>
            <p:nvPr/>
          </p:nvSpPr>
          <p:spPr>
            <a:xfrm>
              <a:off x="0" y="0"/>
              <a:ext cx="3919892" cy="1987551"/>
            </a:xfrm>
            <a:custGeom>
              <a:avLst/>
              <a:gdLst/>
              <a:ahLst/>
              <a:cxnLst/>
              <a:rect l="l" t="t" r="r" b="b"/>
              <a:pathLst>
                <a:path w="3919892" h="1987551">
                  <a:moveTo>
                    <a:pt x="24327" y="0"/>
                  </a:moveTo>
                  <a:lnTo>
                    <a:pt x="3895565" y="0"/>
                  </a:lnTo>
                  <a:cubicBezTo>
                    <a:pt x="3902017" y="0"/>
                    <a:pt x="3908204" y="2563"/>
                    <a:pt x="3912767" y="7125"/>
                  </a:cubicBezTo>
                  <a:cubicBezTo>
                    <a:pt x="3917329" y="11687"/>
                    <a:pt x="3919892" y="17875"/>
                    <a:pt x="3919892" y="24327"/>
                  </a:cubicBezTo>
                  <a:lnTo>
                    <a:pt x="3919892" y="1963224"/>
                  </a:lnTo>
                  <a:cubicBezTo>
                    <a:pt x="3919892" y="1976659"/>
                    <a:pt x="3909000" y="1987551"/>
                    <a:pt x="3895565" y="1987551"/>
                  </a:cubicBezTo>
                  <a:lnTo>
                    <a:pt x="24327" y="1987551"/>
                  </a:lnTo>
                  <a:cubicBezTo>
                    <a:pt x="10891" y="1987551"/>
                    <a:pt x="0" y="1976659"/>
                    <a:pt x="0" y="1963224"/>
                  </a:cubicBezTo>
                  <a:lnTo>
                    <a:pt x="0" y="24327"/>
                  </a:lnTo>
                  <a:cubicBezTo>
                    <a:pt x="0" y="10891"/>
                    <a:pt x="10891" y="0"/>
                    <a:pt x="24327" y="0"/>
                  </a:cubicBezTo>
                  <a:close/>
                </a:path>
              </a:pathLst>
            </a:custGeom>
            <a:solidFill>
              <a:srgbClr val="FFFFFF"/>
            </a:solidFill>
          </p:spPr>
        </p:sp>
        <p:sp>
          <p:nvSpPr>
            <p:cNvPr id="4" name="TextBox 4"/>
            <p:cNvSpPr txBox="1"/>
            <p:nvPr/>
          </p:nvSpPr>
          <p:spPr>
            <a:xfrm>
              <a:off x="0" y="-47625"/>
              <a:ext cx="3919892" cy="2035176"/>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486705" y="1297563"/>
            <a:ext cx="10544356" cy="1561018"/>
            <a:chOff x="0" y="0"/>
            <a:chExt cx="2777114" cy="411132"/>
          </a:xfrm>
        </p:grpSpPr>
        <p:sp>
          <p:nvSpPr>
            <p:cNvPr id="6" name="Freeform 6"/>
            <p:cNvSpPr/>
            <p:nvPr/>
          </p:nvSpPr>
          <p:spPr>
            <a:xfrm>
              <a:off x="0" y="0"/>
              <a:ext cx="2777114" cy="411132"/>
            </a:xfrm>
            <a:custGeom>
              <a:avLst/>
              <a:gdLst/>
              <a:ahLst/>
              <a:cxnLst/>
              <a:rect l="l" t="t" r="r" b="b"/>
              <a:pathLst>
                <a:path w="2777114" h="411132">
                  <a:moveTo>
                    <a:pt x="13216" y="0"/>
                  </a:moveTo>
                  <a:lnTo>
                    <a:pt x="2763898" y="0"/>
                  </a:lnTo>
                  <a:cubicBezTo>
                    <a:pt x="2767404" y="0"/>
                    <a:pt x="2770765" y="1392"/>
                    <a:pt x="2773244" y="3871"/>
                  </a:cubicBezTo>
                  <a:cubicBezTo>
                    <a:pt x="2775722" y="6349"/>
                    <a:pt x="2777114" y="9711"/>
                    <a:pt x="2777114" y="13216"/>
                  </a:cubicBezTo>
                  <a:lnTo>
                    <a:pt x="2777114" y="397916"/>
                  </a:lnTo>
                  <a:cubicBezTo>
                    <a:pt x="2777114" y="405215"/>
                    <a:pt x="2771197" y="411132"/>
                    <a:pt x="2763898" y="411132"/>
                  </a:cubicBezTo>
                  <a:lnTo>
                    <a:pt x="13216" y="411132"/>
                  </a:lnTo>
                  <a:cubicBezTo>
                    <a:pt x="5917" y="411132"/>
                    <a:pt x="0" y="405215"/>
                    <a:pt x="0" y="397916"/>
                  </a:cubicBezTo>
                  <a:lnTo>
                    <a:pt x="0" y="13216"/>
                  </a:lnTo>
                  <a:cubicBezTo>
                    <a:pt x="0" y="5917"/>
                    <a:pt x="5917" y="0"/>
                    <a:pt x="13216" y="0"/>
                  </a:cubicBezTo>
                  <a:close/>
                </a:path>
              </a:pathLst>
            </a:custGeom>
            <a:solidFill>
              <a:srgbClr val="495CD9"/>
            </a:solidFill>
          </p:spPr>
        </p:sp>
        <p:sp>
          <p:nvSpPr>
            <p:cNvPr id="7" name="TextBox 7"/>
            <p:cNvSpPr txBox="1"/>
            <p:nvPr/>
          </p:nvSpPr>
          <p:spPr>
            <a:xfrm>
              <a:off x="0" y="-47625"/>
              <a:ext cx="2777114" cy="458757"/>
            </a:xfrm>
            <a:prstGeom prst="rect">
              <a:avLst/>
            </a:prstGeom>
          </p:spPr>
          <p:txBody>
            <a:bodyPr lIns="50800" tIns="50800" rIns="50800" bIns="50800" rtlCol="0" anchor="ctr"/>
            <a:lstStyle/>
            <a:p>
              <a:pPr algn="ctr">
                <a:lnSpc>
                  <a:spcPts val="3560"/>
                </a:lnSpc>
              </a:pPr>
              <a:endParaRPr/>
            </a:p>
          </p:txBody>
        </p:sp>
      </p:grpSp>
      <p:sp>
        <p:nvSpPr>
          <p:cNvPr id="8" name="TextBox 8"/>
          <p:cNvSpPr txBox="1"/>
          <p:nvPr/>
        </p:nvSpPr>
        <p:spPr>
          <a:xfrm>
            <a:off x="1862553" y="1606178"/>
            <a:ext cx="8967176" cy="872034"/>
          </a:xfrm>
          <a:prstGeom prst="rect">
            <a:avLst/>
          </a:prstGeom>
        </p:spPr>
        <p:txBody>
          <a:bodyPr lIns="0" tIns="0" rIns="0" bIns="0" rtlCol="0" anchor="t">
            <a:spAutoFit/>
          </a:bodyPr>
          <a:lstStyle/>
          <a:p>
            <a:pPr algn="l">
              <a:lnSpc>
                <a:spcPts val="7060"/>
              </a:lnSpc>
              <a:spcBef>
                <a:spcPct val="0"/>
              </a:spcBef>
            </a:pPr>
            <a:r>
              <a:rPr lang="en-US" sz="5042">
                <a:solidFill>
                  <a:srgbClr val="FFFFFF"/>
                </a:solidFill>
                <a:latin typeface="TT Norms Bold"/>
              </a:rPr>
              <a:t>OBJETIVOS ESPECIFICOS</a:t>
            </a:r>
          </a:p>
        </p:txBody>
      </p:sp>
      <p:sp>
        <p:nvSpPr>
          <p:cNvPr id="9" name="TextBox 9"/>
          <p:cNvSpPr txBox="1"/>
          <p:nvPr/>
        </p:nvSpPr>
        <p:spPr>
          <a:xfrm>
            <a:off x="1862553" y="3271356"/>
            <a:ext cx="14507006" cy="5385973"/>
          </a:xfrm>
          <a:prstGeom prst="rect">
            <a:avLst/>
          </a:prstGeom>
        </p:spPr>
        <p:txBody>
          <a:bodyPr lIns="0" tIns="0" rIns="0" bIns="0" rtlCol="0" anchor="t">
            <a:spAutoFit/>
          </a:bodyPr>
          <a:lstStyle/>
          <a:p>
            <a:pPr algn="l">
              <a:lnSpc>
                <a:spcPts val="7145"/>
              </a:lnSpc>
            </a:pPr>
            <a:r>
              <a:rPr lang="en-US" sz="4795">
                <a:solidFill>
                  <a:srgbClr val="272B47"/>
                </a:solidFill>
                <a:latin typeface="TT Norms Bold"/>
              </a:rPr>
              <a:t>1.Analizar del marco teórico-metodológico para el desarrollo de Mercados de Datos.</a:t>
            </a:r>
          </a:p>
          <a:p>
            <a:pPr algn="l">
              <a:lnSpc>
                <a:spcPts val="7145"/>
              </a:lnSpc>
            </a:pPr>
            <a:r>
              <a:rPr lang="en-US" sz="4795">
                <a:solidFill>
                  <a:srgbClr val="272B47"/>
                </a:solidFill>
                <a:latin typeface="TT Norms Bold"/>
              </a:rPr>
              <a:t>2.Analizar los sistemas de almacenamiento de datos utilizados por XAUCE AKADEMOS.</a:t>
            </a:r>
          </a:p>
          <a:p>
            <a:pPr algn="l">
              <a:lnSpc>
                <a:spcPts val="7145"/>
              </a:lnSpc>
            </a:pPr>
            <a:r>
              <a:rPr lang="en-US" sz="4795">
                <a:solidFill>
                  <a:srgbClr val="272B47"/>
                </a:solidFill>
                <a:latin typeface="TT Norms Bold"/>
              </a:rPr>
              <a:t>3.Establecer los requisitos para el desarrollo del Mercado de Datos.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3919892" cy="1987551"/>
          </a:xfrm>
        </p:grpSpPr>
        <p:sp>
          <p:nvSpPr>
            <p:cNvPr id="3" name="Freeform 3"/>
            <p:cNvSpPr/>
            <p:nvPr/>
          </p:nvSpPr>
          <p:spPr>
            <a:xfrm>
              <a:off x="0" y="0"/>
              <a:ext cx="3919892" cy="1987551"/>
            </a:xfrm>
            <a:custGeom>
              <a:avLst/>
              <a:gdLst/>
              <a:ahLst/>
              <a:cxnLst/>
              <a:rect l="l" t="t" r="r" b="b"/>
              <a:pathLst>
                <a:path w="3919892" h="1987551">
                  <a:moveTo>
                    <a:pt x="24327" y="0"/>
                  </a:moveTo>
                  <a:lnTo>
                    <a:pt x="3895565" y="0"/>
                  </a:lnTo>
                  <a:cubicBezTo>
                    <a:pt x="3902017" y="0"/>
                    <a:pt x="3908204" y="2563"/>
                    <a:pt x="3912767" y="7125"/>
                  </a:cubicBezTo>
                  <a:cubicBezTo>
                    <a:pt x="3917329" y="11687"/>
                    <a:pt x="3919892" y="17875"/>
                    <a:pt x="3919892" y="24327"/>
                  </a:cubicBezTo>
                  <a:lnTo>
                    <a:pt x="3919892" y="1963224"/>
                  </a:lnTo>
                  <a:cubicBezTo>
                    <a:pt x="3919892" y="1976659"/>
                    <a:pt x="3909000" y="1987551"/>
                    <a:pt x="3895565" y="1987551"/>
                  </a:cubicBezTo>
                  <a:lnTo>
                    <a:pt x="24327" y="1987551"/>
                  </a:lnTo>
                  <a:cubicBezTo>
                    <a:pt x="10891" y="1987551"/>
                    <a:pt x="0" y="1976659"/>
                    <a:pt x="0" y="1963224"/>
                  </a:cubicBezTo>
                  <a:lnTo>
                    <a:pt x="0" y="24327"/>
                  </a:lnTo>
                  <a:cubicBezTo>
                    <a:pt x="0" y="10891"/>
                    <a:pt x="10891" y="0"/>
                    <a:pt x="24327" y="0"/>
                  </a:cubicBezTo>
                  <a:close/>
                </a:path>
              </a:pathLst>
            </a:custGeom>
            <a:solidFill>
              <a:srgbClr val="FFFFFF"/>
            </a:solidFill>
          </p:spPr>
        </p:sp>
        <p:sp>
          <p:nvSpPr>
            <p:cNvPr id="4" name="TextBox 4"/>
            <p:cNvSpPr txBox="1"/>
            <p:nvPr/>
          </p:nvSpPr>
          <p:spPr>
            <a:xfrm>
              <a:off x="0" y="-47625"/>
              <a:ext cx="3919892" cy="2035176"/>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a:off x="1486705" y="1297563"/>
            <a:ext cx="10544356" cy="1561018"/>
            <a:chOff x="0" y="0"/>
            <a:chExt cx="2777114" cy="411132"/>
          </a:xfrm>
        </p:grpSpPr>
        <p:sp>
          <p:nvSpPr>
            <p:cNvPr id="6" name="Freeform 6"/>
            <p:cNvSpPr/>
            <p:nvPr/>
          </p:nvSpPr>
          <p:spPr>
            <a:xfrm>
              <a:off x="0" y="0"/>
              <a:ext cx="2777114" cy="411132"/>
            </a:xfrm>
            <a:custGeom>
              <a:avLst/>
              <a:gdLst/>
              <a:ahLst/>
              <a:cxnLst/>
              <a:rect l="l" t="t" r="r" b="b"/>
              <a:pathLst>
                <a:path w="2777114" h="411132">
                  <a:moveTo>
                    <a:pt x="13216" y="0"/>
                  </a:moveTo>
                  <a:lnTo>
                    <a:pt x="2763898" y="0"/>
                  </a:lnTo>
                  <a:cubicBezTo>
                    <a:pt x="2767404" y="0"/>
                    <a:pt x="2770765" y="1392"/>
                    <a:pt x="2773244" y="3871"/>
                  </a:cubicBezTo>
                  <a:cubicBezTo>
                    <a:pt x="2775722" y="6349"/>
                    <a:pt x="2777114" y="9711"/>
                    <a:pt x="2777114" y="13216"/>
                  </a:cubicBezTo>
                  <a:lnTo>
                    <a:pt x="2777114" y="397916"/>
                  </a:lnTo>
                  <a:cubicBezTo>
                    <a:pt x="2777114" y="405215"/>
                    <a:pt x="2771197" y="411132"/>
                    <a:pt x="2763898" y="411132"/>
                  </a:cubicBezTo>
                  <a:lnTo>
                    <a:pt x="13216" y="411132"/>
                  </a:lnTo>
                  <a:cubicBezTo>
                    <a:pt x="5917" y="411132"/>
                    <a:pt x="0" y="405215"/>
                    <a:pt x="0" y="397916"/>
                  </a:cubicBezTo>
                  <a:lnTo>
                    <a:pt x="0" y="13216"/>
                  </a:lnTo>
                  <a:cubicBezTo>
                    <a:pt x="0" y="5917"/>
                    <a:pt x="5917" y="0"/>
                    <a:pt x="13216" y="0"/>
                  </a:cubicBezTo>
                  <a:close/>
                </a:path>
              </a:pathLst>
            </a:custGeom>
            <a:solidFill>
              <a:srgbClr val="495CD9"/>
            </a:solidFill>
          </p:spPr>
        </p:sp>
        <p:sp>
          <p:nvSpPr>
            <p:cNvPr id="7" name="TextBox 7"/>
            <p:cNvSpPr txBox="1"/>
            <p:nvPr/>
          </p:nvSpPr>
          <p:spPr>
            <a:xfrm>
              <a:off x="0" y="-47625"/>
              <a:ext cx="2777114" cy="458757"/>
            </a:xfrm>
            <a:prstGeom prst="rect">
              <a:avLst/>
            </a:prstGeom>
          </p:spPr>
          <p:txBody>
            <a:bodyPr lIns="50800" tIns="50800" rIns="50800" bIns="50800" rtlCol="0" anchor="ctr"/>
            <a:lstStyle/>
            <a:p>
              <a:pPr algn="ctr">
                <a:lnSpc>
                  <a:spcPts val="3560"/>
                </a:lnSpc>
              </a:pPr>
              <a:endParaRPr/>
            </a:p>
          </p:txBody>
        </p:sp>
      </p:grpSp>
      <p:sp>
        <p:nvSpPr>
          <p:cNvPr id="8" name="TextBox 8"/>
          <p:cNvSpPr txBox="1"/>
          <p:nvPr/>
        </p:nvSpPr>
        <p:spPr>
          <a:xfrm>
            <a:off x="1862553" y="1606178"/>
            <a:ext cx="8657829" cy="872034"/>
          </a:xfrm>
          <a:prstGeom prst="rect">
            <a:avLst/>
          </a:prstGeom>
        </p:spPr>
        <p:txBody>
          <a:bodyPr lIns="0" tIns="0" rIns="0" bIns="0" rtlCol="0" anchor="t">
            <a:spAutoFit/>
          </a:bodyPr>
          <a:lstStyle/>
          <a:p>
            <a:pPr algn="l">
              <a:lnSpc>
                <a:spcPts val="7060"/>
              </a:lnSpc>
              <a:spcBef>
                <a:spcPct val="0"/>
              </a:spcBef>
            </a:pPr>
            <a:r>
              <a:rPr lang="en-US" sz="5042">
                <a:solidFill>
                  <a:srgbClr val="FFFFFF"/>
                </a:solidFill>
                <a:latin typeface="TT Norms Bold"/>
              </a:rPr>
              <a:t>OBJETIVOS ESPECIFICOS</a:t>
            </a:r>
          </a:p>
        </p:txBody>
      </p:sp>
      <p:sp>
        <p:nvSpPr>
          <p:cNvPr id="9" name="TextBox 9"/>
          <p:cNvSpPr txBox="1"/>
          <p:nvPr/>
        </p:nvSpPr>
        <p:spPr>
          <a:xfrm>
            <a:off x="1862553" y="3380269"/>
            <a:ext cx="14979820" cy="5605817"/>
          </a:xfrm>
          <a:prstGeom prst="rect">
            <a:avLst/>
          </a:prstGeom>
        </p:spPr>
        <p:txBody>
          <a:bodyPr lIns="0" tIns="0" rIns="0" bIns="0" rtlCol="0" anchor="t">
            <a:spAutoFit/>
          </a:bodyPr>
          <a:lstStyle/>
          <a:p>
            <a:pPr algn="l">
              <a:lnSpc>
                <a:spcPts val="7460"/>
              </a:lnSpc>
            </a:pPr>
            <a:r>
              <a:rPr lang="en-US" sz="4813">
                <a:solidFill>
                  <a:srgbClr val="272B47"/>
                </a:solidFill>
                <a:latin typeface="TT Norms Bold"/>
              </a:rPr>
              <a:t>4.Diseñar un Mercado de Datos para almacenar información estadística sobre XAUCE.</a:t>
            </a:r>
          </a:p>
          <a:p>
            <a:pPr algn="l">
              <a:lnSpc>
                <a:spcPts val="7460"/>
              </a:lnSpc>
            </a:pPr>
            <a:r>
              <a:rPr lang="en-US" sz="4813">
                <a:solidFill>
                  <a:srgbClr val="272B47"/>
                </a:solidFill>
                <a:latin typeface="TT Norms Bold"/>
              </a:rPr>
              <a:t>5.Implementar un Mercado de Datos para almacenar información del movimiento estudiantil en XAUCE.</a:t>
            </a:r>
          </a:p>
          <a:p>
            <a:pPr algn="l">
              <a:lnSpc>
                <a:spcPts val="7460"/>
              </a:lnSpc>
            </a:pPr>
            <a:r>
              <a:rPr lang="en-US" sz="4813">
                <a:solidFill>
                  <a:srgbClr val="272B47"/>
                </a:solidFill>
                <a:latin typeface="TT Norms Bold"/>
              </a:rPr>
              <a:t>6.Realizar las pruebas pertinentes a la solución propuesta.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2F2"/>
        </a:solidFill>
        <a:effectLst/>
      </p:bgPr>
    </p:bg>
    <p:spTree>
      <p:nvGrpSpPr>
        <p:cNvPr id="1" name=""/>
        <p:cNvGrpSpPr/>
        <p:nvPr/>
      </p:nvGrpSpPr>
      <p:grpSpPr>
        <a:xfrm>
          <a:off x="0" y="0"/>
          <a:ext cx="0" cy="0"/>
          <a:chOff x="0" y="0"/>
          <a:chExt cx="0" cy="0"/>
        </a:xfrm>
      </p:grpSpPr>
      <p:grpSp>
        <p:nvGrpSpPr>
          <p:cNvPr id="2" name="Group 2"/>
          <p:cNvGrpSpPr/>
          <p:nvPr/>
        </p:nvGrpSpPr>
        <p:grpSpPr>
          <a:xfrm>
            <a:off x="14197774" y="804873"/>
            <a:ext cx="3214372" cy="3007535"/>
            <a:chOff x="0" y="0"/>
            <a:chExt cx="1269004" cy="1187346"/>
          </a:xfrm>
        </p:grpSpPr>
        <p:sp>
          <p:nvSpPr>
            <p:cNvPr id="3" name="Freeform 3"/>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00E6D8"/>
            </a:solidFill>
          </p:spPr>
        </p:sp>
        <p:sp>
          <p:nvSpPr>
            <p:cNvPr id="4" name="TextBox 4"/>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grpSp>
        <p:nvGrpSpPr>
          <p:cNvPr id="5" name="Group 5"/>
          <p:cNvGrpSpPr/>
          <p:nvPr/>
        </p:nvGrpSpPr>
        <p:grpSpPr>
          <a:xfrm rot="-284559">
            <a:off x="4654594" y="453837"/>
            <a:ext cx="3593783" cy="1258753"/>
            <a:chOff x="0" y="0"/>
            <a:chExt cx="4791710" cy="1678337"/>
          </a:xfrm>
        </p:grpSpPr>
        <p:sp>
          <p:nvSpPr>
            <p:cNvPr id="6" name="Freeform 6"/>
            <p:cNvSpPr/>
            <p:nvPr/>
          </p:nvSpPr>
          <p:spPr>
            <a:xfrm>
              <a:off x="50800" y="34038"/>
              <a:ext cx="4697730" cy="1610261"/>
            </a:xfrm>
            <a:custGeom>
              <a:avLst/>
              <a:gdLst/>
              <a:ahLst/>
              <a:cxnLst/>
              <a:rect l="l" t="t" r="r" b="b"/>
              <a:pathLst>
                <a:path w="4697730" h="1610261">
                  <a:moveTo>
                    <a:pt x="3304540" y="202483"/>
                  </a:moveTo>
                  <a:cubicBezTo>
                    <a:pt x="3025140" y="168445"/>
                    <a:pt x="2870200" y="159717"/>
                    <a:pt x="2725420" y="154480"/>
                  </a:cubicBezTo>
                  <a:cubicBezTo>
                    <a:pt x="2557780" y="148371"/>
                    <a:pt x="2331720" y="144880"/>
                    <a:pt x="2183130" y="147498"/>
                  </a:cubicBezTo>
                  <a:cubicBezTo>
                    <a:pt x="2078990" y="149244"/>
                    <a:pt x="2002790" y="152735"/>
                    <a:pt x="1916430" y="159717"/>
                  </a:cubicBezTo>
                  <a:cubicBezTo>
                    <a:pt x="1832610" y="166699"/>
                    <a:pt x="1751330" y="176300"/>
                    <a:pt x="1671320" y="187646"/>
                  </a:cubicBezTo>
                  <a:cubicBezTo>
                    <a:pt x="1593850" y="198992"/>
                    <a:pt x="1517650" y="212083"/>
                    <a:pt x="1443990" y="227793"/>
                  </a:cubicBezTo>
                  <a:cubicBezTo>
                    <a:pt x="1372870" y="242630"/>
                    <a:pt x="1318260" y="254849"/>
                    <a:pt x="1238250" y="277541"/>
                  </a:cubicBezTo>
                  <a:cubicBezTo>
                    <a:pt x="1122680" y="310706"/>
                    <a:pt x="934720" y="371800"/>
                    <a:pt x="820420" y="414566"/>
                  </a:cubicBezTo>
                  <a:cubicBezTo>
                    <a:pt x="737870" y="445113"/>
                    <a:pt x="680720" y="472169"/>
                    <a:pt x="613410" y="502716"/>
                  </a:cubicBezTo>
                  <a:cubicBezTo>
                    <a:pt x="547370" y="533263"/>
                    <a:pt x="482600" y="565555"/>
                    <a:pt x="422910" y="598720"/>
                  </a:cubicBezTo>
                  <a:cubicBezTo>
                    <a:pt x="365760" y="630140"/>
                    <a:pt x="311150" y="663305"/>
                    <a:pt x="264160" y="697343"/>
                  </a:cubicBezTo>
                  <a:cubicBezTo>
                    <a:pt x="219710" y="729636"/>
                    <a:pt x="177800" y="763674"/>
                    <a:pt x="144780" y="797712"/>
                  </a:cubicBezTo>
                  <a:cubicBezTo>
                    <a:pt x="115570" y="829132"/>
                    <a:pt x="90170" y="861424"/>
                    <a:pt x="73660" y="894589"/>
                  </a:cubicBezTo>
                  <a:cubicBezTo>
                    <a:pt x="58420" y="926882"/>
                    <a:pt x="49530" y="960047"/>
                    <a:pt x="49530" y="993212"/>
                  </a:cubicBezTo>
                  <a:cubicBezTo>
                    <a:pt x="49530" y="1026378"/>
                    <a:pt x="59690" y="1059543"/>
                    <a:pt x="76200" y="1091835"/>
                  </a:cubicBezTo>
                  <a:cubicBezTo>
                    <a:pt x="93980" y="1125873"/>
                    <a:pt x="121920" y="1158166"/>
                    <a:pt x="154940" y="1189586"/>
                  </a:cubicBezTo>
                  <a:cubicBezTo>
                    <a:pt x="190500" y="1223624"/>
                    <a:pt x="236220" y="1256789"/>
                    <a:pt x="287020" y="1286463"/>
                  </a:cubicBezTo>
                  <a:cubicBezTo>
                    <a:pt x="342900" y="1319628"/>
                    <a:pt x="408940" y="1351048"/>
                    <a:pt x="481330" y="1378104"/>
                  </a:cubicBezTo>
                  <a:cubicBezTo>
                    <a:pt x="562610" y="1408651"/>
                    <a:pt x="654050" y="1436580"/>
                    <a:pt x="755650" y="1459272"/>
                  </a:cubicBezTo>
                  <a:cubicBezTo>
                    <a:pt x="872490" y="1485455"/>
                    <a:pt x="1008380" y="1503783"/>
                    <a:pt x="1145540" y="1520366"/>
                  </a:cubicBezTo>
                  <a:cubicBezTo>
                    <a:pt x="1296670" y="1537821"/>
                    <a:pt x="1465580" y="1550040"/>
                    <a:pt x="1625600" y="1558767"/>
                  </a:cubicBezTo>
                  <a:cubicBezTo>
                    <a:pt x="1784350" y="1567495"/>
                    <a:pt x="1939290" y="1573604"/>
                    <a:pt x="2100580" y="1574477"/>
                  </a:cubicBezTo>
                  <a:cubicBezTo>
                    <a:pt x="2269490" y="1575350"/>
                    <a:pt x="2442210" y="1572732"/>
                    <a:pt x="2617470" y="1564004"/>
                  </a:cubicBezTo>
                  <a:cubicBezTo>
                    <a:pt x="2799080" y="1555276"/>
                    <a:pt x="2995930" y="1542185"/>
                    <a:pt x="3171190" y="1522111"/>
                  </a:cubicBezTo>
                  <a:cubicBezTo>
                    <a:pt x="3332480" y="1503783"/>
                    <a:pt x="3489960" y="1481964"/>
                    <a:pt x="3633470" y="1452289"/>
                  </a:cubicBezTo>
                  <a:cubicBezTo>
                    <a:pt x="3761740" y="1426106"/>
                    <a:pt x="3883660" y="1395559"/>
                    <a:pt x="3992880" y="1358030"/>
                  </a:cubicBezTo>
                  <a:cubicBezTo>
                    <a:pt x="4094480" y="1323119"/>
                    <a:pt x="4189730" y="1282099"/>
                    <a:pt x="4271010" y="1236715"/>
                  </a:cubicBezTo>
                  <a:cubicBezTo>
                    <a:pt x="4347210" y="1194822"/>
                    <a:pt x="4414520" y="1145947"/>
                    <a:pt x="4469130" y="1097072"/>
                  </a:cubicBezTo>
                  <a:cubicBezTo>
                    <a:pt x="4518660" y="1051688"/>
                    <a:pt x="4560570" y="1003686"/>
                    <a:pt x="4589780" y="953938"/>
                  </a:cubicBezTo>
                  <a:cubicBezTo>
                    <a:pt x="4617720" y="906808"/>
                    <a:pt x="4634230" y="857060"/>
                    <a:pt x="4640580" y="806440"/>
                  </a:cubicBezTo>
                  <a:cubicBezTo>
                    <a:pt x="4646930" y="754073"/>
                    <a:pt x="4640580" y="698216"/>
                    <a:pt x="4624070" y="644977"/>
                  </a:cubicBezTo>
                  <a:cubicBezTo>
                    <a:pt x="4606290" y="589993"/>
                    <a:pt x="4574540" y="533263"/>
                    <a:pt x="4536440" y="482642"/>
                  </a:cubicBezTo>
                  <a:cubicBezTo>
                    <a:pt x="4498340" y="432021"/>
                    <a:pt x="4448810" y="384019"/>
                    <a:pt x="4394200" y="341253"/>
                  </a:cubicBezTo>
                  <a:cubicBezTo>
                    <a:pt x="4340860" y="299360"/>
                    <a:pt x="4281170" y="261831"/>
                    <a:pt x="4212590" y="229539"/>
                  </a:cubicBezTo>
                  <a:cubicBezTo>
                    <a:pt x="4141470" y="195501"/>
                    <a:pt x="4058920" y="166699"/>
                    <a:pt x="3972560" y="142262"/>
                  </a:cubicBezTo>
                  <a:cubicBezTo>
                    <a:pt x="3879850" y="116078"/>
                    <a:pt x="3775710" y="96005"/>
                    <a:pt x="3672840" y="79422"/>
                  </a:cubicBezTo>
                  <a:cubicBezTo>
                    <a:pt x="3566160" y="62839"/>
                    <a:pt x="3454400" y="51493"/>
                    <a:pt x="3341370" y="44511"/>
                  </a:cubicBezTo>
                  <a:cubicBezTo>
                    <a:pt x="3224530" y="36656"/>
                    <a:pt x="3102610" y="34038"/>
                    <a:pt x="2981960" y="35784"/>
                  </a:cubicBezTo>
                  <a:cubicBezTo>
                    <a:pt x="2857500" y="37529"/>
                    <a:pt x="2729230" y="44511"/>
                    <a:pt x="2604770" y="53239"/>
                  </a:cubicBezTo>
                  <a:cubicBezTo>
                    <a:pt x="2481580" y="61967"/>
                    <a:pt x="2373630" y="72440"/>
                    <a:pt x="2240280" y="89895"/>
                  </a:cubicBezTo>
                  <a:cubicBezTo>
                    <a:pt x="2073910" y="111715"/>
                    <a:pt x="1813560" y="152735"/>
                    <a:pt x="1684020" y="181536"/>
                  </a:cubicBezTo>
                  <a:cubicBezTo>
                    <a:pt x="1611630" y="198119"/>
                    <a:pt x="1551940" y="228666"/>
                    <a:pt x="1517650" y="228666"/>
                  </a:cubicBezTo>
                  <a:cubicBezTo>
                    <a:pt x="1502410" y="228666"/>
                    <a:pt x="1487170" y="223429"/>
                    <a:pt x="1483360" y="218193"/>
                  </a:cubicBezTo>
                  <a:cubicBezTo>
                    <a:pt x="1479550" y="213829"/>
                    <a:pt x="1482090" y="205101"/>
                    <a:pt x="1487170" y="201610"/>
                  </a:cubicBezTo>
                  <a:cubicBezTo>
                    <a:pt x="1492250" y="197246"/>
                    <a:pt x="1508760" y="194628"/>
                    <a:pt x="1516380" y="196373"/>
                  </a:cubicBezTo>
                  <a:cubicBezTo>
                    <a:pt x="1524000" y="198119"/>
                    <a:pt x="1531620" y="203355"/>
                    <a:pt x="1532890" y="208592"/>
                  </a:cubicBezTo>
                  <a:cubicBezTo>
                    <a:pt x="1534160" y="213829"/>
                    <a:pt x="1527810" y="225175"/>
                    <a:pt x="1520190" y="227793"/>
                  </a:cubicBezTo>
                  <a:cubicBezTo>
                    <a:pt x="1512570" y="230411"/>
                    <a:pt x="1489710" y="225175"/>
                    <a:pt x="1484630" y="219938"/>
                  </a:cubicBezTo>
                  <a:cubicBezTo>
                    <a:pt x="1480820" y="215574"/>
                    <a:pt x="1482090" y="205974"/>
                    <a:pt x="1490980" y="198992"/>
                  </a:cubicBezTo>
                  <a:cubicBezTo>
                    <a:pt x="1511300" y="181536"/>
                    <a:pt x="1592580" y="165826"/>
                    <a:pt x="1670050" y="148371"/>
                  </a:cubicBezTo>
                  <a:cubicBezTo>
                    <a:pt x="1804670" y="118697"/>
                    <a:pt x="2063750" y="77677"/>
                    <a:pt x="2232660" y="54985"/>
                  </a:cubicBezTo>
                  <a:cubicBezTo>
                    <a:pt x="2367280" y="37529"/>
                    <a:pt x="2476500" y="27056"/>
                    <a:pt x="2600960" y="18328"/>
                  </a:cubicBezTo>
                  <a:cubicBezTo>
                    <a:pt x="2726690" y="9601"/>
                    <a:pt x="2857500" y="1746"/>
                    <a:pt x="2983230" y="873"/>
                  </a:cubicBezTo>
                  <a:cubicBezTo>
                    <a:pt x="3106420" y="0"/>
                    <a:pt x="3229610" y="2618"/>
                    <a:pt x="3348990" y="10473"/>
                  </a:cubicBezTo>
                  <a:cubicBezTo>
                    <a:pt x="3464560" y="18328"/>
                    <a:pt x="3577590" y="28801"/>
                    <a:pt x="3686810" y="46257"/>
                  </a:cubicBezTo>
                  <a:cubicBezTo>
                    <a:pt x="3793490" y="62839"/>
                    <a:pt x="3900170" y="83786"/>
                    <a:pt x="3996690" y="110842"/>
                  </a:cubicBezTo>
                  <a:cubicBezTo>
                    <a:pt x="4086860" y="136152"/>
                    <a:pt x="4171950" y="166699"/>
                    <a:pt x="4246880" y="203355"/>
                  </a:cubicBezTo>
                  <a:cubicBezTo>
                    <a:pt x="4318000" y="237394"/>
                    <a:pt x="4380230" y="276668"/>
                    <a:pt x="4436110" y="321179"/>
                  </a:cubicBezTo>
                  <a:cubicBezTo>
                    <a:pt x="4493260" y="365691"/>
                    <a:pt x="4545330" y="417184"/>
                    <a:pt x="4584700" y="470423"/>
                  </a:cubicBezTo>
                  <a:cubicBezTo>
                    <a:pt x="4624070" y="523662"/>
                    <a:pt x="4657090" y="583883"/>
                    <a:pt x="4674870" y="642359"/>
                  </a:cubicBezTo>
                  <a:cubicBezTo>
                    <a:pt x="4691380" y="698216"/>
                    <a:pt x="4697730" y="757565"/>
                    <a:pt x="4690110" y="813422"/>
                  </a:cubicBezTo>
                  <a:cubicBezTo>
                    <a:pt x="4682490" y="867534"/>
                    <a:pt x="4662170" y="919900"/>
                    <a:pt x="4632960" y="970520"/>
                  </a:cubicBezTo>
                  <a:cubicBezTo>
                    <a:pt x="4602480" y="1022887"/>
                    <a:pt x="4559300" y="1073507"/>
                    <a:pt x="4505960" y="1121510"/>
                  </a:cubicBezTo>
                  <a:cubicBezTo>
                    <a:pt x="4448810" y="1173003"/>
                    <a:pt x="4376420" y="1222751"/>
                    <a:pt x="4297680" y="1266389"/>
                  </a:cubicBezTo>
                  <a:cubicBezTo>
                    <a:pt x="4213860" y="1312646"/>
                    <a:pt x="4116070" y="1354539"/>
                    <a:pt x="4011930" y="1390323"/>
                  </a:cubicBezTo>
                  <a:cubicBezTo>
                    <a:pt x="3898900" y="1428725"/>
                    <a:pt x="3775710" y="1459272"/>
                    <a:pt x="3643630" y="1486327"/>
                  </a:cubicBezTo>
                  <a:cubicBezTo>
                    <a:pt x="3498850" y="1516002"/>
                    <a:pt x="3340100" y="1537821"/>
                    <a:pt x="3177540" y="1556149"/>
                  </a:cubicBezTo>
                  <a:cubicBezTo>
                    <a:pt x="3001010" y="1576223"/>
                    <a:pt x="2802890" y="1590187"/>
                    <a:pt x="2620010" y="1598915"/>
                  </a:cubicBezTo>
                  <a:cubicBezTo>
                    <a:pt x="2443480" y="1607643"/>
                    <a:pt x="2269490" y="1610261"/>
                    <a:pt x="2099310" y="1609388"/>
                  </a:cubicBezTo>
                  <a:cubicBezTo>
                    <a:pt x="1936750" y="1608515"/>
                    <a:pt x="1780540" y="1601533"/>
                    <a:pt x="1620520" y="1592806"/>
                  </a:cubicBezTo>
                  <a:cubicBezTo>
                    <a:pt x="1459230" y="1583205"/>
                    <a:pt x="1287780" y="1572732"/>
                    <a:pt x="1134110" y="1554404"/>
                  </a:cubicBezTo>
                  <a:cubicBezTo>
                    <a:pt x="994410" y="1537821"/>
                    <a:pt x="855980" y="1517747"/>
                    <a:pt x="736600" y="1490691"/>
                  </a:cubicBezTo>
                  <a:cubicBezTo>
                    <a:pt x="632460" y="1467127"/>
                    <a:pt x="538480" y="1439198"/>
                    <a:pt x="453390" y="1406905"/>
                  </a:cubicBezTo>
                  <a:cubicBezTo>
                    <a:pt x="377190" y="1378104"/>
                    <a:pt x="308610" y="1344939"/>
                    <a:pt x="248920" y="1310028"/>
                  </a:cubicBezTo>
                  <a:cubicBezTo>
                    <a:pt x="195580" y="1277735"/>
                    <a:pt x="148590" y="1242825"/>
                    <a:pt x="110490" y="1206168"/>
                  </a:cubicBezTo>
                  <a:cubicBezTo>
                    <a:pt x="74930" y="1172130"/>
                    <a:pt x="44450" y="1135474"/>
                    <a:pt x="26670" y="1097945"/>
                  </a:cubicBezTo>
                  <a:cubicBezTo>
                    <a:pt x="8890" y="1062161"/>
                    <a:pt x="0" y="1024632"/>
                    <a:pt x="0" y="987976"/>
                  </a:cubicBezTo>
                  <a:cubicBezTo>
                    <a:pt x="0" y="951319"/>
                    <a:pt x="10160" y="913790"/>
                    <a:pt x="27940" y="878880"/>
                  </a:cubicBezTo>
                  <a:cubicBezTo>
                    <a:pt x="45720" y="843096"/>
                    <a:pt x="73660" y="809058"/>
                    <a:pt x="105410" y="775893"/>
                  </a:cubicBezTo>
                  <a:cubicBezTo>
                    <a:pt x="139700" y="740109"/>
                    <a:pt x="184150" y="705198"/>
                    <a:pt x="229870" y="672033"/>
                  </a:cubicBezTo>
                  <a:cubicBezTo>
                    <a:pt x="279400" y="636249"/>
                    <a:pt x="334010" y="602211"/>
                    <a:pt x="392430" y="569919"/>
                  </a:cubicBezTo>
                  <a:cubicBezTo>
                    <a:pt x="453390" y="535881"/>
                    <a:pt x="519430" y="503588"/>
                    <a:pt x="586740" y="473041"/>
                  </a:cubicBezTo>
                  <a:cubicBezTo>
                    <a:pt x="654050" y="441622"/>
                    <a:pt x="712470" y="414566"/>
                    <a:pt x="796290" y="383146"/>
                  </a:cubicBezTo>
                  <a:cubicBezTo>
                    <a:pt x="911860" y="339508"/>
                    <a:pt x="1076960" y="282778"/>
                    <a:pt x="1221740" y="244376"/>
                  </a:cubicBezTo>
                  <a:cubicBezTo>
                    <a:pt x="1365250" y="205974"/>
                    <a:pt x="1535430" y="172809"/>
                    <a:pt x="1662430" y="152735"/>
                  </a:cubicBezTo>
                  <a:cubicBezTo>
                    <a:pt x="1756410" y="137898"/>
                    <a:pt x="1827530" y="131788"/>
                    <a:pt x="1912620" y="124806"/>
                  </a:cubicBezTo>
                  <a:cubicBezTo>
                    <a:pt x="2000250" y="117824"/>
                    <a:pt x="2077720" y="114333"/>
                    <a:pt x="2183130" y="112587"/>
                  </a:cubicBezTo>
                  <a:cubicBezTo>
                    <a:pt x="2332990" y="109969"/>
                    <a:pt x="2560320" y="113460"/>
                    <a:pt x="2729230" y="119570"/>
                  </a:cubicBezTo>
                  <a:cubicBezTo>
                    <a:pt x="2875280" y="124806"/>
                    <a:pt x="3028950" y="133534"/>
                    <a:pt x="3139440" y="144880"/>
                  </a:cubicBezTo>
                  <a:cubicBezTo>
                    <a:pt x="3214370" y="152735"/>
                    <a:pt x="3307080" y="157971"/>
                    <a:pt x="3328670" y="172809"/>
                  </a:cubicBezTo>
                  <a:cubicBezTo>
                    <a:pt x="3337560" y="178918"/>
                    <a:pt x="3338830" y="187646"/>
                    <a:pt x="3335020" y="192882"/>
                  </a:cubicBezTo>
                  <a:cubicBezTo>
                    <a:pt x="3331210" y="198119"/>
                    <a:pt x="3304540" y="202483"/>
                    <a:pt x="3304540" y="202483"/>
                  </a:cubicBezTo>
                </a:path>
              </a:pathLst>
            </a:custGeom>
            <a:solidFill>
              <a:srgbClr val="45D1F2"/>
            </a:solidFill>
            <a:ln cap="sq">
              <a:noFill/>
              <a:prstDash val="solid"/>
              <a:miter/>
            </a:ln>
          </p:spPr>
        </p:sp>
      </p:grpSp>
      <p:grpSp>
        <p:nvGrpSpPr>
          <p:cNvPr id="7" name="Group 7"/>
          <p:cNvGrpSpPr/>
          <p:nvPr/>
        </p:nvGrpSpPr>
        <p:grpSpPr>
          <a:xfrm>
            <a:off x="1294497" y="2080040"/>
            <a:ext cx="13921513" cy="6834210"/>
            <a:chOff x="0" y="0"/>
            <a:chExt cx="3666571" cy="1799956"/>
          </a:xfrm>
        </p:grpSpPr>
        <p:sp>
          <p:nvSpPr>
            <p:cNvPr id="8" name="Freeform 8"/>
            <p:cNvSpPr/>
            <p:nvPr/>
          </p:nvSpPr>
          <p:spPr>
            <a:xfrm>
              <a:off x="0" y="0"/>
              <a:ext cx="3666572" cy="1799956"/>
            </a:xfrm>
            <a:custGeom>
              <a:avLst/>
              <a:gdLst/>
              <a:ahLst/>
              <a:cxnLst/>
              <a:rect l="l" t="t" r="r" b="b"/>
              <a:pathLst>
                <a:path w="3666572" h="1799956">
                  <a:moveTo>
                    <a:pt x="28362" y="0"/>
                  </a:moveTo>
                  <a:lnTo>
                    <a:pt x="3638210" y="0"/>
                  </a:lnTo>
                  <a:cubicBezTo>
                    <a:pt x="3645732" y="0"/>
                    <a:pt x="3652946" y="2988"/>
                    <a:pt x="3658265" y="8307"/>
                  </a:cubicBezTo>
                  <a:cubicBezTo>
                    <a:pt x="3663583" y="13626"/>
                    <a:pt x="3666572" y="20840"/>
                    <a:pt x="3666572" y="28362"/>
                  </a:cubicBezTo>
                  <a:lnTo>
                    <a:pt x="3666572" y="1771595"/>
                  </a:lnTo>
                  <a:cubicBezTo>
                    <a:pt x="3666572" y="1779117"/>
                    <a:pt x="3663583" y="1786331"/>
                    <a:pt x="3658265" y="1791650"/>
                  </a:cubicBezTo>
                  <a:cubicBezTo>
                    <a:pt x="3652946" y="1796968"/>
                    <a:pt x="3645732" y="1799956"/>
                    <a:pt x="3638210" y="1799956"/>
                  </a:cubicBezTo>
                  <a:lnTo>
                    <a:pt x="28362" y="1799956"/>
                  </a:lnTo>
                  <a:cubicBezTo>
                    <a:pt x="20840" y="1799956"/>
                    <a:pt x="13626" y="1796968"/>
                    <a:pt x="8307" y="1791650"/>
                  </a:cubicBezTo>
                  <a:cubicBezTo>
                    <a:pt x="2988" y="1786331"/>
                    <a:pt x="0" y="1779117"/>
                    <a:pt x="0" y="1771595"/>
                  </a:cubicBezTo>
                  <a:lnTo>
                    <a:pt x="0" y="28362"/>
                  </a:lnTo>
                  <a:cubicBezTo>
                    <a:pt x="0" y="20840"/>
                    <a:pt x="2988" y="13626"/>
                    <a:pt x="8307" y="8307"/>
                  </a:cubicBezTo>
                  <a:cubicBezTo>
                    <a:pt x="13626" y="2988"/>
                    <a:pt x="20840" y="0"/>
                    <a:pt x="28362" y="0"/>
                  </a:cubicBezTo>
                  <a:close/>
                </a:path>
              </a:pathLst>
            </a:custGeom>
            <a:solidFill>
              <a:srgbClr val="FFFFFF"/>
            </a:solidFill>
          </p:spPr>
        </p:sp>
        <p:sp>
          <p:nvSpPr>
            <p:cNvPr id="9" name="TextBox 9"/>
            <p:cNvSpPr txBox="1"/>
            <p:nvPr/>
          </p:nvSpPr>
          <p:spPr>
            <a:xfrm>
              <a:off x="0" y="-47625"/>
              <a:ext cx="3666571" cy="1847581"/>
            </a:xfrm>
            <a:prstGeom prst="rect">
              <a:avLst/>
            </a:prstGeom>
          </p:spPr>
          <p:txBody>
            <a:bodyPr lIns="50800" tIns="50800" rIns="50800" bIns="50800" rtlCol="0" anchor="ctr"/>
            <a:lstStyle/>
            <a:p>
              <a:pPr algn="ctr">
                <a:lnSpc>
                  <a:spcPts val="3560"/>
                </a:lnSpc>
              </a:pPr>
              <a:endParaRPr/>
            </a:p>
          </p:txBody>
        </p:sp>
      </p:grpSp>
      <p:grpSp>
        <p:nvGrpSpPr>
          <p:cNvPr id="10" name="Group 10"/>
          <p:cNvGrpSpPr/>
          <p:nvPr/>
        </p:nvGrpSpPr>
        <p:grpSpPr>
          <a:xfrm>
            <a:off x="15707632" y="-313535"/>
            <a:ext cx="3214372" cy="3007535"/>
            <a:chOff x="0" y="0"/>
            <a:chExt cx="1269004" cy="1187346"/>
          </a:xfrm>
        </p:grpSpPr>
        <p:sp>
          <p:nvSpPr>
            <p:cNvPr id="11" name="Freeform 11"/>
            <p:cNvSpPr/>
            <p:nvPr/>
          </p:nvSpPr>
          <p:spPr>
            <a:xfrm>
              <a:off x="0" y="0"/>
              <a:ext cx="1269004" cy="1187346"/>
            </a:xfrm>
            <a:custGeom>
              <a:avLst/>
              <a:gdLst/>
              <a:ahLst/>
              <a:cxnLst/>
              <a:rect l="l" t="t" r="r" b="b"/>
              <a:pathLst>
                <a:path w="1269004" h="1187346">
                  <a:moveTo>
                    <a:pt x="122835" y="0"/>
                  </a:moveTo>
                  <a:lnTo>
                    <a:pt x="1146169" y="0"/>
                  </a:lnTo>
                  <a:cubicBezTo>
                    <a:pt x="1178746" y="0"/>
                    <a:pt x="1209990" y="12942"/>
                    <a:pt x="1233026" y="35978"/>
                  </a:cubicBezTo>
                  <a:cubicBezTo>
                    <a:pt x="1256062" y="59014"/>
                    <a:pt x="1269004" y="90257"/>
                    <a:pt x="1269004" y="122835"/>
                  </a:cubicBezTo>
                  <a:lnTo>
                    <a:pt x="1269004" y="1064511"/>
                  </a:lnTo>
                  <a:cubicBezTo>
                    <a:pt x="1269004" y="1132351"/>
                    <a:pt x="1214009" y="1187346"/>
                    <a:pt x="1146169" y="1187346"/>
                  </a:cubicBezTo>
                  <a:lnTo>
                    <a:pt x="122835" y="1187346"/>
                  </a:lnTo>
                  <a:cubicBezTo>
                    <a:pt x="54995" y="1187346"/>
                    <a:pt x="0" y="1132351"/>
                    <a:pt x="0" y="1064511"/>
                  </a:cubicBezTo>
                  <a:lnTo>
                    <a:pt x="0" y="122835"/>
                  </a:lnTo>
                  <a:cubicBezTo>
                    <a:pt x="0" y="54995"/>
                    <a:pt x="54995" y="0"/>
                    <a:pt x="122835" y="0"/>
                  </a:cubicBezTo>
                  <a:close/>
                </a:path>
              </a:pathLst>
            </a:custGeom>
            <a:solidFill>
              <a:srgbClr val="C6FFFC"/>
            </a:solidFill>
          </p:spPr>
        </p:sp>
        <p:sp>
          <p:nvSpPr>
            <p:cNvPr id="12" name="TextBox 12"/>
            <p:cNvSpPr txBox="1"/>
            <p:nvPr/>
          </p:nvSpPr>
          <p:spPr>
            <a:xfrm>
              <a:off x="0" y="-47625"/>
              <a:ext cx="1269004" cy="1234971"/>
            </a:xfrm>
            <a:prstGeom prst="rect">
              <a:avLst/>
            </a:prstGeom>
          </p:spPr>
          <p:txBody>
            <a:bodyPr lIns="50800" tIns="50800" rIns="50800" bIns="50800" rtlCol="0" anchor="ctr"/>
            <a:lstStyle/>
            <a:p>
              <a:pPr algn="ctr">
                <a:lnSpc>
                  <a:spcPts val="3560"/>
                </a:lnSpc>
              </a:pPr>
              <a:endParaRPr/>
            </a:p>
          </p:txBody>
        </p:sp>
      </p:grpSp>
      <p:sp>
        <p:nvSpPr>
          <p:cNvPr id="13" name="AutoShape 13"/>
          <p:cNvSpPr/>
          <p:nvPr/>
        </p:nvSpPr>
        <p:spPr>
          <a:xfrm>
            <a:off x="11156472" y="9651727"/>
            <a:ext cx="7239077" cy="49978"/>
          </a:xfrm>
          <a:prstGeom prst="line">
            <a:avLst/>
          </a:prstGeom>
          <a:ln w="66675" cap="rnd">
            <a:solidFill>
              <a:srgbClr val="495CD9"/>
            </a:solidFill>
            <a:prstDash val="solid"/>
            <a:headEnd type="none" w="sm" len="sm"/>
            <a:tailEnd type="none" w="sm" len="sm"/>
          </a:ln>
        </p:spPr>
      </p:sp>
      <p:sp>
        <p:nvSpPr>
          <p:cNvPr id="14" name="AutoShape 14"/>
          <p:cNvSpPr/>
          <p:nvPr/>
        </p:nvSpPr>
        <p:spPr>
          <a:xfrm>
            <a:off x="-530238" y="9635030"/>
            <a:ext cx="7599325" cy="16696"/>
          </a:xfrm>
          <a:prstGeom prst="line">
            <a:avLst/>
          </a:prstGeom>
          <a:ln w="66675" cap="rnd">
            <a:solidFill>
              <a:srgbClr val="495CD9"/>
            </a:solidFill>
            <a:prstDash val="solid"/>
            <a:headEnd type="none" w="sm" len="sm"/>
            <a:tailEnd type="none" w="sm" len="sm"/>
          </a:ln>
        </p:spPr>
      </p:sp>
      <p:sp>
        <p:nvSpPr>
          <p:cNvPr id="15" name="Freeform 15"/>
          <p:cNvSpPr/>
          <p:nvPr/>
        </p:nvSpPr>
        <p:spPr>
          <a:xfrm>
            <a:off x="3728088" y="2234322"/>
            <a:ext cx="9054332" cy="6525645"/>
          </a:xfrm>
          <a:custGeom>
            <a:avLst/>
            <a:gdLst/>
            <a:ahLst/>
            <a:cxnLst/>
            <a:rect l="l" t="t" r="r" b="b"/>
            <a:pathLst>
              <a:path w="9054332" h="6525645">
                <a:moveTo>
                  <a:pt x="0" y="0"/>
                </a:moveTo>
                <a:lnTo>
                  <a:pt x="9054332" y="0"/>
                </a:lnTo>
                <a:lnTo>
                  <a:pt x="9054332" y="6525645"/>
                </a:lnTo>
                <a:lnTo>
                  <a:pt x="0" y="6525645"/>
                </a:lnTo>
                <a:lnTo>
                  <a:pt x="0" y="0"/>
                </a:lnTo>
                <a:close/>
              </a:path>
            </a:pathLst>
          </a:custGeom>
          <a:blipFill>
            <a:blip r:embed="rId2"/>
            <a:stretch>
              <a:fillRect/>
            </a:stretch>
          </a:blipFill>
        </p:spPr>
      </p:sp>
      <p:sp>
        <p:nvSpPr>
          <p:cNvPr id="16" name="TextBox 16"/>
          <p:cNvSpPr txBox="1"/>
          <p:nvPr/>
        </p:nvSpPr>
        <p:spPr>
          <a:xfrm>
            <a:off x="1294497" y="729455"/>
            <a:ext cx="11707774" cy="717042"/>
          </a:xfrm>
          <a:prstGeom prst="rect">
            <a:avLst/>
          </a:prstGeom>
        </p:spPr>
        <p:txBody>
          <a:bodyPr lIns="0" tIns="0" rIns="0" bIns="0" rtlCol="0" anchor="t">
            <a:spAutoFit/>
          </a:bodyPr>
          <a:lstStyle/>
          <a:p>
            <a:pPr algn="l">
              <a:lnSpc>
                <a:spcPts val="5664"/>
              </a:lnSpc>
            </a:pPr>
            <a:r>
              <a:rPr lang="en-US" sz="4800" spc="-187">
                <a:solidFill>
                  <a:srgbClr val="272B47"/>
                </a:solidFill>
                <a:latin typeface="TT Norms Bold"/>
              </a:rPr>
              <a:t>Almacen y Mercado de Datos</a:t>
            </a:r>
          </a:p>
        </p:txBody>
      </p:sp>
      <p:sp>
        <p:nvSpPr>
          <p:cNvPr id="17" name="TextBox 17"/>
          <p:cNvSpPr txBox="1"/>
          <p:nvPr/>
        </p:nvSpPr>
        <p:spPr>
          <a:xfrm>
            <a:off x="7069088" y="9445034"/>
            <a:ext cx="4087385" cy="365760"/>
          </a:xfrm>
          <a:prstGeom prst="rect">
            <a:avLst/>
          </a:prstGeom>
        </p:spPr>
        <p:txBody>
          <a:bodyPr lIns="0" tIns="0" rIns="0" bIns="0" rtlCol="0" anchor="t">
            <a:spAutoFit/>
          </a:bodyPr>
          <a:lstStyle/>
          <a:p>
            <a:pPr algn="ctr">
              <a:lnSpc>
                <a:spcPts val="2940"/>
              </a:lnSpc>
              <a:spcBef>
                <a:spcPct val="0"/>
              </a:spcBef>
            </a:pPr>
            <a:r>
              <a:rPr lang="en-US" sz="2100">
                <a:solidFill>
                  <a:srgbClr val="495CD9"/>
                </a:solidFill>
                <a:latin typeface="TT Norms Bold"/>
              </a:rPr>
              <a:t>MERCADO DE DATOS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635</Words>
  <Application>Microsoft Office PowerPoint</Application>
  <PresentationFormat>Custom</PresentationFormat>
  <Paragraphs>89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Arial</vt:lpstr>
      <vt:lpstr>TT Norms</vt:lpstr>
      <vt:lpstr>TT Norms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Gráficos Datos Financieros Ilustrado Azul</dc:title>
  <dc:creator>Joel</dc:creator>
  <cp:lastModifiedBy>rookie9962@outlook.es</cp:lastModifiedBy>
  <cp:revision>3</cp:revision>
  <dcterms:created xsi:type="dcterms:W3CDTF">2006-08-16T00:00:00Z</dcterms:created>
  <dcterms:modified xsi:type="dcterms:W3CDTF">2024-06-14T11:15:53Z</dcterms:modified>
  <dc:identifier>DAGIDgCkV6E</dc:identifier>
</cp:coreProperties>
</file>