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27"/>
  </p:notesMasterIdLst>
  <p:sldIdLst>
    <p:sldId id="256" r:id="rId2"/>
    <p:sldId id="261" r:id="rId3"/>
    <p:sldId id="258" r:id="rId4"/>
    <p:sldId id="259" r:id="rId5"/>
    <p:sldId id="257" r:id="rId6"/>
    <p:sldId id="260" r:id="rId7"/>
    <p:sldId id="262" r:id="rId8"/>
    <p:sldId id="263" r:id="rId9"/>
    <p:sldId id="264" r:id="rId10"/>
    <p:sldId id="277" r:id="rId11"/>
    <p:sldId id="266" r:id="rId12"/>
    <p:sldId id="284" r:id="rId13"/>
    <p:sldId id="274" r:id="rId14"/>
    <p:sldId id="273" r:id="rId15"/>
    <p:sldId id="275" r:id="rId16"/>
    <p:sldId id="278" r:id="rId17"/>
    <p:sldId id="279" r:id="rId18"/>
    <p:sldId id="280" r:id="rId19"/>
    <p:sldId id="281" r:id="rId20"/>
    <p:sldId id="282" r:id="rId21"/>
    <p:sldId id="283" r:id="rId22"/>
    <p:sldId id="285" r:id="rId23"/>
    <p:sldId id="286" r:id="rId24"/>
    <p:sldId id="272" r:id="rId25"/>
    <p:sldId id="27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B8AF7F-4363-4832-9199-F7907B0B1231}"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51260A8-D136-4F9A-B3D0-DB375BEBDD1B}">
      <dgm:prSet/>
      <dgm:spPr/>
      <dgm:t>
        <a:bodyPr/>
        <a:lstStyle/>
        <a:p>
          <a:pPr>
            <a:lnSpc>
              <a:spcPct val="100000"/>
            </a:lnSpc>
          </a:pPr>
          <a:r>
            <a:rPr lang="zh-CN"/>
            <a:t>三目运算符</a:t>
          </a:r>
          <a:endParaRPr lang="en-US"/>
        </a:p>
      </dgm:t>
    </dgm:pt>
    <dgm:pt modelId="{88279891-B169-4B25-8914-394E8FC6FB4F}" type="parTrans" cxnId="{3A58001B-9E9B-49E8-98F6-D5C6125858D6}">
      <dgm:prSet/>
      <dgm:spPr/>
      <dgm:t>
        <a:bodyPr/>
        <a:lstStyle/>
        <a:p>
          <a:endParaRPr lang="en-US"/>
        </a:p>
      </dgm:t>
    </dgm:pt>
    <dgm:pt modelId="{D5D017EB-2B4A-4E83-B023-E9A4D2C39AF4}" type="sibTrans" cxnId="{3A58001B-9E9B-49E8-98F6-D5C6125858D6}">
      <dgm:prSet/>
      <dgm:spPr/>
      <dgm:t>
        <a:bodyPr/>
        <a:lstStyle/>
        <a:p>
          <a:endParaRPr lang="en-US"/>
        </a:p>
      </dgm:t>
    </dgm:pt>
    <dgm:pt modelId="{43F5F990-A619-4824-8070-5F50EC44B0EE}">
      <dgm:prSet/>
      <dgm:spPr/>
      <dgm:t>
        <a:bodyPr/>
        <a:lstStyle/>
        <a:p>
          <a:pPr>
            <a:lnSpc>
              <a:spcPct val="100000"/>
            </a:lnSpc>
          </a:pPr>
          <a:r>
            <a:rPr lang="en-US" dirty="0"/>
            <a:t>&amp;&amp;</a:t>
          </a:r>
          <a:r>
            <a:rPr lang="zh-CN" altLang="en-US" dirty="0"/>
            <a:t>运算</a:t>
          </a:r>
          <a:endParaRPr lang="en-US" dirty="0"/>
        </a:p>
      </dgm:t>
    </dgm:pt>
    <dgm:pt modelId="{DB724A06-828D-407E-85D6-EC23DCBD928B}" type="parTrans" cxnId="{EA1F30FA-A6F3-4C13-A3E4-A4E004D4A434}">
      <dgm:prSet/>
      <dgm:spPr/>
      <dgm:t>
        <a:bodyPr/>
        <a:lstStyle/>
        <a:p>
          <a:endParaRPr lang="en-US"/>
        </a:p>
      </dgm:t>
    </dgm:pt>
    <dgm:pt modelId="{E515E340-E0C8-425F-905B-56A449FFA22E}" type="sibTrans" cxnId="{EA1F30FA-A6F3-4C13-A3E4-A4E004D4A434}">
      <dgm:prSet/>
      <dgm:spPr/>
      <dgm:t>
        <a:bodyPr/>
        <a:lstStyle/>
        <a:p>
          <a:endParaRPr lang="en-US"/>
        </a:p>
      </dgm:t>
    </dgm:pt>
    <dgm:pt modelId="{E79E44EF-54C4-48E2-9D48-C7121D25B58C}">
      <dgm:prSet/>
      <dgm:spPr/>
      <dgm:t>
        <a:bodyPr/>
        <a:lstStyle/>
        <a:p>
          <a:pPr>
            <a:lnSpc>
              <a:spcPct val="100000"/>
            </a:lnSpc>
          </a:pPr>
          <a:r>
            <a:rPr lang="en-US"/>
            <a:t>If</a:t>
          </a:r>
          <a:r>
            <a:rPr lang="zh-CN"/>
            <a:t>语句</a:t>
          </a:r>
          <a:endParaRPr lang="en-US"/>
        </a:p>
      </dgm:t>
    </dgm:pt>
    <dgm:pt modelId="{AB4C0577-E3F9-4C57-AA12-D98CF39C2D49}" type="parTrans" cxnId="{5FF503DD-9630-4F95-ABC5-BD5263FC5152}">
      <dgm:prSet/>
      <dgm:spPr/>
      <dgm:t>
        <a:bodyPr/>
        <a:lstStyle/>
        <a:p>
          <a:endParaRPr lang="en-US"/>
        </a:p>
      </dgm:t>
    </dgm:pt>
    <dgm:pt modelId="{8DCF30B0-8088-49A0-A6E5-0F577724122F}" type="sibTrans" cxnId="{5FF503DD-9630-4F95-ABC5-BD5263FC5152}">
      <dgm:prSet/>
      <dgm:spPr/>
      <dgm:t>
        <a:bodyPr/>
        <a:lstStyle/>
        <a:p>
          <a:endParaRPr lang="en-US"/>
        </a:p>
      </dgm:t>
    </dgm:pt>
    <dgm:pt modelId="{6C00CD1B-E4E7-4AF4-944F-5EF630261D48}" type="pres">
      <dgm:prSet presAssocID="{E3B8AF7F-4363-4832-9199-F7907B0B1231}" presName="root" presStyleCnt="0">
        <dgm:presLayoutVars>
          <dgm:dir/>
          <dgm:resizeHandles val="exact"/>
        </dgm:presLayoutVars>
      </dgm:prSet>
      <dgm:spPr/>
    </dgm:pt>
    <dgm:pt modelId="{8349F8C9-B6CD-43D3-8C4C-351F2AC59091}" type="pres">
      <dgm:prSet presAssocID="{B51260A8-D136-4F9A-B3D0-DB375BEBDD1B}" presName="compNode" presStyleCnt="0"/>
      <dgm:spPr/>
    </dgm:pt>
    <dgm:pt modelId="{3805F1F7-875C-4117-8F01-557518EDE822}" type="pres">
      <dgm:prSet presAssocID="{B51260A8-D136-4F9A-B3D0-DB375BEBDD1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dd"/>
        </a:ext>
      </dgm:extLst>
    </dgm:pt>
    <dgm:pt modelId="{BA8AD434-8DD5-471F-93C0-10054BCAA578}" type="pres">
      <dgm:prSet presAssocID="{B51260A8-D136-4F9A-B3D0-DB375BEBDD1B}" presName="spaceRect" presStyleCnt="0"/>
      <dgm:spPr/>
    </dgm:pt>
    <dgm:pt modelId="{59C69D0E-3EB2-4201-A1F8-8F638F1F3B5D}" type="pres">
      <dgm:prSet presAssocID="{B51260A8-D136-4F9A-B3D0-DB375BEBDD1B}" presName="textRect" presStyleLbl="revTx" presStyleIdx="0" presStyleCnt="3">
        <dgm:presLayoutVars>
          <dgm:chMax val="1"/>
          <dgm:chPref val="1"/>
        </dgm:presLayoutVars>
      </dgm:prSet>
      <dgm:spPr/>
    </dgm:pt>
    <dgm:pt modelId="{BA6FF0E9-48B8-4585-8C11-83A4FBA9D39E}" type="pres">
      <dgm:prSet presAssocID="{D5D017EB-2B4A-4E83-B023-E9A4D2C39AF4}" presName="sibTrans" presStyleCnt="0"/>
      <dgm:spPr/>
    </dgm:pt>
    <dgm:pt modelId="{F081BB7C-00EA-4E6B-AD93-579E25A7B383}" type="pres">
      <dgm:prSet presAssocID="{43F5F990-A619-4824-8070-5F50EC44B0EE}" presName="compNode" presStyleCnt="0"/>
      <dgm:spPr/>
    </dgm:pt>
    <dgm:pt modelId="{E5CECA9E-C3EB-4CAD-B645-5675212D07E2}" type="pres">
      <dgm:prSet presAssocID="{43F5F990-A619-4824-8070-5F50EC44B0E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hooting star"/>
        </a:ext>
      </dgm:extLst>
    </dgm:pt>
    <dgm:pt modelId="{BEDABE16-2832-4E24-B2D8-07DF1D89CB21}" type="pres">
      <dgm:prSet presAssocID="{43F5F990-A619-4824-8070-5F50EC44B0EE}" presName="spaceRect" presStyleCnt="0"/>
      <dgm:spPr/>
    </dgm:pt>
    <dgm:pt modelId="{21A936AC-34BA-47C4-BC45-FFAC2DC298EA}" type="pres">
      <dgm:prSet presAssocID="{43F5F990-A619-4824-8070-5F50EC44B0EE}" presName="textRect" presStyleLbl="revTx" presStyleIdx="1" presStyleCnt="3">
        <dgm:presLayoutVars>
          <dgm:chMax val="1"/>
          <dgm:chPref val="1"/>
        </dgm:presLayoutVars>
      </dgm:prSet>
      <dgm:spPr/>
    </dgm:pt>
    <dgm:pt modelId="{87EDFAD9-B85D-41BC-BC03-A983B586DB12}" type="pres">
      <dgm:prSet presAssocID="{E515E340-E0C8-425F-905B-56A449FFA22E}" presName="sibTrans" presStyleCnt="0"/>
      <dgm:spPr/>
    </dgm:pt>
    <dgm:pt modelId="{13CCF662-66CF-4B51-A329-0D0E7AA6F4B0}" type="pres">
      <dgm:prSet presAssocID="{E79E44EF-54C4-48E2-9D48-C7121D25B58C}" presName="compNode" presStyleCnt="0"/>
      <dgm:spPr/>
    </dgm:pt>
    <dgm:pt modelId="{74E6BC0C-7552-4268-9C60-4B3660483155}" type="pres">
      <dgm:prSet presAssocID="{E79E44EF-54C4-48E2-9D48-C7121D25B58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Question mark"/>
        </a:ext>
      </dgm:extLst>
    </dgm:pt>
    <dgm:pt modelId="{BA1B826D-B257-41CE-9012-1A1F15826C87}" type="pres">
      <dgm:prSet presAssocID="{E79E44EF-54C4-48E2-9D48-C7121D25B58C}" presName="spaceRect" presStyleCnt="0"/>
      <dgm:spPr/>
    </dgm:pt>
    <dgm:pt modelId="{29CF0965-42A2-4111-B0D1-09888242BD29}" type="pres">
      <dgm:prSet presAssocID="{E79E44EF-54C4-48E2-9D48-C7121D25B58C}" presName="textRect" presStyleLbl="revTx" presStyleIdx="2" presStyleCnt="3">
        <dgm:presLayoutVars>
          <dgm:chMax val="1"/>
          <dgm:chPref val="1"/>
        </dgm:presLayoutVars>
      </dgm:prSet>
      <dgm:spPr/>
    </dgm:pt>
  </dgm:ptLst>
  <dgm:cxnLst>
    <dgm:cxn modelId="{3A58001B-9E9B-49E8-98F6-D5C6125858D6}" srcId="{E3B8AF7F-4363-4832-9199-F7907B0B1231}" destId="{B51260A8-D136-4F9A-B3D0-DB375BEBDD1B}" srcOrd="0" destOrd="0" parTransId="{88279891-B169-4B25-8914-394E8FC6FB4F}" sibTransId="{D5D017EB-2B4A-4E83-B023-E9A4D2C39AF4}"/>
    <dgm:cxn modelId="{945B266F-BFE6-4E7C-A3B3-3071ECB2DE58}" type="presOf" srcId="{E3B8AF7F-4363-4832-9199-F7907B0B1231}" destId="{6C00CD1B-E4E7-4AF4-944F-5EF630261D48}" srcOrd="0" destOrd="0" presId="urn:microsoft.com/office/officeart/2018/2/layout/IconLabelList"/>
    <dgm:cxn modelId="{5265198C-F7A8-4852-A1E3-3754380DB154}" type="presOf" srcId="{B51260A8-D136-4F9A-B3D0-DB375BEBDD1B}" destId="{59C69D0E-3EB2-4201-A1F8-8F638F1F3B5D}" srcOrd="0" destOrd="0" presId="urn:microsoft.com/office/officeart/2018/2/layout/IconLabelList"/>
    <dgm:cxn modelId="{70ACB99F-764C-4FCB-B4D7-3A9EC7FA574D}" type="presOf" srcId="{43F5F990-A619-4824-8070-5F50EC44B0EE}" destId="{21A936AC-34BA-47C4-BC45-FFAC2DC298EA}" srcOrd="0" destOrd="0" presId="urn:microsoft.com/office/officeart/2018/2/layout/IconLabelList"/>
    <dgm:cxn modelId="{04DF8DC6-7450-45DD-B83A-9D26266939E3}" type="presOf" srcId="{E79E44EF-54C4-48E2-9D48-C7121D25B58C}" destId="{29CF0965-42A2-4111-B0D1-09888242BD29}" srcOrd="0" destOrd="0" presId="urn:microsoft.com/office/officeart/2018/2/layout/IconLabelList"/>
    <dgm:cxn modelId="{5FF503DD-9630-4F95-ABC5-BD5263FC5152}" srcId="{E3B8AF7F-4363-4832-9199-F7907B0B1231}" destId="{E79E44EF-54C4-48E2-9D48-C7121D25B58C}" srcOrd="2" destOrd="0" parTransId="{AB4C0577-E3F9-4C57-AA12-D98CF39C2D49}" sibTransId="{8DCF30B0-8088-49A0-A6E5-0F577724122F}"/>
    <dgm:cxn modelId="{EA1F30FA-A6F3-4C13-A3E4-A4E004D4A434}" srcId="{E3B8AF7F-4363-4832-9199-F7907B0B1231}" destId="{43F5F990-A619-4824-8070-5F50EC44B0EE}" srcOrd="1" destOrd="0" parTransId="{DB724A06-828D-407E-85D6-EC23DCBD928B}" sibTransId="{E515E340-E0C8-425F-905B-56A449FFA22E}"/>
    <dgm:cxn modelId="{77B4D592-A903-4FAB-A159-FDDCD3F4EFEE}" type="presParOf" srcId="{6C00CD1B-E4E7-4AF4-944F-5EF630261D48}" destId="{8349F8C9-B6CD-43D3-8C4C-351F2AC59091}" srcOrd="0" destOrd="0" presId="urn:microsoft.com/office/officeart/2018/2/layout/IconLabelList"/>
    <dgm:cxn modelId="{DE3CA4D7-A3B9-4F43-BCA2-8E062AC59BBF}" type="presParOf" srcId="{8349F8C9-B6CD-43D3-8C4C-351F2AC59091}" destId="{3805F1F7-875C-4117-8F01-557518EDE822}" srcOrd="0" destOrd="0" presId="urn:microsoft.com/office/officeart/2018/2/layout/IconLabelList"/>
    <dgm:cxn modelId="{EB9CA66B-277D-479F-ADD7-878C85EFA6EB}" type="presParOf" srcId="{8349F8C9-B6CD-43D3-8C4C-351F2AC59091}" destId="{BA8AD434-8DD5-471F-93C0-10054BCAA578}" srcOrd="1" destOrd="0" presId="urn:microsoft.com/office/officeart/2018/2/layout/IconLabelList"/>
    <dgm:cxn modelId="{E9150B7D-692D-45E5-843E-48D924ED5714}" type="presParOf" srcId="{8349F8C9-B6CD-43D3-8C4C-351F2AC59091}" destId="{59C69D0E-3EB2-4201-A1F8-8F638F1F3B5D}" srcOrd="2" destOrd="0" presId="urn:microsoft.com/office/officeart/2018/2/layout/IconLabelList"/>
    <dgm:cxn modelId="{29E6EA89-240E-4F34-BF2E-EC88128A5D57}" type="presParOf" srcId="{6C00CD1B-E4E7-4AF4-944F-5EF630261D48}" destId="{BA6FF0E9-48B8-4585-8C11-83A4FBA9D39E}" srcOrd="1" destOrd="0" presId="urn:microsoft.com/office/officeart/2018/2/layout/IconLabelList"/>
    <dgm:cxn modelId="{D1512C58-69FF-4439-8736-7C2D36630FDF}" type="presParOf" srcId="{6C00CD1B-E4E7-4AF4-944F-5EF630261D48}" destId="{F081BB7C-00EA-4E6B-AD93-579E25A7B383}" srcOrd="2" destOrd="0" presId="urn:microsoft.com/office/officeart/2018/2/layout/IconLabelList"/>
    <dgm:cxn modelId="{79B52ADF-02D9-4EA4-A2C3-68C57C11FED2}" type="presParOf" srcId="{F081BB7C-00EA-4E6B-AD93-579E25A7B383}" destId="{E5CECA9E-C3EB-4CAD-B645-5675212D07E2}" srcOrd="0" destOrd="0" presId="urn:microsoft.com/office/officeart/2018/2/layout/IconLabelList"/>
    <dgm:cxn modelId="{9DB33956-4EDC-4B59-8C15-0ACCE8CE1079}" type="presParOf" srcId="{F081BB7C-00EA-4E6B-AD93-579E25A7B383}" destId="{BEDABE16-2832-4E24-B2D8-07DF1D89CB21}" srcOrd="1" destOrd="0" presId="urn:microsoft.com/office/officeart/2018/2/layout/IconLabelList"/>
    <dgm:cxn modelId="{CCF32862-5BC4-47D0-B872-424430273ADA}" type="presParOf" srcId="{F081BB7C-00EA-4E6B-AD93-579E25A7B383}" destId="{21A936AC-34BA-47C4-BC45-FFAC2DC298EA}" srcOrd="2" destOrd="0" presId="urn:microsoft.com/office/officeart/2018/2/layout/IconLabelList"/>
    <dgm:cxn modelId="{CEA21DEC-C23F-46B6-B18D-AB0709CD3C71}" type="presParOf" srcId="{6C00CD1B-E4E7-4AF4-944F-5EF630261D48}" destId="{87EDFAD9-B85D-41BC-BC03-A983B586DB12}" srcOrd="3" destOrd="0" presId="urn:microsoft.com/office/officeart/2018/2/layout/IconLabelList"/>
    <dgm:cxn modelId="{E4F2DEC2-409D-4C16-A45D-F0F213E92025}" type="presParOf" srcId="{6C00CD1B-E4E7-4AF4-944F-5EF630261D48}" destId="{13CCF662-66CF-4B51-A329-0D0E7AA6F4B0}" srcOrd="4" destOrd="0" presId="urn:microsoft.com/office/officeart/2018/2/layout/IconLabelList"/>
    <dgm:cxn modelId="{DB14B339-7155-463C-BB37-DC70270BC891}" type="presParOf" srcId="{13CCF662-66CF-4B51-A329-0D0E7AA6F4B0}" destId="{74E6BC0C-7552-4268-9C60-4B3660483155}" srcOrd="0" destOrd="0" presId="urn:microsoft.com/office/officeart/2018/2/layout/IconLabelList"/>
    <dgm:cxn modelId="{DF37E34B-3B8D-4A7F-8923-FF05321DB496}" type="presParOf" srcId="{13CCF662-66CF-4B51-A329-0D0E7AA6F4B0}" destId="{BA1B826D-B257-41CE-9012-1A1F15826C87}" srcOrd="1" destOrd="0" presId="urn:microsoft.com/office/officeart/2018/2/layout/IconLabelList"/>
    <dgm:cxn modelId="{84F87795-8C21-4B6C-93B4-C2D800563AC0}" type="presParOf" srcId="{13CCF662-66CF-4B51-A329-0D0E7AA6F4B0}" destId="{29CF0965-42A2-4111-B0D1-09888242BD2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05F1F7-875C-4117-8F01-557518EDE822}">
      <dsp:nvSpPr>
        <dsp:cNvPr id="0" name=""/>
        <dsp:cNvSpPr/>
      </dsp:nvSpPr>
      <dsp:spPr>
        <a:xfrm>
          <a:off x="1193674" y="301538"/>
          <a:ext cx="984808" cy="9848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C69D0E-3EB2-4201-A1F8-8F638F1F3B5D}">
      <dsp:nvSpPr>
        <dsp:cNvPr id="0" name=""/>
        <dsp:cNvSpPr/>
      </dsp:nvSpPr>
      <dsp:spPr>
        <a:xfrm>
          <a:off x="591847" y="1597242"/>
          <a:ext cx="21884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11300">
            <a:lnSpc>
              <a:spcPct val="100000"/>
            </a:lnSpc>
            <a:spcBef>
              <a:spcPct val="0"/>
            </a:spcBef>
            <a:spcAft>
              <a:spcPct val="35000"/>
            </a:spcAft>
            <a:buNone/>
          </a:pPr>
          <a:r>
            <a:rPr lang="zh-CN" sz="3400" kern="1200"/>
            <a:t>三目运算符</a:t>
          </a:r>
          <a:endParaRPr lang="en-US" sz="3400" kern="1200"/>
        </a:p>
      </dsp:txBody>
      <dsp:txXfrm>
        <a:off x="591847" y="1597242"/>
        <a:ext cx="2188462" cy="720000"/>
      </dsp:txXfrm>
    </dsp:sp>
    <dsp:sp modelId="{E5CECA9E-C3EB-4CAD-B645-5675212D07E2}">
      <dsp:nvSpPr>
        <dsp:cNvPr id="0" name=""/>
        <dsp:cNvSpPr/>
      </dsp:nvSpPr>
      <dsp:spPr>
        <a:xfrm>
          <a:off x="3765118" y="301538"/>
          <a:ext cx="984808" cy="9848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A936AC-34BA-47C4-BC45-FFAC2DC298EA}">
      <dsp:nvSpPr>
        <dsp:cNvPr id="0" name=""/>
        <dsp:cNvSpPr/>
      </dsp:nvSpPr>
      <dsp:spPr>
        <a:xfrm>
          <a:off x="3163290" y="1597242"/>
          <a:ext cx="21884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11300">
            <a:lnSpc>
              <a:spcPct val="100000"/>
            </a:lnSpc>
            <a:spcBef>
              <a:spcPct val="0"/>
            </a:spcBef>
            <a:spcAft>
              <a:spcPct val="35000"/>
            </a:spcAft>
            <a:buNone/>
          </a:pPr>
          <a:r>
            <a:rPr lang="en-US" sz="3400" kern="1200" dirty="0"/>
            <a:t>&amp;&amp;</a:t>
          </a:r>
          <a:r>
            <a:rPr lang="zh-CN" altLang="en-US" sz="3400" kern="1200" dirty="0"/>
            <a:t>运算</a:t>
          </a:r>
          <a:endParaRPr lang="en-US" sz="3400" kern="1200" dirty="0"/>
        </a:p>
      </dsp:txBody>
      <dsp:txXfrm>
        <a:off x="3163290" y="1597242"/>
        <a:ext cx="2188462" cy="720000"/>
      </dsp:txXfrm>
    </dsp:sp>
    <dsp:sp modelId="{74E6BC0C-7552-4268-9C60-4B3660483155}">
      <dsp:nvSpPr>
        <dsp:cNvPr id="0" name=""/>
        <dsp:cNvSpPr/>
      </dsp:nvSpPr>
      <dsp:spPr>
        <a:xfrm>
          <a:off x="2479396" y="2864357"/>
          <a:ext cx="984808" cy="98480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CF0965-42A2-4111-B0D1-09888242BD29}">
      <dsp:nvSpPr>
        <dsp:cNvPr id="0" name=""/>
        <dsp:cNvSpPr/>
      </dsp:nvSpPr>
      <dsp:spPr>
        <a:xfrm>
          <a:off x="1877569" y="4160061"/>
          <a:ext cx="21884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11300">
            <a:lnSpc>
              <a:spcPct val="100000"/>
            </a:lnSpc>
            <a:spcBef>
              <a:spcPct val="0"/>
            </a:spcBef>
            <a:spcAft>
              <a:spcPct val="35000"/>
            </a:spcAft>
            <a:buNone/>
          </a:pPr>
          <a:r>
            <a:rPr lang="en-US" sz="3400" kern="1200"/>
            <a:t>If</a:t>
          </a:r>
          <a:r>
            <a:rPr lang="zh-CN" sz="3400" kern="1200"/>
            <a:t>语句</a:t>
          </a:r>
          <a:endParaRPr lang="en-US" sz="3400" kern="1200"/>
        </a:p>
      </dsp:txBody>
      <dsp:txXfrm>
        <a:off x="1877569" y="4160061"/>
        <a:ext cx="2188462"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AAF69A-A3F2-46C8-B2EC-EBC02FDD78ED}" type="datetimeFigureOut">
              <a:rPr lang="en-US" smtClean="0"/>
              <a:t>2/22/2024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623358-5A3D-48E0-BF10-A9E0734DE1E8}" type="slidenum">
              <a:rPr lang="en-US" smtClean="0"/>
              <a:t>‹#›</a:t>
            </a:fld>
            <a:endParaRPr lang="en-US"/>
          </a:p>
        </p:txBody>
      </p:sp>
    </p:spTree>
    <p:extLst>
      <p:ext uri="{BB962C8B-B14F-4D97-AF65-F5344CB8AC3E}">
        <p14:creationId xmlns:p14="http://schemas.microsoft.com/office/powerpoint/2010/main" val="3259878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623358-5A3D-48E0-BF10-A9E0734DE1E8}" type="slidenum">
              <a:rPr lang="en-US" smtClean="0"/>
              <a:t>8</a:t>
            </a:fld>
            <a:endParaRPr lang="en-US"/>
          </a:p>
        </p:txBody>
      </p:sp>
    </p:spTree>
    <p:extLst>
      <p:ext uri="{BB962C8B-B14F-4D97-AF65-F5344CB8AC3E}">
        <p14:creationId xmlns:p14="http://schemas.microsoft.com/office/powerpoint/2010/main" val="1527228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623358-5A3D-48E0-BF10-A9E0734DE1E8}" type="slidenum">
              <a:rPr lang="en-US" smtClean="0"/>
              <a:t>24</a:t>
            </a:fld>
            <a:endParaRPr lang="en-US"/>
          </a:p>
        </p:txBody>
      </p:sp>
    </p:spTree>
    <p:extLst>
      <p:ext uri="{BB962C8B-B14F-4D97-AF65-F5344CB8AC3E}">
        <p14:creationId xmlns:p14="http://schemas.microsoft.com/office/powerpoint/2010/main" val="3965111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6CCA06-C843-4033-801B-6DCF5A8D43D8}"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71F79-4FFC-4677-BC87-8FE5B4799A3D}" type="slidenum">
              <a:rPr lang="en-US" smtClean="0"/>
              <a:t>‹#›</a:t>
            </a:fld>
            <a:endParaRPr lang="en-US"/>
          </a:p>
        </p:txBody>
      </p:sp>
    </p:spTree>
    <p:extLst>
      <p:ext uri="{BB962C8B-B14F-4D97-AF65-F5344CB8AC3E}">
        <p14:creationId xmlns:p14="http://schemas.microsoft.com/office/powerpoint/2010/main" val="1093120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6CCA06-C843-4033-801B-6DCF5A8D43D8}"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071F79-4FFC-4677-BC87-8FE5B4799A3D}" type="slidenum">
              <a:rPr lang="en-US" smtClean="0"/>
              <a:t>‹#›</a:t>
            </a:fld>
            <a:endParaRPr lang="en-US"/>
          </a:p>
        </p:txBody>
      </p:sp>
    </p:spTree>
    <p:extLst>
      <p:ext uri="{BB962C8B-B14F-4D97-AF65-F5344CB8AC3E}">
        <p14:creationId xmlns:p14="http://schemas.microsoft.com/office/powerpoint/2010/main" val="742051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6CCA06-C843-4033-801B-6DCF5A8D43D8}"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71F79-4FFC-4677-BC87-8FE5B4799A3D}" type="slidenum">
              <a:rPr lang="en-US" smtClean="0"/>
              <a:t>‹#›</a:t>
            </a:fld>
            <a:endParaRPr lang="en-US"/>
          </a:p>
        </p:txBody>
      </p:sp>
    </p:spTree>
    <p:extLst>
      <p:ext uri="{BB962C8B-B14F-4D97-AF65-F5344CB8AC3E}">
        <p14:creationId xmlns:p14="http://schemas.microsoft.com/office/powerpoint/2010/main" val="13636455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6E6CCA06-C843-4033-801B-6DCF5A8D43D8}"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71F79-4FFC-4677-BC87-8FE5B4799A3D}" type="slidenum">
              <a:rPr lang="en-US" smtClean="0"/>
              <a:t>‹#›</a:t>
            </a:fld>
            <a:endParaRPr lang="en-US"/>
          </a:p>
        </p:txBody>
      </p:sp>
    </p:spTree>
    <p:extLst>
      <p:ext uri="{BB962C8B-B14F-4D97-AF65-F5344CB8AC3E}">
        <p14:creationId xmlns:p14="http://schemas.microsoft.com/office/powerpoint/2010/main" val="3465092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6E6CCA06-C843-4033-801B-6DCF5A8D43D8}"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71F79-4FFC-4677-BC87-8FE5B4799A3D}" type="slidenum">
              <a:rPr lang="en-US" smtClean="0"/>
              <a:t>‹#›</a:t>
            </a:fld>
            <a:endParaRPr lang="en-US"/>
          </a:p>
        </p:txBody>
      </p:sp>
    </p:spTree>
    <p:extLst>
      <p:ext uri="{BB962C8B-B14F-4D97-AF65-F5344CB8AC3E}">
        <p14:creationId xmlns:p14="http://schemas.microsoft.com/office/powerpoint/2010/main" val="710063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6CCA06-C843-4033-801B-6DCF5A8D43D8}"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71F79-4FFC-4677-BC87-8FE5B4799A3D}" type="slidenum">
              <a:rPr lang="en-US" smtClean="0"/>
              <a:t>‹#›</a:t>
            </a:fld>
            <a:endParaRPr lang="en-US"/>
          </a:p>
        </p:txBody>
      </p:sp>
    </p:spTree>
    <p:extLst>
      <p:ext uri="{BB962C8B-B14F-4D97-AF65-F5344CB8AC3E}">
        <p14:creationId xmlns:p14="http://schemas.microsoft.com/office/powerpoint/2010/main" val="21186257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6CCA06-C843-4033-801B-6DCF5A8D43D8}"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71F79-4FFC-4677-BC87-8FE5B4799A3D}" type="slidenum">
              <a:rPr lang="en-US" smtClean="0"/>
              <a:t>‹#›</a:t>
            </a:fld>
            <a:endParaRPr lang="en-US"/>
          </a:p>
        </p:txBody>
      </p:sp>
    </p:spTree>
    <p:extLst>
      <p:ext uri="{BB962C8B-B14F-4D97-AF65-F5344CB8AC3E}">
        <p14:creationId xmlns:p14="http://schemas.microsoft.com/office/powerpoint/2010/main" val="416776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6CCA06-C843-4033-801B-6DCF5A8D43D8}"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71F79-4FFC-4677-BC87-8FE5B4799A3D}" type="slidenum">
              <a:rPr lang="en-US" smtClean="0"/>
              <a:t>‹#›</a:t>
            </a:fld>
            <a:endParaRPr lang="en-US"/>
          </a:p>
        </p:txBody>
      </p:sp>
    </p:spTree>
    <p:extLst>
      <p:ext uri="{BB962C8B-B14F-4D97-AF65-F5344CB8AC3E}">
        <p14:creationId xmlns:p14="http://schemas.microsoft.com/office/powerpoint/2010/main" val="15497251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6CCA06-C843-4033-801B-6DCF5A8D43D8}"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71F79-4FFC-4677-BC87-8FE5B4799A3D}" type="slidenum">
              <a:rPr lang="en-US" smtClean="0"/>
              <a:t>‹#›</a:t>
            </a:fld>
            <a:endParaRPr lang="en-US"/>
          </a:p>
        </p:txBody>
      </p:sp>
    </p:spTree>
    <p:extLst>
      <p:ext uri="{BB962C8B-B14F-4D97-AF65-F5344CB8AC3E}">
        <p14:creationId xmlns:p14="http://schemas.microsoft.com/office/powerpoint/2010/main" val="2826238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6CCA06-C843-4033-801B-6DCF5A8D43D8}"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71F79-4FFC-4677-BC87-8FE5B4799A3D}" type="slidenum">
              <a:rPr lang="en-US" smtClean="0"/>
              <a:t>‹#›</a:t>
            </a:fld>
            <a:endParaRPr lang="en-US"/>
          </a:p>
        </p:txBody>
      </p:sp>
    </p:spTree>
    <p:extLst>
      <p:ext uri="{BB962C8B-B14F-4D97-AF65-F5344CB8AC3E}">
        <p14:creationId xmlns:p14="http://schemas.microsoft.com/office/powerpoint/2010/main" val="1127370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6CCA06-C843-4033-801B-6DCF5A8D43D8}"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71F79-4FFC-4677-BC87-8FE5B4799A3D}" type="slidenum">
              <a:rPr lang="en-US" smtClean="0"/>
              <a:t>‹#›</a:t>
            </a:fld>
            <a:endParaRPr lang="en-US"/>
          </a:p>
        </p:txBody>
      </p:sp>
    </p:spTree>
    <p:extLst>
      <p:ext uri="{BB962C8B-B14F-4D97-AF65-F5344CB8AC3E}">
        <p14:creationId xmlns:p14="http://schemas.microsoft.com/office/powerpoint/2010/main" val="282312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6CCA06-C843-4033-801B-6DCF5A8D43D8}"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071F79-4FFC-4677-BC87-8FE5B4799A3D}" type="slidenum">
              <a:rPr lang="en-US" smtClean="0"/>
              <a:t>‹#›</a:t>
            </a:fld>
            <a:endParaRPr lang="en-US"/>
          </a:p>
        </p:txBody>
      </p:sp>
    </p:spTree>
    <p:extLst>
      <p:ext uri="{BB962C8B-B14F-4D97-AF65-F5344CB8AC3E}">
        <p14:creationId xmlns:p14="http://schemas.microsoft.com/office/powerpoint/2010/main" val="4294612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6CCA06-C843-4033-801B-6DCF5A8D43D8}" type="datetimeFigureOut">
              <a:rPr lang="en-US" smtClean="0"/>
              <a:t>2/22/2024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071F79-4FFC-4677-BC87-8FE5B4799A3D}" type="slidenum">
              <a:rPr lang="en-US" smtClean="0"/>
              <a:t>‹#›</a:t>
            </a:fld>
            <a:endParaRPr lang="en-US"/>
          </a:p>
        </p:txBody>
      </p:sp>
    </p:spTree>
    <p:extLst>
      <p:ext uri="{BB962C8B-B14F-4D97-AF65-F5344CB8AC3E}">
        <p14:creationId xmlns:p14="http://schemas.microsoft.com/office/powerpoint/2010/main" val="114967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6CCA06-C843-4033-801B-6DCF5A8D43D8}" type="datetimeFigureOut">
              <a:rPr lang="en-US" smtClean="0"/>
              <a:t>2/22/2024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071F79-4FFC-4677-BC87-8FE5B4799A3D}" type="slidenum">
              <a:rPr lang="en-US" smtClean="0"/>
              <a:t>‹#›</a:t>
            </a:fld>
            <a:endParaRPr lang="en-US"/>
          </a:p>
        </p:txBody>
      </p:sp>
    </p:spTree>
    <p:extLst>
      <p:ext uri="{BB962C8B-B14F-4D97-AF65-F5344CB8AC3E}">
        <p14:creationId xmlns:p14="http://schemas.microsoft.com/office/powerpoint/2010/main" val="2860896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6CCA06-C843-4033-801B-6DCF5A8D43D8}" type="datetimeFigureOut">
              <a:rPr lang="en-US" smtClean="0"/>
              <a:t>2/22/2024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071F79-4FFC-4677-BC87-8FE5B4799A3D}" type="slidenum">
              <a:rPr lang="en-US" smtClean="0"/>
              <a:t>‹#›</a:t>
            </a:fld>
            <a:endParaRPr lang="en-US"/>
          </a:p>
        </p:txBody>
      </p:sp>
    </p:spTree>
    <p:extLst>
      <p:ext uri="{BB962C8B-B14F-4D97-AF65-F5344CB8AC3E}">
        <p14:creationId xmlns:p14="http://schemas.microsoft.com/office/powerpoint/2010/main" val="4145184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6CCA06-C843-4033-801B-6DCF5A8D43D8}"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071F79-4FFC-4677-BC87-8FE5B4799A3D}" type="slidenum">
              <a:rPr lang="en-US" smtClean="0"/>
              <a:t>‹#›</a:t>
            </a:fld>
            <a:endParaRPr lang="en-US"/>
          </a:p>
        </p:txBody>
      </p:sp>
    </p:spTree>
    <p:extLst>
      <p:ext uri="{BB962C8B-B14F-4D97-AF65-F5344CB8AC3E}">
        <p14:creationId xmlns:p14="http://schemas.microsoft.com/office/powerpoint/2010/main" val="2076864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6E6CCA06-C843-4033-801B-6DCF5A8D43D8}" type="datetimeFigureOut">
              <a:rPr lang="en-US" smtClean="0"/>
              <a:t>2/22/2024</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4A071F79-4FFC-4677-BC87-8FE5B4799A3D}" type="slidenum">
              <a:rPr lang="en-US" smtClean="0"/>
              <a:t>‹#›</a:t>
            </a:fld>
            <a:endParaRPr lang="en-US"/>
          </a:p>
        </p:txBody>
      </p:sp>
    </p:spTree>
    <p:extLst>
      <p:ext uri="{BB962C8B-B14F-4D97-AF65-F5344CB8AC3E}">
        <p14:creationId xmlns:p14="http://schemas.microsoft.com/office/powerpoint/2010/main" val="4043076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E6CCA06-C843-4033-801B-6DCF5A8D43D8}" type="datetimeFigureOut">
              <a:rPr lang="en-US" smtClean="0"/>
              <a:t>2/22/2024</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A071F79-4FFC-4677-BC87-8FE5B4799A3D}" type="slidenum">
              <a:rPr lang="en-US" smtClean="0"/>
              <a:t>‹#›</a:t>
            </a:fld>
            <a:endParaRPr lang="en-US"/>
          </a:p>
        </p:txBody>
      </p:sp>
    </p:spTree>
    <p:extLst>
      <p:ext uri="{BB962C8B-B14F-4D97-AF65-F5344CB8AC3E}">
        <p14:creationId xmlns:p14="http://schemas.microsoft.com/office/powerpoint/2010/main" val="1320579376"/>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transform.tools/html-to-js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8FBA0-579E-3658-AEB5-96C02D2E66D8}"/>
              </a:ext>
            </a:extLst>
          </p:cNvPr>
          <p:cNvSpPr>
            <a:spLocks noGrp="1"/>
          </p:cNvSpPr>
          <p:nvPr>
            <p:ph type="title"/>
          </p:nvPr>
        </p:nvSpPr>
        <p:spPr/>
        <p:txBody>
          <a:bodyPr/>
          <a:lstStyle/>
          <a:p>
            <a:r>
              <a:rPr lang="en-US" b="1" cap="none" dirty="0"/>
              <a:t>R</a:t>
            </a:r>
            <a:r>
              <a:rPr lang="en-US" altLang="zh-CN" b="1" cap="none" dirty="0"/>
              <a:t>eact</a:t>
            </a:r>
            <a:endParaRPr lang="en-US" b="1" cap="none" dirty="0"/>
          </a:p>
        </p:txBody>
      </p:sp>
      <p:sp>
        <p:nvSpPr>
          <p:cNvPr id="8" name="Content Placeholder 7">
            <a:extLst>
              <a:ext uri="{FF2B5EF4-FFF2-40B4-BE49-F238E27FC236}">
                <a16:creationId xmlns:a16="http://schemas.microsoft.com/office/drawing/2014/main" id="{47DA4BC2-228D-2C1A-9906-2E1E66F676BD}"/>
              </a:ext>
            </a:extLst>
          </p:cNvPr>
          <p:cNvSpPr>
            <a:spLocks noGrp="1"/>
          </p:cNvSpPr>
          <p:nvPr>
            <p:ph idx="1"/>
          </p:nvPr>
        </p:nvSpPr>
        <p:spPr/>
        <p:txBody>
          <a:bodyPr/>
          <a:lstStyle/>
          <a:p>
            <a:r>
              <a:rPr lang="zh-CN" altLang="en-US" dirty="0"/>
              <a:t>自定义</a:t>
            </a:r>
            <a:r>
              <a:rPr lang="en-US" altLang="zh-CN" dirty="0"/>
              <a:t>hook</a:t>
            </a:r>
            <a:r>
              <a:rPr lang="zh-CN" altLang="en-US" dirty="0"/>
              <a:t>（组合现有</a:t>
            </a:r>
            <a:r>
              <a:rPr lang="en-US" altLang="zh-CN" dirty="0"/>
              <a:t>hook</a:t>
            </a:r>
            <a:r>
              <a:rPr lang="zh-CN" altLang="en-US" dirty="0"/>
              <a:t>）</a:t>
            </a:r>
            <a:endParaRPr lang="en-US" altLang="zh-CN" dirty="0"/>
          </a:p>
          <a:p>
            <a:r>
              <a:rPr lang="zh-CN" altLang="en-US" dirty="0"/>
              <a:t>顶层调用</a:t>
            </a:r>
            <a:r>
              <a:rPr lang="en-US" altLang="zh-CN" dirty="0"/>
              <a:t>Hook</a:t>
            </a:r>
            <a:r>
              <a:rPr lang="zh-CN" altLang="en-US" dirty="0"/>
              <a:t>，不能在条件或者循环中调用，一般这种情况多抽一个组件</a:t>
            </a:r>
            <a:endParaRPr lang="en-US" altLang="zh-CN" dirty="0"/>
          </a:p>
          <a:p>
            <a:r>
              <a:rPr lang="en-US" altLang="zh-CN" dirty="0"/>
              <a:t>State</a:t>
            </a:r>
            <a:r>
              <a:rPr lang="zh-CN" altLang="en-US" dirty="0"/>
              <a:t>上移到公共父组件，然后向下赋给子组件属性（</a:t>
            </a:r>
            <a:r>
              <a:rPr lang="en-US" altLang="zh-CN" dirty="0"/>
              <a:t>prop</a:t>
            </a:r>
            <a:r>
              <a:rPr lang="zh-CN" altLang="en-US" dirty="0"/>
              <a:t>向下传递），使得数据共享（）</a:t>
            </a:r>
            <a:endParaRPr lang="en-US" altLang="zh-CN" dirty="0"/>
          </a:p>
          <a:p>
            <a:r>
              <a:rPr lang="zh-CN" altLang="en-US" dirty="0"/>
              <a:t>一个自定义组件可以作为另一个组件的标签使用，从而达到嵌套，而当一个自定义组件的内容组件（也就是另一个组件）不定的时候，需要通过</a:t>
            </a:r>
            <a:r>
              <a:rPr lang="en-US" altLang="zh-CN" dirty="0"/>
              <a:t>prop</a:t>
            </a:r>
            <a:r>
              <a:rPr lang="zh-CN" altLang="en-US" dirty="0"/>
              <a:t>传递。</a:t>
            </a:r>
            <a:endParaRPr lang="en-US" dirty="0"/>
          </a:p>
        </p:txBody>
      </p:sp>
    </p:spTree>
    <p:extLst>
      <p:ext uri="{BB962C8B-B14F-4D97-AF65-F5344CB8AC3E}">
        <p14:creationId xmlns:p14="http://schemas.microsoft.com/office/powerpoint/2010/main" val="3134311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FD7D080-06C2-D115-4879-6180ECA08EB2}"/>
              </a:ext>
            </a:extLst>
          </p:cNvPr>
          <p:cNvSpPr/>
          <p:nvPr/>
        </p:nvSpPr>
        <p:spPr>
          <a:xfrm>
            <a:off x="0" y="0"/>
            <a:ext cx="12192000" cy="1251526"/>
          </a:xfrm>
          <a:prstGeom prst="rect">
            <a:avLst/>
          </a:prstGeom>
          <a:gradFill flip="none" rotWithShape="1">
            <a:gsLst>
              <a:gs pos="0">
                <a:schemeClr val="bg1">
                  <a:lumMod val="50000"/>
                  <a:lumOff val="50000"/>
                  <a:alpha val="0"/>
                </a:schemeClr>
              </a:gs>
              <a:gs pos="50000">
                <a:schemeClr val="bg1"/>
              </a:gs>
              <a:gs pos="100000">
                <a:schemeClr val="accent1">
                  <a:lumMod val="60000"/>
                  <a:lumOff val="40000"/>
                  <a:alpha val="0"/>
                </a:schemeClr>
              </a:gs>
            </a:gsLst>
            <a:path path="circle">
              <a:fillToRect t="100000" r="100000"/>
            </a:path>
            <a:tileRect l="-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4400" dirty="0"/>
              <a:t>组件纯粹性</a:t>
            </a:r>
            <a:endParaRPr lang="en-US" sz="2800" b="1"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p:txBody>
      </p:sp>
      <p:sp>
        <p:nvSpPr>
          <p:cNvPr id="3" name="Text Placeholder 3">
            <a:extLst>
              <a:ext uri="{FF2B5EF4-FFF2-40B4-BE49-F238E27FC236}">
                <a16:creationId xmlns:a16="http://schemas.microsoft.com/office/drawing/2014/main" id="{7E1176B0-6605-5CFA-923F-AA156F574F91}"/>
              </a:ext>
            </a:extLst>
          </p:cNvPr>
          <p:cNvSpPr txBox="1">
            <a:spLocks/>
          </p:cNvSpPr>
          <p:nvPr/>
        </p:nvSpPr>
        <p:spPr>
          <a:xfrm>
            <a:off x="353190" y="1673126"/>
            <a:ext cx="4588931" cy="57626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r>
              <a:rPr lang="zh-CN" altLang="en-US" dirty="0"/>
              <a:t>纯函数（纯渲染函数）</a:t>
            </a:r>
            <a:endParaRPr lang="en-US" dirty="0"/>
          </a:p>
        </p:txBody>
      </p:sp>
      <p:sp>
        <p:nvSpPr>
          <p:cNvPr id="10" name="Content Placeholder 2">
            <a:extLst>
              <a:ext uri="{FF2B5EF4-FFF2-40B4-BE49-F238E27FC236}">
                <a16:creationId xmlns:a16="http://schemas.microsoft.com/office/drawing/2014/main" id="{B9E4273B-B916-17D8-18C9-DBDBA928A543}"/>
              </a:ext>
            </a:extLst>
          </p:cNvPr>
          <p:cNvSpPr txBox="1">
            <a:spLocks/>
          </p:cNvSpPr>
          <p:nvPr/>
        </p:nvSpPr>
        <p:spPr>
          <a:xfrm>
            <a:off x="289156" y="2590287"/>
            <a:ext cx="4876800" cy="3271934"/>
          </a:xfrm>
          <a:prstGeom prst="rect">
            <a:avLst/>
          </a:prstGeom>
        </p:spPr>
        <p:txBody>
          <a:bodyPr>
            <a:normAutofit fontScale="92500" lnSpcReduction="2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342900" indent="-342900">
              <a:lnSpc>
                <a:spcPct val="150000"/>
              </a:lnSpc>
              <a:buFont typeface="+mj-lt"/>
              <a:buAutoNum type="arabicPeriod"/>
            </a:pPr>
            <a:r>
              <a:rPr lang="zh-CN" altLang="en-US"/>
              <a:t>只负责自己的任务： </a:t>
            </a:r>
            <a:r>
              <a:rPr lang="zh-CN" altLang="en-US">
                <a:solidFill>
                  <a:srgbClr val="FFC000"/>
                </a:solidFill>
              </a:rPr>
              <a:t>不会更改在调用该函数前已经存在的对象或者变量</a:t>
            </a:r>
            <a:endParaRPr lang="en-US" altLang="zh-CN">
              <a:solidFill>
                <a:srgbClr val="FFC000"/>
              </a:solidFill>
            </a:endParaRPr>
          </a:p>
          <a:p>
            <a:pPr marL="342900" indent="-342900">
              <a:lnSpc>
                <a:spcPct val="150000"/>
              </a:lnSpc>
              <a:buFont typeface="+mj-lt"/>
              <a:buAutoNum type="arabicPeriod"/>
            </a:pPr>
            <a:r>
              <a:rPr lang="zh-CN" altLang="en-US"/>
              <a:t>输入相同，输出相同</a:t>
            </a:r>
            <a:endParaRPr lang="en-US" altLang="zh-CN"/>
          </a:p>
          <a:p>
            <a:pPr marL="342900" indent="-342900">
              <a:lnSpc>
                <a:spcPct val="150000"/>
              </a:lnSpc>
              <a:buFont typeface="+mj-lt"/>
              <a:buAutoNum type="arabicPeriod"/>
            </a:pPr>
            <a:r>
              <a:rPr lang="en-US" altLang="zh-CN">
                <a:solidFill>
                  <a:srgbClr val="FFC000"/>
                </a:solidFill>
              </a:rPr>
              <a:t>React</a:t>
            </a:r>
            <a:r>
              <a:rPr lang="zh-CN" altLang="en-US">
                <a:solidFill>
                  <a:srgbClr val="FFC000"/>
                </a:solidFill>
              </a:rPr>
              <a:t>假设编写的所有组件都是纯函数，父组件传递参数都是只读的</a:t>
            </a:r>
            <a:endParaRPr lang="en-US" altLang="zh-CN">
              <a:solidFill>
                <a:srgbClr val="FFC000"/>
              </a:solidFill>
            </a:endParaRPr>
          </a:p>
          <a:p>
            <a:pPr marL="342900" indent="-342900">
              <a:lnSpc>
                <a:spcPct val="150000"/>
              </a:lnSpc>
              <a:buFont typeface="+mj-lt"/>
              <a:buAutoNum type="arabicPeriod"/>
            </a:pPr>
            <a:r>
              <a:rPr lang="zh-CN" altLang="en-US"/>
              <a:t>局部</a:t>
            </a:r>
            <a:r>
              <a:rPr lang="en-US" altLang="zh-CN"/>
              <a:t>mutation</a:t>
            </a:r>
            <a:r>
              <a:rPr lang="zh-CN" altLang="en-US"/>
              <a:t>：可以操作改变函数内部创建的对象</a:t>
            </a:r>
            <a:endParaRPr lang="en-US" altLang="zh-CN" dirty="0"/>
          </a:p>
        </p:txBody>
      </p:sp>
      <p:sp>
        <p:nvSpPr>
          <p:cNvPr id="11" name="Text Placeholder 4">
            <a:extLst>
              <a:ext uri="{FF2B5EF4-FFF2-40B4-BE49-F238E27FC236}">
                <a16:creationId xmlns:a16="http://schemas.microsoft.com/office/drawing/2014/main" id="{2A76E834-823E-B370-48AD-5604834FDEF5}"/>
              </a:ext>
            </a:extLst>
          </p:cNvPr>
          <p:cNvSpPr txBox="1">
            <a:spLocks/>
          </p:cNvSpPr>
          <p:nvPr/>
        </p:nvSpPr>
        <p:spPr>
          <a:xfrm>
            <a:off x="6578985" y="1673126"/>
            <a:ext cx="4604280" cy="576262"/>
          </a:xfrm>
          <a:prstGeom prst="rect">
            <a:avLst/>
          </a:prstGeom>
        </p:spPr>
        <p:txBody>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r>
              <a:rPr lang="zh-CN" altLang="en-US" dirty="0"/>
              <a:t>副作用</a:t>
            </a:r>
            <a:endParaRPr lang="en-US" dirty="0"/>
          </a:p>
        </p:txBody>
      </p:sp>
      <p:sp>
        <p:nvSpPr>
          <p:cNvPr id="12" name="Content Placeholder 5">
            <a:extLst>
              <a:ext uri="{FF2B5EF4-FFF2-40B4-BE49-F238E27FC236}">
                <a16:creationId xmlns:a16="http://schemas.microsoft.com/office/drawing/2014/main" id="{D7AD72D1-4433-890D-FE81-DB9BCFA858BE}"/>
              </a:ext>
            </a:extLst>
          </p:cNvPr>
          <p:cNvSpPr txBox="1">
            <a:spLocks/>
          </p:cNvSpPr>
          <p:nvPr/>
        </p:nvSpPr>
        <p:spPr>
          <a:xfrm>
            <a:off x="6578985" y="2590287"/>
            <a:ext cx="4876801" cy="3271933"/>
          </a:xfrm>
          <a:prstGeom prst="rect">
            <a:avLst/>
          </a:prstGeom>
        </p:spPr>
        <p:txBody>
          <a:bodyPr>
            <a:normAutofit fontScale="85000" lnSpcReduction="1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342900" indent="-342900">
              <a:buFont typeface="+mj-lt"/>
              <a:buAutoNum type="arabicPeriod"/>
            </a:pPr>
            <a:r>
              <a:rPr lang="zh-CN" altLang="en-US"/>
              <a:t>不符合预期的后果： 违反纯函数的行为，于</a:t>
            </a:r>
            <a:r>
              <a:rPr lang="en-US" altLang="zh-CN"/>
              <a:t>react</a:t>
            </a:r>
            <a:r>
              <a:rPr lang="zh-CN" altLang="en-US"/>
              <a:t>组件就是</a:t>
            </a:r>
            <a:r>
              <a:rPr lang="zh-CN" altLang="en-US" b="1">
                <a:solidFill>
                  <a:srgbClr val="00B0F0"/>
                </a:solidFill>
              </a:rPr>
              <a:t>与当前组件渲染无关的行为</a:t>
            </a:r>
            <a:endParaRPr lang="en-US" altLang="zh-CN" b="1">
              <a:solidFill>
                <a:srgbClr val="00B0F0"/>
              </a:solidFill>
            </a:endParaRPr>
          </a:p>
          <a:p>
            <a:pPr marL="342900" indent="-342900">
              <a:buFont typeface="+mj-lt"/>
              <a:buAutoNum type="arabicPeriod"/>
            </a:pPr>
            <a:r>
              <a:rPr lang="zh-CN" altLang="en-US"/>
              <a:t>不得不发生的副作用：更新屏幕，启动动画，更改数据等</a:t>
            </a:r>
            <a:endParaRPr lang="en-US" altLang="zh-CN"/>
          </a:p>
          <a:p>
            <a:pPr marL="342900" indent="-342900">
              <a:buFont typeface="+mj-lt"/>
              <a:buAutoNum type="arabicPeriod"/>
            </a:pPr>
            <a:r>
              <a:rPr lang="zh-CN" altLang="en-US">
                <a:solidFill>
                  <a:srgbClr val="FFC000"/>
                </a:solidFill>
              </a:rPr>
              <a:t>副作用通常属于事件处理程序，事件处理程序即使在组件内部定义的，但是不会在渲染期间运行，因此事件处理无需是纯函数。</a:t>
            </a:r>
            <a:endParaRPr lang="en-US" altLang="zh-CN">
              <a:solidFill>
                <a:srgbClr val="FFC000"/>
              </a:solidFill>
            </a:endParaRPr>
          </a:p>
          <a:p>
            <a:pPr marL="342900" indent="-342900">
              <a:buFont typeface="+mj-lt"/>
              <a:buAutoNum type="arabicPeriod"/>
            </a:pPr>
            <a:r>
              <a:rPr lang="zh-CN" altLang="en-US">
                <a:solidFill>
                  <a:srgbClr val="FFC000"/>
                </a:solidFill>
              </a:rPr>
              <a:t>如果无法为副作用找到合适的事件处理程序，可以在</a:t>
            </a:r>
            <a:r>
              <a:rPr lang="en-US" altLang="zh-CN">
                <a:solidFill>
                  <a:srgbClr val="FFC000"/>
                </a:solidFill>
              </a:rPr>
              <a:t>useEffect</a:t>
            </a:r>
            <a:r>
              <a:rPr lang="zh-CN" altLang="en-US">
                <a:solidFill>
                  <a:srgbClr val="FFC000"/>
                </a:solidFill>
              </a:rPr>
              <a:t>中，告诉</a:t>
            </a:r>
            <a:r>
              <a:rPr lang="en-US" altLang="zh-CN">
                <a:solidFill>
                  <a:srgbClr val="FFC000"/>
                </a:solidFill>
              </a:rPr>
              <a:t>react</a:t>
            </a:r>
            <a:r>
              <a:rPr lang="zh-CN" altLang="en-US">
                <a:solidFill>
                  <a:srgbClr val="FFC000"/>
                </a:solidFill>
              </a:rPr>
              <a:t>在渲染结束后执行它，但这是最后手段。</a:t>
            </a:r>
            <a:endParaRPr lang="en-US" altLang="zh-CN">
              <a:solidFill>
                <a:srgbClr val="FFC000"/>
              </a:solidFill>
            </a:endParaRPr>
          </a:p>
          <a:p>
            <a:endParaRPr lang="en-US" dirty="0"/>
          </a:p>
        </p:txBody>
      </p:sp>
    </p:spTree>
    <p:extLst>
      <p:ext uri="{BB962C8B-B14F-4D97-AF65-F5344CB8AC3E}">
        <p14:creationId xmlns:p14="http://schemas.microsoft.com/office/powerpoint/2010/main" val="2943678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601CB3F-09FD-A6A2-8428-3450547EED4E}"/>
              </a:ext>
            </a:extLst>
          </p:cNvPr>
          <p:cNvSpPr>
            <a:spLocks noGrp="1"/>
          </p:cNvSpPr>
          <p:nvPr>
            <p:ph type="body" idx="1"/>
          </p:nvPr>
        </p:nvSpPr>
        <p:spPr>
          <a:xfrm>
            <a:off x="353189" y="1406791"/>
            <a:ext cx="4588931" cy="576262"/>
          </a:xfrm>
        </p:spPr>
        <p:txBody>
          <a:bodyPr/>
          <a:lstStyle/>
          <a:p>
            <a:r>
              <a:rPr lang="en-US" altLang="zh-CN" dirty="0"/>
              <a:t>UI</a:t>
            </a:r>
            <a:r>
              <a:rPr lang="zh-CN" altLang="en-US" dirty="0"/>
              <a:t>渲染树</a:t>
            </a:r>
            <a:endParaRPr lang="en-US" dirty="0"/>
          </a:p>
        </p:txBody>
      </p:sp>
      <p:sp>
        <p:nvSpPr>
          <p:cNvPr id="3" name="Content Placeholder 2">
            <a:extLst>
              <a:ext uri="{FF2B5EF4-FFF2-40B4-BE49-F238E27FC236}">
                <a16:creationId xmlns:a16="http://schemas.microsoft.com/office/drawing/2014/main" id="{B9E4273B-B916-17D8-18C9-DBDBA928A543}"/>
              </a:ext>
            </a:extLst>
          </p:cNvPr>
          <p:cNvSpPr>
            <a:spLocks noGrp="1"/>
          </p:cNvSpPr>
          <p:nvPr>
            <p:ph sz="half" idx="2"/>
          </p:nvPr>
        </p:nvSpPr>
        <p:spPr>
          <a:xfrm>
            <a:off x="432678" y="2357479"/>
            <a:ext cx="4876800" cy="3271934"/>
          </a:xfrm>
        </p:spPr>
        <p:txBody>
          <a:bodyPr>
            <a:normAutofit/>
          </a:bodyPr>
          <a:lstStyle/>
          <a:p>
            <a:pPr marL="342900" indent="-342900">
              <a:lnSpc>
                <a:spcPct val="150000"/>
              </a:lnSpc>
              <a:buFont typeface="+mj-lt"/>
              <a:buAutoNum type="arabicPeriod"/>
            </a:pPr>
            <a:r>
              <a:rPr lang="zh-CN" altLang="en-US" dirty="0"/>
              <a:t>每个节点都是一个标签组件，根节点是应用程序的根组件</a:t>
            </a:r>
            <a:r>
              <a:rPr lang="en-US" altLang="zh-CN" dirty="0"/>
              <a:t>, </a:t>
            </a:r>
            <a:r>
              <a:rPr lang="zh-CN" altLang="en-US" dirty="0"/>
              <a:t>组件节点之间存在父子关系，</a:t>
            </a:r>
            <a:endParaRPr lang="en-US" altLang="zh-CN" dirty="0"/>
          </a:p>
          <a:p>
            <a:pPr marL="342900" indent="-342900">
              <a:lnSpc>
                <a:spcPct val="150000"/>
              </a:lnSpc>
              <a:buFont typeface="+mj-lt"/>
              <a:buAutoNum type="arabicPeriod"/>
            </a:pPr>
            <a:r>
              <a:rPr lang="zh-CN" altLang="en-US" dirty="0"/>
              <a:t>条件渲染中，父组件可能会根据判断数据的不同渲染不同的子组件</a:t>
            </a:r>
            <a:endParaRPr lang="en-US" altLang="zh-CN" dirty="0"/>
          </a:p>
        </p:txBody>
      </p:sp>
      <p:sp>
        <p:nvSpPr>
          <p:cNvPr id="5" name="Text Placeholder 4">
            <a:extLst>
              <a:ext uri="{FF2B5EF4-FFF2-40B4-BE49-F238E27FC236}">
                <a16:creationId xmlns:a16="http://schemas.microsoft.com/office/drawing/2014/main" id="{5D7B569C-C7D8-0E1E-0DFD-D3E2538FC078}"/>
              </a:ext>
            </a:extLst>
          </p:cNvPr>
          <p:cNvSpPr>
            <a:spLocks noGrp="1"/>
          </p:cNvSpPr>
          <p:nvPr>
            <p:ph type="body" sz="quarter" idx="3"/>
          </p:nvPr>
        </p:nvSpPr>
        <p:spPr>
          <a:xfrm>
            <a:off x="6809178" y="1343400"/>
            <a:ext cx="4604280" cy="576262"/>
          </a:xfrm>
        </p:spPr>
        <p:txBody>
          <a:bodyPr/>
          <a:lstStyle/>
          <a:p>
            <a:r>
              <a:rPr lang="zh-CN" altLang="en-US" dirty="0"/>
              <a:t>模块依赖树</a:t>
            </a:r>
            <a:endParaRPr lang="en-US" dirty="0"/>
          </a:p>
        </p:txBody>
      </p:sp>
      <p:sp>
        <p:nvSpPr>
          <p:cNvPr id="6" name="Content Placeholder 5">
            <a:extLst>
              <a:ext uri="{FF2B5EF4-FFF2-40B4-BE49-F238E27FC236}">
                <a16:creationId xmlns:a16="http://schemas.microsoft.com/office/drawing/2014/main" id="{9A3EE505-DC3B-8705-4B3F-62A249D3E079}"/>
              </a:ext>
            </a:extLst>
          </p:cNvPr>
          <p:cNvSpPr>
            <a:spLocks noGrp="1"/>
          </p:cNvSpPr>
          <p:nvPr>
            <p:ph sz="quarter" idx="4"/>
          </p:nvPr>
        </p:nvSpPr>
        <p:spPr>
          <a:xfrm>
            <a:off x="6882524" y="2242667"/>
            <a:ext cx="4876801" cy="3271933"/>
          </a:xfrm>
        </p:spPr>
        <p:txBody>
          <a:bodyPr>
            <a:normAutofit/>
          </a:bodyPr>
          <a:lstStyle/>
          <a:p>
            <a:pPr marL="342900" indent="-342900">
              <a:buFont typeface="+mj-lt"/>
              <a:buAutoNum type="arabicPeriod"/>
            </a:pPr>
            <a:r>
              <a:rPr lang="zh-CN" altLang="en-US" dirty="0"/>
              <a:t>模块：拆分组件和逻辑到不同的文件中时，就创建了</a:t>
            </a:r>
            <a:r>
              <a:rPr lang="en-US" altLang="zh-CN" dirty="0" err="1"/>
              <a:t>javascript</a:t>
            </a:r>
            <a:r>
              <a:rPr lang="zh-CN" altLang="en-US" dirty="0"/>
              <a:t>的模块</a:t>
            </a:r>
            <a:endParaRPr lang="en-US" altLang="zh-CN" dirty="0"/>
          </a:p>
          <a:p>
            <a:pPr marL="342900" indent="-342900">
              <a:buFont typeface="+mj-lt"/>
              <a:buAutoNum type="arabicPeriod"/>
            </a:pPr>
            <a:r>
              <a:rPr lang="zh-CN" altLang="en-US" dirty="0"/>
              <a:t>模块依赖树的每个节点是一个模块</a:t>
            </a:r>
            <a:r>
              <a:rPr lang="en-US" altLang="zh-CN" dirty="0"/>
              <a:t>(</a:t>
            </a:r>
            <a:r>
              <a:rPr lang="zh-CN" altLang="en-US" dirty="0"/>
              <a:t>文件</a:t>
            </a:r>
            <a:r>
              <a:rPr lang="en-US" altLang="zh-CN" dirty="0"/>
              <a:t>)</a:t>
            </a:r>
            <a:r>
              <a:rPr lang="zh-CN" altLang="en-US" dirty="0"/>
              <a:t>，每个子组件代表了该模块中</a:t>
            </a:r>
            <a:r>
              <a:rPr lang="en-US" altLang="zh-CN" dirty="0"/>
              <a:t>import</a:t>
            </a:r>
            <a:r>
              <a:rPr lang="zh-CN" altLang="en-US" dirty="0"/>
              <a:t>的模块</a:t>
            </a:r>
            <a:r>
              <a:rPr lang="en-US" altLang="zh-CN" dirty="0"/>
              <a:t>(</a:t>
            </a:r>
            <a:r>
              <a:rPr lang="zh-CN" altLang="en-US" dirty="0"/>
              <a:t>文件</a:t>
            </a:r>
            <a:r>
              <a:rPr lang="en-US" altLang="zh-CN" dirty="0"/>
              <a:t>)</a:t>
            </a:r>
          </a:p>
          <a:p>
            <a:pPr marL="0" indent="0">
              <a:buNone/>
            </a:pPr>
            <a:endParaRPr lang="en-US" dirty="0"/>
          </a:p>
        </p:txBody>
      </p:sp>
      <p:pic>
        <p:nvPicPr>
          <p:cNvPr id="8" name="Picture 7">
            <a:extLst>
              <a:ext uri="{FF2B5EF4-FFF2-40B4-BE49-F238E27FC236}">
                <a16:creationId xmlns:a16="http://schemas.microsoft.com/office/drawing/2014/main" id="{0DD9A653-29B6-0ABD-F13C-3EE478726EF9}"/>
              </a:ext>
            </a:extLst>
          </p:cNvPr>
          <p:cNvPicPr>
            <a:picLocks noChangeAspect="1"/>
          </p:cNvPicPr>
          <p:nvPr/>
        </p:nvPicPr>
        <p:blipFill>
          <a:blip r:embed="rId2"/>
          <a:stretch>
            <a:fillRect/>
          </a:stretch>
        </p:blipFill>
        <p:spPr>
          <a:xfrm>
            <a:off x="576612" y="4271360"/>
            <a:ext cx="4588931" cy="2487394"/>
          </a:xfrm>
          <a:prstGeom prst="rect">
            <a:avLst/>
          </a:prstGeom>
        </p:spPr>
      </p:pic>
      <p:pic>
        <p:nvPicPr>
          <p:cNvPr id="10" name="Picture 9">
            <a:extLst>
              <a:ext uri="{FF2B5EF4-FFF2-40B4-BE49-F238E27FC236}">
                <a16:creationId xmlns:a16="http://schemas.microsoft.com/office/drawing/2014/main" id="{68DDB0CE-294F-1192-AA0A-756E2A2ED9C4}"/>
              </a:ext>
            </a:extLst>
          </p:cNvPr>
          <p:cNvPicPr>
            <a:picLocks noChangeAspect="1"/>
          </p:cNvPicPr>
          <p:nvPr/>
        </p:nvPicPr>
        <p:blipFill>
          <a:blip r:embed="rId3"/>
          <a:stretch>
            <a:fillRect/>
          </a:stretch>
        </p:blipFill>
        <p:spPr>
          <a:xfrm>
            <a:off x="7033273" y="4370606"/>
            <a:ext cx="4726049" cy="2175277"/>
          </a:xfrm>
          <a:prstGeom prst="rect">
            <a:avLst/>
          </a:prstGeom>
        </p:spPr>
      </p:pic>
      <p:sp>
        <p:nvSpPr>
          <p:cNvPr id="7" name="Rectangle 6">
            <a:extLst>
              <a:ext uri="{FF2B5EF4-FFF2-40B4-BE49-F238E27FC236}">
                <a16:creationId xmlns:a16="http://schemas.microsoft.com/office/drawing/2014/main" id="{F870D086-DB86-8167-5152-E54272A5E19D}"/>
              </a:ext>
            </a:extLst>
          </p:cNvPr>
          <p:cNvSpPr/>
          <p:nvPr/>
        </p:nvSpPr>
        <p:spPr>
          <a:xfrm>
            <a:off x="0" y="-12943"/>
            <a:ext cx="12192000" cy="1251526"/>
          </a:xfrm>
          <a:prstGeom prst="rect">
            <a:avLst/>
          </a:prstGeom>
          <a:gradFill flip="none" rotWithShape="1">
            <a:gsLst>
              <a:gs pos="0">
                <a:schemeClr val="bg1">
                  <a:lumMod val="50000"/>
                  <a:lumOff val="50000"/>
                  <a:alpha val="0"/>
                </a:schemeClr>
              </a:gs>
              <a:gs pos="50000">
                <a:schemeClr val="bg1"/>
              </a:gs>
              <a:gs pos="100000">
                <a:schemeClr val="accent1">
                  <a:lumMod val="60000"/>
                  <a:lumOff val="40000"/>
                  <a:alpha val="0"/>
                </a:schemeClr>
              </a:gs>
            </a:gsLst>
            <a:path path="circle">
              <a:fillToRect t="100000" r="100000"/>
            </a:path>
            <a:tileRect l="-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800" b="1"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树思维</a:t>
            </a:r>
            <a:endParaRPr lang="en-US" sz="2800" b="1"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p:txBody>
      </p:sp>
    </p:spTree>
    <p:extLst>
      <p:ext uri="{BB962C8B-B14F-4D97-AF65-F5344CB8AC3E}">
        <p14:creationId xmlns:p14="http://schemas.microsoft.com/office/powerpoint/2010/main" val="860573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24112-90A7-AF8C-57B9-9D05A0D1F756}"/>
              </a:ext>
            </a:extLst>
          </p:cNvPr>
          <p:cNvSpPr>
            <a:spLocks noGrp="1"/>
          </p:cNvSpPr>
          <p:nvPr>
            <p:ph type="title"/>
          </p:nvPr>
        </p:nvSpPr>
        <p:spPr>
          <a:xfrm>
            <a:off x="1026002" y="73983"/>
            <a:ext cx="9905999" cy="3124199"/>
          </a:xfrm>
        </p:spPr>
        <p:txBody>
          <a:bodyPr>
            <a:normAutofit/>
          </a:bodyPr>
          <a:lstStyle/>
          <a:p>
            <a:r>
              <a:rPr lang="en-US" sz="8000" b="1" cap="none"/>
              <a:t>Rea</a:t>
            </a:r>
            <a:r>
              <a:rPr lang="en-US" altLang="zh-CN" sz="8000" b="1" cap="none"/>
              <a:t>c</a:t>
            </a:r>
            <a:r>
              <a:rPr lang="en-US" sz="8000" b="1" cap="none"/>
              <a:t>t</a:t>
            </a:r>
            <a:endParaRPr lang="en-US" sz="8000" b="1" cap="none" dirty="0"/>
          </a:p>
        </p:txBody>
      </p:sp>
      <p:sp>
        <p:nvSpPr>
          <p:cNvPr id="4" name="Text Placeholder 3">
            <a:extLst>
              <a:ext uri="{FF2B5EF4-FFF2-40B4-BE49-F238E27FC236}">
                <a16:creationId xmlns:a16="http://schemas.microsoft.com/office/drawing/2014/main" id="{B409AE38-5B60-19DC-ED00-FAD6FD011E01}"/>
              </a:ext>
            </a:extLst>
          </p:cNvPr>
          <p:cNvSpPr>
            <a:spLocks noGrp="1"/>
          </p:cNvSpPr>
          <p:nvPr>
            <p:ph type="body" idx="1"/>
          </p:nvPr>
        </p:nvSpPr>
        <p:spPr>
          <a:xfrm>
            <a:off x="919470" y="3191525"/>
            <a:ext cx="9906000" cy="1447800"/>
          </a:xfrm>
        </p:spPr>
        <p:txBody>
          <a:bodyPr>
            <a:normAutofit/>
          </a:bodyPr>
          <a:lstStyle/>
          <a:p>
            <a:pPr algn="ctr"/>
            <a:r>
              <a:rPr lang="zh-CN" altLang="en-US" sz="5400" b="1" dirty="0">
                <a:solidFill>
                  <a:srgbClr val="E6E6E6"/>
                </a:solidFill>
                <a:latin typeface="+mj-lt"/>
              </a:rPr>
              <a:t>交互</a:t>
            </a:r>
            <a:endParaRPr lang="en-US" sz="5400" b="1" dirty="0">
              <a:solidFill>
                <a:srgbClr val="E6E6E6"/>
              </a:solidFill>
              <a:latin typeface="+mj-lt"/>
            </a:endParaRPr>
          </a:p>
        </p:txBody>
      </p:sp>
    </p:spTree>
    <p:extLst>
      <p:ext uri="{BB962C8B-B14F-4D97-AF65-F5344CB8AC3E}">
        <p14:creationId xmlns:p14="http://schemas.microsoft.com/office/powerpoint/2010/main" val="134890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601CB3F-09FD-A6A2-8428-3450547EED4E}"/>
              </a:ext>
            </a:extLst>
          </p:cNvPr>
          <p:cNvSpPr>
            <a:spLocks noGrp="1"/>
          </p:cNvSpPr>
          <p:nvPr>
            <p:ph type="body" idx="1"/>
          </p:nvPr>
        </p:nvSpPr>
        <p:spPr>
          <a:xfrm>
            <a:off x="607576" y="1632235"/>
            <a:ext cx="4980316" cy="576262"/>
          </a:xfrm>
        </p:spPr>
        <p:txBody>
          <a:bodyPr/>
          <a:lstStyle/>
          <a:p>
            <a:r>
              <a:rPr lang="zh-CN" altLang="en-US" sz="2000" b="1" dirty="0"/>
              <a:t>交互行为和输入（事件</a:t>
            </a:r>
            <a:r>
              <a:rPr lang="zh-CN" altLang="en-US" sz="2000" b="1" dirty="0">
                <a:solidFill>
                  <a:srgbClr val="FF0000"/>
                </a:solidFill>
              </a:rPr>
              <a:t>触发</a:t>
            </a:r>
            <a:r>
              <a:rPr lang="zh-CN" altLang="en-US" sz="2000" b="1" dirty="0"/>
              <a:t>）</a:t>
            </a:r>
            <a:endParaRPr lang="en-US" sz="2000" b="1" dirty="0"/>
          </a:p>
        </p:txBody>
      </p:sp>
      <p:sp>
        <p:nvSpPr>
          <p:cNvPr id="3" name="Content Placeholder 2">
            <a:extLst>
              <a:ext uri="{FF2B5EF4-FFF2-40B4-BE49-F238E27FC236}">
                <a16:creationId xmlns:a16="http://schemas.microsoft.com/office/drawing/2014/main" id="{B9E4273B-B916-17D8-18C9-DBDBA928A543}"/>
              </a:ext>
            </a:extLst>
          </p:cNvPr>
          <p:cNvSpPr>
            <a:spLocks noGrp="1"/>
          </p:cNvSpPr>
          <p:nvPr>
            <p:ph sz="half" idx="2"/>
          </p:nvPr>
        </p:nvSpPr>
        <p:spPr>
          <a:xfrm>
            <a:off x="607576" y="2748730"/>
            <a:ext cx="4876800" cy="3271934"/>
          </a:xfrm>
        </p:spPr>
        <p:txBody>
          <a:bodyPr>
            <a:normAutofit/>
          </a:bodyPr>
          <a:lstStyle/>
          <a:p>
            <a:pPr>
              <a:lnSpc>
                <a:spcPct val="150000"/>
              </a:lnSpc>
            </a:pPr>
            <a:r>
              <a:rPr lang="zh-CN" altLang="en-US" b="1" dirty="0">
                <a:solidFill>
                  <a:srgbClr val="00B0F0"/>
                </a:solidFill>
              </a:rPr>
              <a:t>用户行为输入</a:t>
            </a:r>
            <a:r>
              <a:rPr lang="zh-CN" altLang="en-US" dirty="0"/>
              <a:t>： 如按钮点击，表单输入、提交等</a:t>
            </a:r>
            <a:endParaRPr lang="en-US" altLang="zh-CN" dirty="0"/>
          </a:p>
          <a:p>
            <a:pPr>
              <a:lnSpc>
                <a:spcPct val="150000"/>
              </a:lnSpc>
            </a:pPr>
            <a:r>
              <a:rPr lang="zh-CN" altLang="en-US" b="1" dirty="0">
                <a:solidFill>
                  <a:srgbClr val="00B0F0"/>
                </a:solidFill>
              </a:rPr>
              <a:t>计算机程序行为</a:t>
            </a:r>
            <a:r>
              <a:rPr lang="zh-CN" altLang="en-US" dirty="0"/>
              <a:t>：如网络请求反馈，定时器触发，加载图片等资源</a:t>
            </a:r>
            <a:endParaRPr lang="en-US" altLang="zh-CN" dirty="0"/>
          </a:p>
        </p:txBody>
      </p:sp>
      <p:sp>
        <p:nvSpPr>
          <p:cNvPr id="5" name="Text Placeholder 4">
            <a:extLst>
              <a:ext uri="{FF2B5EF4-FFF2-40B4-BE49-F238E27FC236}">
                <a16:creationId xmlns:a16="http://schemas.microsoft.com/office/drawing/2014/main" id="{5D7B569C-C7D8-0E1E-0DFD-D3E2538FC078}"/>
              </a:ext>
            </a:extLst>
          </p:cNvPr>
          <p:cNvSpPr>
            <a:spLocks noGrp="1"/>
          </p:cNvSpPr>
          <p:nvPr>
            <p:ph type="body" sz="quarter" idx="3"/>
          </p:nvPr>
        </p:nvSpPr>
        <p:spPr>
          <a:xfrm>
            <a:off x="6604110" y="1614220"/>
            <a:ext cx="4980316" cy="576262"/>
          </a:xfrm>
        </p:spPr>
        <p:txBody>
          <a:bodyPr/>
          <a:lstStyle/>
          <a:p>
            <a:r>
              <a:rPr lang="zh-CN" altLang="en-US" sz="2000" b="1" dirty="0"/>
              <a:t>交互事件响应（事件处理函数的</a:t>
            </a:r>
            <a:r>
              <a:rPr lang="zh-CN" altLang="en-US" sz="2000" b="1" dirty="0">
                <a:solidFill>
                  <a:srgbClr val="FF0000"/>
                </a:solidFill>
              </a:rPr>
              <a:t>执行</a:t>
            </a:r>
            <a:r>
              <a:rPr lang="zh-CN" altLang="en-US" sz="2000" b="1" dirty="0"/>
              <a:t>）</a:t>
            </a:r>
            <a:endParaRPr lang="en-US" sz="2000" b="1" dirty="0"/>
          </a:p>
        </p:txBody>
      </p:sp>
      <p:sp>
        <p:nvSpPr>
          <p:cNvPr id="6" name="Content Placeholder 5">
            <a:extLst>
              <a:ext uri="{FF2B5EF4-FFF2-40B4-BE49-F238E27FC236}">
                <a16:creationId xmlns:a16="http://schemas.microsoft.com/office/drawing/2014/main" id="{9A3EE505-DC3B-8705-4B3F-62A249D3E079}"/>
              </a:ext>
            </a:extLst>
          </p:cNvPr>
          <p:cNvSpPr>
            <a:spLocks noGrp="1"/>
          </p:cNvSpPr>
          <p:nvPr>
            <p:ph sz="quarter" idx="4"/>
          </p:nvPr>
        </p:nvSpPr>
        <p:spPr>
          <a:xfrm>
            <a:off x="6604110" y="2748730"/>
            <a:ext cx="4876801" cy="3271933"/>
          </a:xfrm>
        </p:spPr>
        <p:txBody>
          <a:bodyPr>
            <a:normAutofit/>
          </a:bodyPr>
          <a:lstStyle/>
          <a:p>
            <a:pPr marL="342900" indent="-342900">
              <a:lnSpc>
                <a:spcPct val="150000"/>
              </a:lnSpc>
              <a:buFont typeface="+mj-lt"/>
              <a:buAutoNum type="arabicPeriod"/>
            </a:pPr>
            <a:r>
              <a:rPr lang="zh-CN" altLang="en-US" dirty="0"/>
              <a:t>在组件</a:t>
            </a:r>
            <a:r>
              <a:rPr lang="en-US" altLang="zh-CN" dirty="0"/>
              <a:t>UI</a:t>
            </a:r>
            <a:r>
              <a:rPr lang="zh-CN" altLang="en-US" dirty="0"/>
              <a:t>上</a:t>
            </a:r>
            <a:r>
              <a:rPr lang="zh-CN" altLang="en-US" b="1" dirty="0">
                <a:solidFill>
                  <a:srgbClr val="00B0F0"/>
                </a:solidFill>
              </a:rPr>
              <a:t>事先添加事件处理函数</a:t>
            </a:r>
            <a:r>
              <a:rPr lang="zh-CN" altLang="en-US" dirty="0"/>
              <a:t>，传递事件处理函数；命名事件处理函数</a:t>
            </a:r>
            <a:endParaRPr lang="en-US" altLang="zh-CN" dirty="0"/>
          </a:p>
          <a:p>
            <a:pPr marL="342900" indent="-342900">
              <a:lnSpc>
                <a:spcPct val="150000"/>
              </a:lnSpc>
              <a:buFont typeface="+mj-lt"/>
              <a:buAutoNum type="arabicPeriod"/>
            </a:pPr>
            <a:r>
              <a:rPr lang="zh-CN" altLang="en-US" dirty="0"/>
              <a:t>在事件处理函数中处理输入数据，最终更新</a:t>
            </a:r>
            <a:r>
              <a:rPr lang="en-US" altLang="zh-CN" dirty="0"/>
              <a:t>UI</a:t>
            </a:r>
            <a:r>
              <a:rPr lang="zh-CN" altLang="en-US" dirty="0"/>
              <a:t>。</a:t>
            </a:r>
            <a:endParaRPr lang="en-US" sz="1500" dirty="0">
              <a:solidFill>
                <a:schemeClr val="accent4"/>
              </a:solidFill>
            </a:endParaRPr>
          </a:p>
        </p:txBody>
      </p:sp>
      <p:sp>
        <p:nvSpPr>
          <p:cNvPr id="7" name="Rectangle 6">
            <a:extLst>
              <a:ext uri="{FF2B5EF4-FFF2-40B4-BE49-F238E27FC236}">
                <a16:creationId xmlns:a16="http://schemas.microsoft.com/office/drawing/2014/main" id="{C95B8BF9-E36A-93F3-7BF4-5A197E575152}"/>
              </a:ext>
            </a:extLst>
          </p:cNvPr>
          <p:cNvSpPr/>
          <p:nvPr/>
        </p:nvSpPr>
        <p:spPr>
          <a:xfrm>
            <a:off x="159798" y="0"/>
            <a:ext cx="12192000" cy="1251526"/>
          </a:xfrm>
          <a:prstGeom prst="rect">
            <a:avLst/>
          </a:prstGeom>
          <a:gradFill flip="none" rotWithShape="1">
            <a:gsLst>
              <a:gs pos="0">
                <a:schemeClr val="bg1">
                  <a:lumMod val="50000"/>
                  <a:lumOff val="50000"/>
                  <a:alpha val="0"/>
                </a:schemeClr>
              </a:gs>
              <a:gs pos="50000">
                <a:schemeClr val="bg1"/>
              </a:gs>
              <a:gs pos="100000">
                <a:schemeClr val="accent1">
                  <a:lumMod val="60000"/>
                  <a:lumOff val="40000"/>
                  <a:alpha val="0"/>
                </a:schemeClr>
              </a:gs>
            </a:gsLst>
            <a:path path="circle">
              <a:fillToRect t="100000" r="100000"/>
            </a:path>
            <a:tileRect l="-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4400" b="1"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前端交互</a:t>
            </a:r>
            <a:endParaRPr lang="en-US" sz="2800" b="1"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p:txBody>
      </p:sp>
    </p:spTree>
    <p:extLst>
      <p:ext uri="{BB962C8B-B14F-4D97-AF65-F5344CB8AC3E}">
        <p14:creationId xmlns:p14="http://schemas.microsoft.com/office/powerpoint/2010/main" val="2275287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E4273B-B916-17D8-18C9-DBDBA928A543}"/>
              </a:ext>
            </a:extLst>
          </p:cNvPr>
          <p:cNvSpPr>
            <a:spLocks noGrp="1"/>
          </p:cNvSpPr>
          <p:nvPr>
            <p:ph idx="1"/>
          </p:nvPr>
        </p:nvSpPr>
        <p:spPr>
          <a:xfrm>
            <a:off x="597763" y="1673326"/>
            <a:ext cx="5758649" cy="4239202"/>
          </a:xfrm>
        </p:spPr>
        <p:txBody>
          <a:bodyPr>
            <a:normAutofit fontScale="92500" lnSpcReduction="20000"/>
          </a:bodyPr>
          <a:lstStyle/>
          <a:p>
            <a:pPr>
              <a:lnSpc>
                <a:spcPct val="170000"/>
              </a:lnSpc>
            </a:pPr>
            <a:r>
              <a:rPr lang="zh-CN" altLang="en-US" sz="1800" dirty="0">
                <a:solidFill>
                  <a:srgbClr val="FFFF00"/>
                </a:solidFill>
              </a:rPr>
              <a:t>定义在</a:t>
            </a:r>
            <a:r>
              <a:rPr lang="en-US" altLang="zh-CN" sz="1800" dirty="0">
                <a:solidFill>
                  <a:srgbClr val="FFFF00"/>
                </a:solidFill>
              </a:rPr>
              <a:t>react</a:t>
            </a:r>
            <a:r>
              <a:rPr lang="zh-CN" altLang="en-US" sz="1800" dirty="0">
                <a:solidFill>
                  <a:srgbClr val="FFFF00"/>
                </a:solidFill>
              </a:rPr>
              <a:t>组件内部的函数</a:t>
            </a:r>
            <a:r>
              <a:rPr lang="zh-CN" altLang="en-US" sz="1800" dirty="0"/>
              <a:t>，传递给自定义组件自定义事件或者内置组件浏览器事件。因为定义在内部，所以函数可以读取当前组件函数作用域内的变量，包括组件</a:t>
            </a:r>
            <a:r>
              <a:rPr lang="en-US" altLang="zh-CN" sz="1800" dirty="0"/>
              <a:t>props</a:t>
            </a:r>
            <a:r>
              <a:rPr lang="zh-CN" altLang="en-US" sz="1800" dirty="0"/>
              <a:t>参数。</a:t>
            </a:r>
            <a:endParaRPr lang="en-US" altLang="zh-CN" sz="1800" dirty="0"/>
          </a:p>
          <a:p>
            <a:pPr>
              <a:lnSpc>
                <a:spcPct val="170000"/>
              </a:lnSpc>
            </a:pPr>
            <a:r>
              <a:rPr lang="zh-CN" altLang="en-US" sz="1800" dirty="0"/>
              <a:t>父组件的事件处理函数可以传递给子组件，在子组件的事件处理函数中调用或作为子组件的事件处理函数，达到响应子组件事件的效果。这种传递的</a:t>
            </a:r>
            <a:r>
              <a:rPr lang="en-US" altLang="zh-CN" sz="1800" dirty="0"/>
              <a:t>props</a:t>
            </a:r>
            <a:r>
              <a:rPr lang="zh-CN" altLang="en-US" sz="1800" dirty="0"/>
              <a:t>可以称为是子组件的自定义事件，名称可以自定义一般以</a:t>
            </a:r>
            <a:r>
              <a:rPr lang="en-US" altLang="zh-CN" sz="1800" dirty="0"/>
              <a:t>on</a:t>
            </a:r>
            <a:r>
              <a:rPr lang="zh-CN" altLang="en-US" sz="1800" dirty="0"/>
              <a:t>开头。</a:t>
            </a:r>
            <a:endParaRPr lang="en-US" altLang="zh-CN" sz="1800" dirty="0"/>
          </a:p>
          <a:p>
            <a:pPr>
              <a:lnSpc>
                <a:spcPct val="170000"/>
              </a:lnSpc>
            </a:pPr>
            <a:r>
              <a:rPr lang="zh-CN" altLang="en-US" sz="1800" dirty="0"/>
              <a:t>内置组件（</a:t>
            </a:r>
            <a:r>
              <a:rPr lang="en-US" altLang="zh-CN" sz="1800" dirty="0"/>
              <a:t>button</a:t>
            </a:r>
            <a:r>
              <a:rPr lang="zh-CN" altLang="en-US" sz="1800" dirty="0"/>
              <a:t>，</a:t>
            </a:r>
            <a:r>
              <a:rPr lang="en-US" altLang="zh-CN" sz="1800" dirty="0"/>
              <a:t>div</a:t>
            </a:r>
            <a:r>
              <a:rPr lang="zh-CN" altLang="en-US" sz="1800" dirty="0"/>
              <a:t>）仅支持浏览器事件名称，如</a:t>
            </a:r>
            <a:r>
              <a:rPr lang="en-US" altLang="zh-CN" sz="1800" dirty="0" err="1"/>
              <a:t>onClick</a:t>
            </a:r>
            <a:endParaRPr lang="en-US" altLang="zh-CN" sz="1800" dirty="0"/>
          </a:p>
        </p:txBody>
      </p:sp>
      <p:pic>
        <p:nvPicPr>
          <p:cNvPr id="5" name="Picture 4">
            <a:extLst>
              <a:ext uri="{FF2B5EF4-FFF2-40B4-BE49-F238E27FC236}">
                <a16:creationId xmlns:a16="http://schemas.microsoft.com/office/drawing/2014/main" id="{F91957D5-AF82-BED7-705B-BB05B2DF6E3E}"/>
              </a:ext>
            </a:extLst>
          </p:cNvPr>
          <p:cNvPicPr>
            <a:picLocks noChangeAspect="1"/>
          </p:cNvPicPr>
          <p:nvPr/>
        </p:nvPicPr>
        <p:blipFill>
          <a:blip r:embed="rId2"/>
          <a:stretch>
            <a:fillRect/>
          </a:stretch>
        </p:blipFill>
        <p:spPr>
          <a:xfrm>
            <a:off x="7675427" y="1612644"/>
            <a:ext cx="2828334" cy="2742465"/>
          </a:xfrm>
          <a:prstGeom prst="rect">
            <a:avLst/>
          </a:prstGeom>
        </p:spPr>
      </p:pic>
      <p:pic>
        <p:nvPicPr>
          <p:cNvPr id="7" name="Picture 6">
            <a:extLst>
              <a:ext uri="{FF2B5EF4-FFF2-40B4-BE49-F238E27FC236}">
                <a16:creationId xmlns:a16="http://schemas.microsoft.com/office/drawing/2014/main" id="{4AB3A25E-098C-D8AC-E8CD-AEC65B0443F0}"/>
              </a:ext>
            </a:extLst>
          </p:cNvPr>
          <p:cNvPicPr>
            <a:picLocks noChangeAspect="1"/>
          </p:cNvPicPr>
          <p:nvPr/>
        </p:nvPicPr>
        <p:blipFill>
          <a:blip r:embed="rId3"/>
          <a:stretch>
            <a:fillRect/>
          </a:stretch>
        </p:blipFill>
        <p:spPr>
          <a:xfrm>
            <a:off x="7203433" y="4697812"/>
            <a:ext cx="4026820" cy="1758915"/>
          </a:xfrm>
          <a:prstGeom prst="rect">
            <a:avLst/>
          </a:prstGeom>
        </p:spPr>
      </p:pic>
      <p:sp>
        <p:nvSpPr>
          <p:cNvPr id="4" name="Rectangle 3">
            <a:extLst>
              <a:ext uri="{FF2B5EF4-FFF2-40B4-BE49-F238E27FC236}">
                <a16:creationId xmlns:a16="http://schemas.microsoft.com/office/drawing/2014/main" id="{4E558B72-1B73-E7C6-7FBC-6C5FF9EFECF0}"/>
              </a:ext>
            </a:extLst>
          </p:cNvPr>
          <p:cNvSpPr/>
          <p:nvPr/>
        </p:nvSpPr>
        <p:spPr>
          <a:xfrm>
            <a:off x="0" y="18415"/>
            <a:ext cx="12192000" cy="1251526"/>
          </a:xfrm>
          <a:prstGeom prst="rect">
            <a:avLst/>
          </a:prstGeom>
          <a:gradFill flip="none" rotWithShape="1">
            <a:gsLst>
              <a:gs pos="0">
                <a:schemeClr val="bg1">
                  <a:lumMod val="50000"/>
                  <a:lumOff val="50000"/>
                  <a:alpha val="0"/>
                </a:schemeClr>
              </a:gs>
              <a:gs pos="50000">
                <a:schemeClr val="bg1"/>
              </a:gs>
              <a:gs pos="100000">
                <a:schemeClr val="accent1">
                  <a:lumMod val="60000"/>
                  <a:lumOff val="40000"/>
                  <a:alpha val="0"/>
                </a:schemeClr>
              </a:gs>
            </a:gsLst>
            <a:path path="circle">
              <a:fillToRect t="100000" r="100000"/>
            </a:path>
            <a:tileRect l="-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00" b="1"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React</a:t>
            </a:r>
            <a:r>
              <a:rPr lang="zh-CN" altLang="en-US" sz="2800" b="1"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组件添加事件处理</a:t>
            </a:r>
            <a:endParaRPr lang="en-US" sz="2800" b="1"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p:txBody>
      </p:sp>
    </p:spTree>
    <p:extLst>
      <p:ext uri="{BB962C8B-B14F-4D97-AF65-F5344CB8AC3E}">
        <p14:creationId xmlns:p14="http://schemas.microsoft.com/office/powerpoint/2010/main" val="4217299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7DA4BC2-228D-2C1A-9906-2E1E66F676BD}"/>
              </a:ext>
            </a:extLst>
          </p:cNvPr>
          <p:cNvSpPr>
            <a:spLocks noGrp="1"/>
          </p:cNvSpPr>
          <p:nvPr>
            <p:ph idx="1"/>
          </p:nvPr>
        </p:nvSpPr>
        <p:spPr>
          <a:xfrm>
            <a:off x="378197" y="1389356"/>
            <a:ext cx="5907194" cy="4984812"/>
          </a:xfrm>
        </p:spPr>
        <p:txBody>
          <a:bodyPr>
            <a:normAutofit fontScale="47500" lnSpcReduction="20000"/>
          </a:bodyPr>
          <a:lstStyle/>
          <a:p>
            <a:pPr marL="0" indent="0">
              <a:lnSpc>
                <a:spcPct val="200000"/>
              </a:lnSpc>
              <a:buNone/>
            </a:pPr>
            <a:endParaRPr lang="en-US" altLang="zh-CN" sz="1800" cap="none" dirty="0">
              <a:solidFill>
                <a:srgbClr val="FFFF00"/>
              </a:solidFill>
            </a:endParaRPr>
          </a:p>
          <a:p>
            <a:pPr marL="0" indent="0">
              <a:lnSpc>
                <a:spcPct val="200000"/>
              </a:lnSpc>
              <a:buNone/>
            </a:pPr>
            <a:r>
              <a:rPr lang="en-US" altLang="zh-CN" sz="2200" cap="none" dirty="0"/>
              <a:t>React</a:t>
            </a:r>
            <a:r>
              <a:rPr lang="zh-CN" altLang="en-US" sz="2200" cap="none" dirty="0"/>
              <a:t>的</a:t>
            </a:r>
            <a:r>
              <a:rPr lang="en-US" altLang="zh-CN" sz="2200" cap="none" dirty="0"/>
              <a:t>UI</a:t>
            </a:r>
            <a:r>
              <a:rPr lang="zh-CN" altLang="en-US" sz="2200" cap="none" dirty="0"/>
              <a:t>由</a:t>
            </a:r>
            <a:r>
              <a:rPr lang="en-US" altLang="zh-CN" sz="2200" cap="none" dirty="0"/>
              <a:t>React</a:t>
            </a:r>
            <a:r>
              <a:rPr lang="zh-CN" altLang="en-US" sz="2200" cap="none" dirty="0"/>
              <a:t>组件树组成，组件</a:t>
            </a:r>
            <a:r>
              <a:rPr lang="en-US" altLang="zh-CN" sz="2200" cap="none" dirty="0"/>
              <a:t>UI</a:t>
            </a:r>
            <a:r>
              <a:rPr lang="zh-CN" altLang="en-US" sz="2200" cap="none" dirty="0"/>
              <a:t>渲染内容在定义的时候是根据数据变量和条件状态而决定最终渲染内容</a:t>
            </a:r>
            <a:r>
              <a:rPr lang="en-US" altLang="zh-CN" sz="2200" cap="none" dirty="0"/>
              <a:t>JSX</a:t>
            </a:r>
            <a:r>
              <a:rPr lang="zh-CN" altLang="en-US" sz="2200" cap="none" dirty="0"/>
              <a:t>。所以一般思路是改变数据或者条件状态，重新执行渲染函数即可。但是存在以下问题：</a:t>
            </a:r>
            <a:endParaRPr lang="en-US" altLang="zh-CN" sz="2200" cap="none" dirty="0"/>
          </a:p>
          <a:p>
            <a:pPr marL="0" indent="0">
              <a:lnSpc>
                <a:spcPct val="200000"/>
              </a:lnSpc>
              <a:buNone/>
            </a:pPr>
            <a:r>
              <a:rPr lang="en-US" altLang="zh-CN" sz="2200" cap="none" dirty="0">
                <a:solidFill>
                  <a:srgbClr val="FFFF00"/>
                </a:solidFill>
              </a:rPr>
              <a:t>1</a:t>
            </a:r>
            <a:r>
              <a:rPr lang="zh-CN" altLang="en-US" sz="2200" cap="none" dirty="0">
                <a:solidFill>
                  <a:srgbClr val="FFFF00"/>
                </a:solidFill>
              </a:rPr>
              <a:t>）数据变量和条件状态如果是声明在组件函数内，也就是局部变量无法在多次执行渲染函数中保存，每次渲染会重新声明和初始化</a:t>
            </a:r>
            <a:endParaRPr lang="en-US" altLang="zh-CN" sz="2200" cap="none" dirty="0">
              <a:solidFill>
                <a:srgbClr val="FFFF00"/>
              </a:solidFill>
            </a:endParaRPr>
          </a:p>
          <a:p>
            <a:pPr marL="0" indent="0">
              <a:lnSpc>
                <a:spcPct val="200000"/>
              </a:lnSpc>
              <a:buNone/>
            </a:pPr>
            <a:r>
              <a:rPr lang="en-US" altLang="zh-CN" sz="2200" cap="none" dirty="0">
                <a:solidFill>
                  <a:srgbClr val="FFFF00"/>
                </a:solidFill>
              </a:rPr>
              <a:t>2</a:t>
            </a:r>
            <a:r>
              <a:rPr lang="zh-CN" altLang="en-US" sz="2200" cap="none" dirty="0">
                <a:solidFill>
                  <a:srgbClr val="FFFF00"/>
                </a:solidFill>
              </a:rPr>
              <a:t>）更改局部变量也不会触发渲染函数的重新执行</a:t>
            </a:r>
            <a:endParaRPr lang="en-US" altLang="zh-CN" sz="2200" cap="none" dirty="0">
              <a:solidFill>
                <a:srgbClr val="FFFF00"/>
              </a:solidFill>
            </a:endParaRPr>
          </a:p>
          <a:p>
            <a:pPr marL="0" indent="0">
              <a:lnSpc>
                <a:spcPct val="200000"/>
              </a:lnSpc>
              <a:buNone/>
            </a:pPr>
            <a:r>
              <a:rPr lang="en-US" altLang="zh-CN" sz="2200" cap="none" dirty="0">
                <a:solidFill>
                  <a:srgbClr val="92D050"/>
                </a:solidFill>
              </a:rPr>
              <a:t>React</a:t>
            </a:r>
            <a:r>
              <a:rPr lang="zh-CN" altLang="en-US" sz="2200" cap="none" dirty="0">
                <a:solidFill>
                  <a:srgbClr val="92D050"/>
                </a:solidFill>
              </a:rPr>
              <a:t>解决方案： </a:t>
            </a:r>
            <a:r>
              <a:rPr lang="en-US" altLang="zh-CN" sz="2200" cap="none" dirty="0">
                <a:solidFill>
                  <a:srgbClr val="00B0F0"/>
                </a:solidFill>
                <a:effectLst>
                  <a:glow rad="38100">
                    <a:schemeClr val="bg1">
                      <a:lumMod val="50000"/>
                      <a:lumOff val="50000"/>
                      <a:alpha val="20000"/>
                    </a:schemeClr>
                  </a:glow>
                </a:effectLst>
              </a:rPr>
              <a:t>useState</a:t>
            </a:r>
            <a:r>
              <a:rPr lang="en-US" altLang="zh-CN" sz="2200" cap="none" dirty="0">
                <a:solidFill>
                  <a:srgbClr val="92D050"/>
                </a:solidFill>
                <a:effectLst>
                  <a:glow rad="38100">
                    <a:schemeClr val="bg1">
                      <a:lumMod val="50000"/>
                      <a:lumOff val="50000"/>
                      <a:alpha val="20000"/>
                    </a:schemeClr>
                  </a:glow>
                </a:effectLst>
              </a:rPr>
              <a:t> Hook</a:t>
            </a:r>
            <a:r>
              <a:rPr lang="zh-CN" altLang="en-US" sz="2200" cap="none" dirty="0">
                <a:solidFill>
                  <a:srgbClr val="92D050"/>
                </a:solidFill>
                <a:effectLst>
                  <a:glow rad="38100">
                    <a:schemeClr val="bg1">
                      <a:lumMod val="50000"/>
                      <a:lumOff val="50000"/>
                      <a:alpha val="20000"/>
                    </a:schemeClr>
                  </a:glow>
                </a:effectLst>
              </a:rPr>
              <a:t>， 提供以下两个功能</a:t>
            </a:r>
            <a:endParaRPr lang="en-US" altLang="zh-CN" sz="2200" cap="none" dirty="0">
              <a:solidFill>
                <a:srgbClr val="92D050"/>
              </a:solidFill>
              <a:effectLst>
                <a:glow rad="38100">
                  <a:schemeClr val="bg1">
                    <a:lumMod val="50000"/>
                    <a:lumOff val="50000"/>
                    <a:alpha val="20000"/>
                  </a:schemeClr>
                </a:glow>
              </a:effectLst>
            </a:endParaRPr>
          </a:p>
          <a:p>
            <a:pPr marL="0" indent="0">
              <a:lnSpc>
                <a:spcPct val="200000"/>
              </a:lnSpc>
              <a:buNone/>
            </a:pPr>
            <a:r>
              <a:rPr lang="en-US" altLang="zh-CN" sz="2200" cap="none" dirty="0">
                <a:solidFill>
                  <a:srgbClr val="92D050"/>
                </a:solidFill>
                <a:effectLst>
                  <a:glow rad="38100">
                    <a:schemeClr val="bg1">
                      <a:lumMod val="50000"/>
                      <a:lumOff val="50000"/>
                      <a:alpha val="20000"/>
                    </a:schemeClr>
                  </a:glow>
                </a:effectLst>
              </a:rPr>
              <a:t>	1</a:t>
            </a:r>
            <a:r>
              <a:rPr lang="zh-CN" altLang="en-US" sz="2200" cap="none" dirty="0">
                <a:solidFill>
                  <a:srgbClr val="92D050"/>
                </a:solidFill>
                <a:effectLst>
                  <a:glow rad="38100">
                    <a:schemeClr val="bg1">
                      <a:lumMod val="50000"/>
                      <a:lumOff val="50000"/>
                      <a:alpha val="20000"/>
                    </a:schemeClr>
                  </a:glow>
                </a:effectLst>
              </a:rPr>
              <a:t>）</a:t>
            </a:r>
            <a:r>
              <a:rPr lang="en-US" altLang="zh-CN" sz="2200" cap="none" dirty="0">
                <a:solidFill>
                  <a:srgbClr val="00B0F0"/>
                </a:solidFill>
                <a:effectLst>
                  <a:glow rad="38100">
                    <a:schemeClr val="bg1">
                      <a:lumMod val="50000"/>
                      <a:lumOff val="50000"/>
                      <a:alpha val="20000"/>
                    </a:schemeClr>
                  </a:glow>
                </a:effectLst>
              </a:rPr>
              <a:t>State</a:t>
            </a:r>
            <a:r>
              <a:rPr lang="zh-CN" altLang="en-US" sz="2200" cap="none" dirty="0">
                <a:solidFill>
                  <a:srgbClr val="00B0F0"/>
                </a:solidFill>
                <a:effectLst>
                  <a:glow rad="38100">
                    <a:schemeClr val="bg1">
                      <a:lumMod val="50000"/>
                      <a:lumOff val="50000"/>
                      <a:alpha val="20000"/>
                    </a:schemeClr>
                  </a:glow>
                </a:effectLst>
              </a:rPr>
              <a:t>变量（在组件中只读）</a:t>
            </a:r>
            <a:r>
              <a:rPr lang="zh-CN" altLang="en-US" sz="2200" cap="none" dirty="0">
                <a:solidFill>
                  <a:srgbClr val="92D050"/>
                </a:solidFill>
                <a:effectLst>
                  <a:glow rad="38100">
                    <a:schemeClr val="bg1">
                      <a:lumMod val="50000"/>
                      <a:lumOff val="50000"/>
                      <a:alpha val="20000"/>
                    </a:schemeClr>
                  </a:glow>
                </a:effectLst>
              </a:rPr>
              <a:t>：存在于组件作用域之外，</a:t>
            </a:r>
            <a:r>
              <a:rPr lang="en-US" altLang="zh-CN" sz="2200" cap="none" dirty="0">
                <a:solidFill>
                  <a:srgbClr val="92D050"/>
                </a:solidFill>
                <a:effectLst>
                  <a:glow rad="38100">
                    <a:schemeClr val="bg1">
                      <a:lumMod val="50000"/>
                      <a:lumOff val="50000"/>
                      <a:alpha val="20000"/>
                    </a:schemeClr>
                  </a:glow>
                </a:effectLst>
              </a:rPr>
              <a:t>React</a:t>
            </a:r>
            <a:r>
              <a:rPr lang="zh-CN" altLang="en-US" sz="2200" cap="none" dirty="0">
                <a:solidFill>
                  <a:srgbClr val="92D050"/>
                </a:solidFill>
                <a:effectLst>
                  <a:glow rad="38100">
                    <a:schemeClr val="bg1">
                      <a:lumMod val="50000"/>
                      <a:lumOff val="50000"/>
                      <a:alpha val="20000"/>
                    </a:schemeClr>
                  </a:glow>
                </a:effectLst>
              </a:rPr>
              <a:t>作用域之中，</a:t>
            </a:r>
            <a:r>
              <a:rPr lang="en-US" altLang="zh-CN" sz="2200" cap="none" dirty="0">
                <a:solidFill>
                  <a:srgbClr val="92D050"/>
                </a:solidFill>
                <a:effectLst>
                  <a:glow rad="38100">
                    <a:schemeClr val="bg1">
                      <a:lumMod val="50000"/>
                      <a:lumOff val="50000"/>
                      <a:alpha val="20000"/>
                    </a:schemeClr>
                  </a:glow>
                </a:effectLst>
              </a:rPr>
              <a:t>map</a:t>
            </a:r>
            <a:r>
              <a:rPr lang="zh-CN" altLang="en-US" sz="2200" cap="none" dirty="0">
                <a:solidFill>
                  <a:srgbClr val="92D050"/>
                </a:solidFill>
                <a:effectLst>
                  <a:glow rad="38100">
                    <a:schemeClr val="bg1">
                      <a:lumMod val="50000"/>
                      <a:lumOff val="50000"/>
                      <a:alpha val="20000"/>
                    </a:schemeClr>
                  </a:glow>
                </a:effectLst>
              </a:rPr>
              <a:t>在组件函数渲染的</a:t>
            </a:r>
            <a:r>
              <a:rPr lang="en-US" altLang="zh-CN" sz="2200" cap="none" dirty="0">
                <a:solidFill>
                  <a:srgbClr val="92D050"/>
                </a:solidFill>
                <a:effectLst>
                  <a:glow rad="38100">
                    <a:schemeClr val="bg1">
                      <a:lumMod val="50000"/>
                      <a:lumOff val="50000"/>
                      <a:alpha val="20000"/>
                    </a:schemeClr>
                  </a:glow>
                </a:effectLst>
              </a:rPr>
              <a:t>UI</a:t>
            </a:r>
            <a:r>
              <a:rPr lang="zh-CN" altLang="en-US" sz="2200" cap="none" dirty="0">
                <a:solidFill>
                  <a:srgbClr val="92D050"/>
                </a:solidFill>
                <a:effectLst>
                  <a:glow rad="38100">
                    <a:schemeClr val="bg1">
                      <a:lumMod val="50000"/>
                      <a:lumOff val="50000"/>
                      <a:alpha val="20000"/>
                    </a:schemeClr>
                  </a:glow>
                </a:effectLst>
              </a:rPr>
              <a:t>树位置，也就是说相同组件的</a:t>
            </a:r>
            <a:r>
              <a:rPr lang="en-US" altLang="zh-CN" sz="2200" cap="none" dirty="0">
                <a:solidFill>
                  <a:srgbClr val="92D050"/>
                </a:solidFill>
                <a:effectLst>
                  <a:glow rad="38100">
                    <a:schemeClr val="bg1">
                      <a:lumMod val="50000"/>
                      <a:lumOff val="50000"/>
                      <a:alpha val="20000"/>
                    </a:schemeClr>
                  </a:glow>
                </a:effectLst>
              </a:rPr>
              <a:t>state</a:t>
            </a:r>
            <a:r>
              <a:rPr lang="zh-CN" altLang="en-US" sz="2200" cap="none" dirty="0">
                <a:solidFill>
                  <a:srgbClr val="92D050"/>
                </a:solidFill>
                <a:effectLst>
                  <a:glow rad="38100">
                    <a:schemeClr val="bg1">
                      <a:lumMod val="50000"/>
                      <a:lumOff val="50000"/>
                      <a:alpha val="20000"/>
                    </a:schemeClr>
                  </a:glow>
                </a:effectLst>
              </a:rPr>
              <a:t>也是独立的，因为他们在</a:t>
            </a:r>
            <a:r>
              <a:rPr lang="en-US" altLang="zh-CN" sz="2200" cap="none" dirty="0">
                <a:solidFill>
                  <a:srgbClr val="92D050"/>
                </a:solidFill>
                <a:effectLst>
                  <a:glow rad="38100">
                    <a:schemeClr val="bg1">
                      <a:lumMod val="50000"/>
                      <a:lumOff val="50000"/>
                      <a:alpha val="20000"/>
                    </a:schemeClr>
                  </a:glow>
                </a:effectLst>
              </a:rPr>
              <a:t>UI</a:t>
            </a:r>
            <a:r>
              <a:rPr lang="zh-CN" altLang="en-US" sz="2200" cap="none" dirty="0">
                <a:solidFill>
                  <a:srgbClr val="92D050"/>
                </a:solidFill>
                <a:effectLst>
                  <a:glow rad="38100">
                    <a:schemeClr val="bg1">
                      <a:lumMod val="50000"/>
                      <a:lumOff val="50000"/>
                      <a:alpha val="20000"/>
                    </a:schemeClr>
                  </a:glow>
                </a:effectLst>
              </a:rPr>
              <a:t>树中不同的位置。</a:t>
            </a:r>
            <a:endParaRPr lang="en-US" altLang="zh-CN" sz="2200" cap="none" dirty="0">
              <a:solidFill>
                <a:srgbClr val="92D050"/>
              </a:solidFill>
              <a:effectLst>
                <a:glow rad="38100">
                  <a:schemeClr val="bg1">
                    <a:lumMod val="50000"/>
                    <a:lumOff val="50000"/>
                    <a:alpha val="20000"/>
                  </a:schemeClr>
                </a:glow>
              </a:effectLst>
            </a:endParaRPr>
          </a:p>
          <a:p>
            <a:pPr marL="0" indent="0">
              <a:lnSpc>
                <a:spcPct val="200000"/>
              </a:lnSpc>
              <a:buNone/>
            </a:pPr>
            <a:r>
              <a:rPr lang="en-US" altLang="zh-CN" sz="2200" cap="none" dirty="0">
                <a:solidFill>
                  <a:srgbClr val="92D050"/>
                </a:solidFill>
                <a:effectLst>
                  <a:glow rad="38100">
                    <a:schemeClr val="bg1">
                      <a:lumMod val="50000"/>
                      <a:lumOff val="50000"/>
                      <a:alpha val="20000"/>
                    </a:schemeClr>
                  </a:glow>
                </a:effectLst>
              </a:rPr>
              <a:t>	2</a:t>
            </a:r>
            <a:r>
              <a:rPr lang="zh-CN" altLang="en-US" sz="2200" cap="none" dirty="0">
                <a:solidFill>
                  <a:srgbClr val="92D050"/>
                </a:solidFill>
                <a:effectLst>
                  <a:glow rad="38100">
                    <a:schemeClr val="bg1">
                      <a:lumMod val="50000"/>
                      <a:lumOff val="50000"/>
                      <a:alpha val="20000"/>
                    </a:schemeClr>
                  </a:glow>
                </a:effectLst>
              </a:rPr>
              <a:t>）</a:t>
            </a:r>
            <a:r>
              <a:rPr lang="en-US" altLang="zh-CN" sz="2200" cap="none" dirty="0">
                <a:solidFill>
                  <a:srgbClr val="00B0F0"/>
                </a:solidFill>
                <a:effectLst>
                  <a:glow rad="38100">
                    <a:schemeClr val="bg1">
                      <a:lumMod val="50000"/>
                      <a:lumOff val="50000"/>
                      <a:alpha val="20000"/>
                    </a:schemeClr>
                  </a:glow>
                </a:effectLst>
              </a:rPr>
              <a:t>State setter</a:t>
            </a:r>
            <a:r>
              <a:rPr lang="zh-CN" altLang="en-US" sz="2200" cap="none" dirty="0">
                <a:solidFill>
                  <a:srgbClr val="00B0F0"/>
                </a:solidFill>
                <a:effectLst>
                  <a:glow rad="38100">
                    <a:schemeClr val="bg1">
                      <a:lumMod val="50000"/>
                      <a:lumOff val="50000"/>
                      <a:alpha val="20000"/>
                    </a:schemeClr>
                  </a:glow>
                </a:effectLst>
              </a:rPr>
              <a:t>函数</a:t>
            </a:r>
            <a:r>
              <a:rPr lang="en-US" altLang="zh-CN" sz="2200" cap="none" dirty="0">
                <a:solidFill>
                  <a:srgbClr val="92D050"/>
                </a:solidFill>
                <a:effectLst>
                  <a:glow rad="38100">
                    <a:schemeClr val="bg1">
                      <a:lumMod val="50000"/>
                      <a:lumOff val="50000"/>
                      <a:alpha val="20000"/>
                    </a:schemeClr>
                  </a:glow>
                </a:effectLst>
              </a:rPr>
              <a:t>: </a:t>
            </a:r>
            <a:r>
              <a:rPr lang="zh-CN" altLang="en-US" sz="2200" cap="none" dirty="0">
                <a:solidFill>
                  <a:srgbClr val="00B0F0"/>
                </a:solidFill>
                <a:effectLst>
                  <a:glow rad="38100">
                    <a:schemeClr val="bg1">
                      <a:lumMod val="50000"/>
                      <a:lumOff val="50000"/>
                      <a:alpha val="20000"/>
                    </a:schemeClr>
                  </a:glow>
                </a:effectLst>
              </a:rPr>
              <a:t>设置</a:t>
            </a:r>
            <a:r>
              <a:rPr lang="zh-CN" altLang="en-US" sz="2200" cap="none" dirty="0">
                <a:solidFill>
                  <a:srgbClr val="92D050"/>
                </a:solidFill>
                <a:effectLst>
                  <a:glow rad="38100">
                    <a:schemeClr val="bg1">
                      <a:lumMod val="50000"/>
                      <a:lumOff val="50000"/>
                      <a:alpha val="20000"/>
                    </a:schemeClr>
                  </a:glow>
                </a:effectLst>
              </a:rPr>
              <a:t>更新变量的方法；</a:t>
            </a:r>
            <a:r>
              <a:rPr lang="zh-CN" altLang="en-US" sz="2200" cap="none" dirty="0">
                <a:solidFill>
                  <a:srgbClr val="FFFF00"/>
                </a:solidFill>
                <a:effectLst>
                  <a:glow rad="38100">
                    <a:schemeClr val="bg1">
                      <a:lumMod val="50000"/>
                      <a:lumOff val="50000"/>
                      <a:alpha val="20000"/>
                    </a:schemeClr>
                  </a:glow>
                </a:effectLst>
              </a:rPr>
              <a:t>在一个事件处理函数中的每次调用此函数，设置的值或方法，都会被</a:t>
            </a:r>
            <a:r>
              <a:rPr lang="en-US" altLang="zh-CN" sz="2200" cap="none" dirty="0">
                <a:solidFill>
                  <a:srgbClr val="FFFF00"/>
                </a:solidFill>
                <a:effectLst>
                  <a:glow rad="38100">
                    <a:schemeClr val="bg1">
                      <a:lumMod val="50000"/>
                      <a:lumOff val="50000"/>
                      <a:alpha val="20000"/>
                    </a:schemeClr>
                  </a:glow>
                </a:effectLst>
              </a:rPr>
              <a:t>push</a:t>
            </a:r>
            <a:r>
              <a:rPr lang="zh-CN" altLang="en-US" sz="2200" cap="none" dirty="0">
                <a:solidFill>
                  <a:srgbClr val="FFFF00"/>
                </a:solidFill>
                <a:effectLst>
                  <a:glow rad="38100">
                    <a:schemeClr val="bg1">
                      <a:lumMod val="50000"/>
                      <a:lumOff val="50000"/>
                      <a:alpha val="20000"/>
                    </a:schemeClr>
                  </a:glow>
                </a:effectLst>
              </a:rPr>
              <a:t>到一个队列当中，当事件处理函数中的所有代码都运行完毕后，触发重新渲染之前，批处理队列中的更新，以免触发多次重新渲染。</a:t>
            </a:r>
            <a:endParaRPr lang="en-US" altLang="zh-CN" sz="2200" cap="none" dirty="0">
              <a:solidFill>
                <a:srgbClr val="FFFF00"/>
              </a:solidFill>
              <a:effectLst>
                <a:glow rad="38100">
                  <a:schemeClr val="bg1">
                    <a:lumMod val="50000"/>
                    <a:lumOff val="50000"/>
                    <a:alpha val="20000"/>
                  </a:schemeClr>
                </a:glow>
              </a:effectLst>
            </a:endParaRPr>
          </a:p>
          <a:p>
            <a:pPr marL="0" indent="0">
              <a:lnSpc>
                <a:spcPct val="200000"/>
              </a:lnSpc>
              <a:buNone/>
            </a:pPr>
            <a:r>
              <a:rPr lang="en-US" altLang="zh-CN" sz="1800" cap="none" dirty="0">
                <a:solidFill>
                  <a:srgbClr val="FFFF00"/>
                </a:solidFill>
                <a:effectLst>
                  <a:glow rad="38100">
                    <a:schemeClr val="bg1">
                      <a:lumMod val="50000"/>
                      <a:lumOff val="50000"/>
                      <a:alpha val="20000"/>
                    </a:schemeClr>
                  </a:glow>
                </a:effectLst>
              </a:rPr>
              <a:t>	</a:t>
            </a:r>
            <a:r>
              <a:rPr lang="zh-CN" altLang="en-US" sz="2500" b="1" cap="none" dirty="0">
                <a:solidFill>
                  <a:srgbClr val="FFFF00"/>
                </a:solidFill>
                <a:effectLst>
                  <a:glow rad="38100">
                    <a:schemeClr val="bg1">
                      <a:lumMod val="50000"/>
                      <a:lumOff val="50000"/>
                      <a:alpha val="20000"/>
                    </a:schemeClr>
                  </a:glow>
                </a:effectLst>
              </a:rPr>
              <a:t>在事件处理函数中更新</a:t>
            </a:r>
            <a:r>
              <a:rPr lang="en-US" altLang="zh-CN" sz="2500" b="1" cap="none" dirty="0">
                <a:solidFill>
                  <a:srgbClr val="FFFF00"/>
                </a:solidFill>
                <a:effectLst>
                  <a:glow rad="38100">
                    <a:schemeClr val="bg1">
                      <a:lumMod val="50000"/>
                      <a:lumOff val="50000"/>
                      <a:alpha val="20000"/>
                    </a:schemeClr>
                  </a:glow>
                </a:effectLst>
              </a:rPr>
              <a:t>state === </a:t>
            </a:r>
            <a:r>
              <a:rPr lang="zh-CN" altLang="en-US" sz="2500" b="1" cap="none" dirty="0">
                <a:solidFill>
                  <a:srgbClr val="FFFF00"/>
                </a:solidFill>
                <a:effectLst>
                  <a:glow rad="38100">
                    <a:schemeClr val="bg1">
                      <a:lumMod val="50000"/>
                      <a:lumOff val="50000"/>
                      <a:alpha val="20000"/>
                    </a:schemeClr>
                  </a:glow>
                </a:effectLst>
              </a:rPr>
              <a:t>更新渲染的</a:t>
            </a:r>
            <a:r>
              <a:rPr lang="en-US" altLang="zh-CN" sz="2500" b="1" cap="none" dirty="0">
                <a:solidFill>
                  <a:srgbClr val="FFFF00"/>
                </a:solidFill>
                <a:effectLst>
                  <a:glow rad="38100">
                    <a:schemeClr val="bg1">
                      <a:lumMod val="50000"/>
                      <a:lumOff val="50000"/>
                      <a:alpha val="20000"/>
                    </a:schemeClr>
                  </a:glow>
                </a:effectLst>
              </a:rPr>
              <a:t>JSX;</a:t>
            </a:r>
          </a:p>
          <a:p>
            <a:pPr marL="0" indent="0">
              <a:lnSpc>
                <a:spcPct val="200000"/>
              </a:lnSpc>
              <a:buNone/>
            </a:pPr>
            <a:endParaRPr lang="en-US" altLang="zh-CN" sz="1800" cap="none" dirty="0"/>
          </a:p>
        </p:txBody>
      </p:sp>
      <p:sp>
        <p:nvSpPr>
          <p:cNvPr id="4" name="Rectangle 3">
            <a:extLst>
              <a:ext uri="{FF2B5EF4-FFF2-40B4-BE49-F238E27FC236}">
                <a16:creationId xmlns:a16="http://schemas.microsoft.com/office/drawing/2014/main" id="{BFD7D080-06C2-D115-4879-6180ECA08EB2}"/>
              </a:ext>
            </a:extLst>
          </p:cNvPr>
          <p:cNvSpPr/>
          <p:nvPr/>
        </p:nvSpPr>
        <p:spPr>
          <a:xfrm>
            <a:off x="0" y="0"/>
            <a:ext cx="12192000" cy="1251526"/>
          </a:xfrm>
          <a:prstGeom prst="rect">
            <a:avLst/>
          </a:prstGeom>
          <a:gradFill flip="none" rotWithShape="1">
            <a:gsLst>
              <a:gs pos="0">
                <a:schemeClr val="bg1">
                  <a:lumMod val="50000"/>
                  <a:lumOff val="50000"/>
                  <a:alpha val="0"/>
                </a:schemeClr>
              </a:gs>
              <a:gs pos="50000">
                <a:schemeClr val="bg1"/>
              </a:gs>
              <a:gs pos="100000">
                <a:schemeClr val="accent1">
                  <a:lumMod val="60000"/>
                  <a:lumOff val="40000"/>
                  <a:alpha val="0"/>
                </a:schemeClr>
              </a:gs>
            </a:gsLst>
            <a:path path="circle">
              <a:fillToRect t="100000" r="100000"/>
            </a:path>
            <a:tileRect l="-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R</a:t>
            </a:r>
            <a:r>
              <a:rPr lang="en-US" altLang="zh-CN" sz="2800" b="1"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eact</a:t>
            </a:r>
            <a:r>
              <a:rPr lang="zh-CN" altLang="en-US" sz="2800" b="1"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在事件处理中更新</a:t>
            </a:r>
            <a:r>
              <a:rPr lang="en-US" altLang="zh-CN" sz="2800" b="1"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UI</a:t>
            </a:r>
            <a:endParaRPr lang="en-US" sz="2800" b="1"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p:txBody>
      </p:sp>
      <p:sp>
        <p:nvSpPr>
          <p:cNvPr id="2" name="Content Placeholder 7">
            <a:extLst>
              <a:ext uri="{FF2B5EF4-FFF2-40B4-BE49-F238E27FC236}">
                <a16:creationId xmlns:a16="http://schemas.microsoft.com/office/drawing/2014/main" id="{815C5091-C6DA-EBE2-41F9-53B286C81542}"/>
              </a:ext>
            </a:extLst>
          </p:cNvPr>
          <p:cNvSpPr txBox="1">
            <a:spLocks/>
          </p:cNvSpPr>
          <p:nvPr/>
        </p:nvSpPr>
        <p:spPr>
          <a:xfrm>
            <a:off x="6567411" y="1535838"/>
            <a:ext cx="5246391" cy="4323426"/>
          </a:xfrm>
          <a:prstGeom prst="rect">
            <a:avLst/>
          </a:prstGeom>
        </p:spPr>
        <p:txBody>
          <a:bodyPr vert="horz" lIns="91440" tIns="45720" rIns="91440" bIns="45720" rtlCol="0" anchor="ctr">
            <a:normAutofit fontScale="62500" lnSpcReduction="2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lnSpc>
                <a:spcPct val="200000"/>
              </a:lnSpc>
              <a:buFont typeface="Arial"/>
              <a:buNone/>
            </a:pPr>
            <a:endParaRPr lang="en-US" altLang="zh-CN" sz="1800" cap="none" dirty="0">
              <a:solidFill>
                <a:srgbClr val="FFFF00"/>
              </a:solidFill>
            </a:endParaRPr>
          </a:p>
          <a:p>
            <a:pPr marL="0" indent="0">
              <a:lnSpc>
                <a:spcPct val="200000"/>
              </a:lnSpc>
              <a:buFont typeface="Arial"/>
              <a:buNone/>
            </a:pPr>
            <a:r>
              <a:rPr lang="zh-CN" altLang="en-US" sz="1800" cap="none" dirty="0"/>
              <a:t>声明组件的</a:t>
            </a:r>
            <a:r>
              <a:rPr lang="en-US" altLang="zh-CN" sz="1800" cap="none" dirty="0"/>
              <a:t>state</a:t>
            </a:r>
            <a:r>
              <a:rPr lang="zh-CN" altLang="en-US" sz="1800" cap="none" dirty="0"/>
              <a:t>：</a:t>
            </a:r>
            <a:r>
              <a:rPr lang="en-US" altLang="zh-CN" sz="1800" cap="none" dirty="0"/>
              <a:t>const [stateName, setStateName] = useState(initialValue);</a:t>
            </a:r>
          </a:p>
          <a:p>
            <a:pPr marL="0" indent="0">
              <a:lnSpc>
                <a:spcPct val="200000"/>
              </a:lnSpc>
              <a:buFont typeface="Arial"/>
              <a:buNone/>
            </a:pPr>
            <a:r>
              <a:rPr lang="zh-CN" altLang="en-US" sz="1800" cap="none" dirty="0"/>
              <a:t>更新组件</a:t>
            </a:r>
            <a:r>
              <a:rPr lang="en-US" altLang="zh-CN" sz="1800" cap="none" dirty="0"/>
              <a:t>state</a:t>
            </a:r>
            <a:r>
              <a:rPr lang="zh-CN" altLang="en-US" sz="1800" cap="none" dirty="0"/>
              <a:t>并触发渲染：</a:t>
            </a:r>
            <a:endParaRPr lang="en-US" altLang="zh-CN" sz="1800" cap="none" dirty="0"/>
          </a:p>
          <a:p>
            <a:pPr marL="0" indent="0">
              <a:lnSpc>
                <a:spcPct val="200000"/>
              </a:lnSpc>
              <a:buFont typeface="Arial"/>
              <a:buNone/>
            </a:pPr>
            <a:r>
              <a:rPr lang="en-US" altLang="zh-CN" sz="1800" cap="none" dirty="0"/>
              <a:t>inputHandler = (newValue) =&gt; {</a:t>
            </a:r>
          </a:p>
          <a:p>
            <a:pPr marL="0" indent="0">
              <a:lnSpc>
                <a:spcPct val="200000"/>
              </a:lnSpc>
              <a:buFont typeface="Arial"/>
              <a:buNone/>
            </a:pPr>
            <a:r>
              <a:rPr lang="en-US" altLang="zh-CN" sz="1800" cap="none" dirty="0"/>
              <a:t>	setStateName(</a:t>
            </a:r>
          </a:p>
          <a:p>
            <a:pPr marL="457200" lvl="1" indent="0">
              <a:lnSpc>
                <a:spcPct val="200000"/>
              </a:lnSpc>
              <a:buNone/>
            </a:pPr>
            <a:r>
              <a:rPr lang="en-US" altLang="zh-CN" sz="1600" cap="none" dirty="0"/>
              <a:t>	newValue || </a:t>
            </a:r>
          </a:p>
          <a:p>
            <a:pPr marL="457200" lvl="1" indent="0">
              <a:lnSpc>
                <a:spcPct val="200000"/>
              </a:lnSpc>
              <a:buNone/>
            </a:pPr>
            <a:r>
              <a:rPr lang="en-US" altLang="zh-CN" sz="1600" cap="none" dirty="0"/>
              <a:t>	</a:t>
            </a:r>
            <a:r>
              <a:rPr lang="zh-CN" altLang="en-US" sz="1600" cap="none" dirty="0"/>
              <a:t>（</a:t>
            </a:r>
            <a:r>
              <a:rPr lang="en-US" altLang="zh-CN" sz="1600" cap="none" dirty="0" err="1"/>
              <a:t>oldValue</a:t>
            </a:r>
            <a:r>
              <a:rPr lang="zh-CN" altLang="en-US" sz="1600" cap="none" dirty="0"/>
              <a:t>）</a:t>
            </a:r>
            <a:r>
              <a:rPr lang="en-US" altLang="zh-CN" sz="1600" cap="none" dirty="0"/>
              <a:t>=&gt; {return calculated result with old and newValue}</a:t>
            </a:r>
          </a:p>
          <a:p>
            <a:pPr marL="0" indent="0">
              <a:lnSpc>
                <a:spcPct val="200000"/>
              </a:lnSpc>
              <a:buFont typeface="Arial"/>
              <a:buNone/>
            </a:pPr>
            <a:r>
              <a:rPr lang="en-US" altLang="zh-CN" sz="1800" cap="none" dirty="0"/>
              <a:t>	)</a:t>
            </a:r>
          </a:p>
          <a:p>
            <a:pPr marL="0" indent="0">
              <a:lnSpc>
                <a:spcPct val="200000"/>
              </a:lnSpc>
              <a:buFont typeface="Arial"/>
              <a:buNone/>
            </a:pPr>
            <a:r>
              <a:rPr lang="en-US" altLang="zh-CN" sz="1800" cap="none" dirty="0"/>
              <a:t>}</a:t>
            </a:r>
          </a:p>
        </p:txBody>
      </p:sp>
    </p:spTree>
    <p:extLst>
      <p:ext uri="{BB962C8B-B14F-4D97-AF65-F5344CB8AC3E}">
        <p14:creationId xmlns:p14="http://schemas.microsoft.com/office/powerpoint/2010/main" val="2421040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7DA4BC2-228D-2C1A-9906-2E1E66F676BD}"/>
              </a:ext>
            </a:extLst>
          </p:cNvPr>
          <p:cNvSpPr>
            <a:spLocks noGrp="1"/>
          </p:cNvSpPr>
          <p:nvPr>
            <p:ph idx="1"/>
          </p:nvPr>
        </p:nvSpPr>
        <p:spPr>
          <a:xfrm>
            <a:off x="564627" y="1469255"/>
            <a:ext cx="11278183" cy="4984812"/>
          </a:xfrm>
        </p:spPr>
        <p:txBody>
          <a:bodyPr>
            <a:normAutofit/>
          </a:bodyPr>
          <a:lstStyle/>
          <a:p>
            <a:pPr marL="0" indent="0">
              <a:lnSpc>
                <a:spcPct val="200000"/>
              </a:lnSpc>
              <a:buNone/>
            </a:pPr>
            <a:endParaRPr lang="en-US" altLang="zh-CN" sz="1800" cap="none" dirty="0">
              <a:solidFill>
                <a:srgbClr val="FFFF00"/>
              </a:solidFill>
            </a:endParaRPr>
          </a:p>
          <a:p>
            <a:pPr marL="0" indent="0">
              <a:lnSpc>
                <a:spcPct val="200000"/>
              </a:lnSpc>
              <a:buNone/>
            </a:pPr>
            <a:endParaRPr lang="en-US" altLang="zh-CN" sz="1800" cap="none" dirty="0"/>
          </a:p>
        </p:txBody>
      </p:sp>
      <p:sp>
        <p:nvSpPr>
          <p:cNvPr id="4" name="Rectangle 3">
            <a:extLst>
              <a:ext uri="{FF2B5EF4-FFF2-40B4-BE49-F238E27FC236}">
                <a16:creationId xmlns:a16="http://schemas.microsoft.com/office/drawing/2014/main" id="{BFD7D080-06C2-D115-4879-6180ECA08EB2}"/>
              </a:ext>
            </a:extLst>
          </p:cNvPr>
          <p:cNvSpPr/>
          <p:nvPr/>
        </p:nvSpPr>
        <p:spPr>
          <a:xfrm>
            <a:off x="0" y="0"/>
            <a:ext cx="12192000" cy="1251526"/>
          </a:xfrm>
          <a:prstGeom prst="rect">
            <a:avLst/>
          </a:prstGeom>
          <a:gradFill flip="none" rotWithShape="1">
            <a:gsLst>
              <a:gs pos="0">
                <a:schemeClr val="bg1">
                  <a:lumMod val="50000"/>
                  <a:lumOff val="50000"/>
                  <a:alpha val="0"/>
                </a:schemeClr>
              </a:gs>
              <a:gs pos="50000">
                <a:schemeClr val="bg1"/>
              </a:gs>
              <a:gs pos="100000">
                <a:schemeClr val="accent1">
                  <a:lumMod val="60000"/>
                  <a:lumOff val="40000"/>
                  <a:alpha val="0"/>
                </a:schemeClr>
              </a:gs>
            </a:gsLst>
            <a:path path="circle">
              <a:fillToRect t="100000" r="100000"/>
            </a:path>
            <a:tileRect l="-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800" b="1"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快照式</a:t>
            </a:r>
            <a:r>
              <a:rPr lang="en-US" altLang="zh-CN" sz="2800" b="1"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state</a:t>
            </a:r>
            <a:r>
              <a:rPr lang="zh-CN" altLang="en-US" sz="2800" b="1"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和渲染</a:t>
            </a:r>
            <a:endParaRPr lang="en-US" sz="2800" b="1"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p:txBody>
      </p:sp>
      <p:sp>
        <p:nvSpPr>
          <p:cNvPr id="2" name="Content Placeholder 7">
            <a:extLst>
              <a:ext uri="{FF2B5EF4-FFF2-40B4-BE49-F238E27FC236}">
                <a16:creationId xmlns:a16="http://schemas.microsoft.com/office/drawing/2014/main" id="{48B1A724-2825-C323-5C3D-6613D96F0563}"/>
              </a:ext>
            </a:extLst>
          </p:cNvPr>
          <p:cNvSpPr txBox="1">
            <a:spLocks/>
          </p:cNvSpPr>
          <p:nvPr/>
        </p:nvSpPr>
        <p:spPr>
          <a:xfrm>
            <a:off x="349190" y="1353845"/>
            <a:ext cx="5907194" cy="4984812"/>
          </a:xfrm>
          <a:prstGeom prst="rect">
            <a:avLst/>
          </a:prstGeom>
        </p:spPr>
        <p:txBody>
          <a:bodyPr vert="horz" lIns="91440" tIns="45720" rIns="91440" bIns="45720" rtlCol="0" anchor="ctr">
            <a:normAutofit fontScale="70000" lnSpcReduction="2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lnSpc>
                <a:spcPct val="200000"/>
              </a:lnSpc>
              <a:buFont typeface="Arial"/>
              <a:buNone/>
            </a:pPr>
            <a:endParaRPr lang="en-US" altLang="zh-CN" sz="1800" cap="none" dirty="0">
              <a:solidFill>
                <a:srgbClr val="FFFF00"/>
              </a:solidFill>
            </a:endParaRPr>
          </a:p>
          <a:p>
            <a:pPr marL="0" indent="0">
              <a:lnSpc>
                <a:spcPct val="200000"/>
              </a:lnSpc>
              <a:buFont typeface="Arial"/>
              <a:buNone/>
            </a:pPr>
            <a:r>
              <a:rPr lang="zh-CN" altLang="en-US" sz="1900" cap="none" dirty="0"/>
              <a:t>在事件处理函数中调用设置</a:t>
            </a:r>
            <a:r>
              <a:rPr lang="en-US" altLang="zh-CN" sz="1900" cap="none" dirty="0"/>
              <a:t>state</a:t>
            </a:r>
            <a:r>
              <a:rPr lang="zh-CN" altLang="en-US" sz="1900" cap="none" dirty="0"/>
              <a:t>的函数之后，会发生什么？</a:t>
            </a:r>
            <a:endParaRPr lang="en-US" altLang="zh-CN" sz="1900" cap="none" dirty="0"/>
          </a:p>
          <a:p>
            <a:pPr marL="457200" indent="-457200">
              <a:lnSpc>
                <a:spcPct val="200000"/>
              </a:lnSpc>
              <a:buFont typeface="Arial"/>
              <a:buAutoNum type="arabicPeriod"/>
            </a:pPr>
            <a:r>
              <a:rPr lang="en-US" altLang="zh-CN" sz="1900" cap="none" dirty="0"/>
              <a:t>React</a:t>
            </a:r>
            <a:r>
              <a:rPr lang="zh-CN" altLang="en-US" sz="1900" cap="none" dirty="0"/>
              <a:t>把新的</a:t>
            </a:r>
            <a:r>
              <a:rPr lang="en-US" altLang="zh-CN" sz="1900" cap="none" dirty="0"/>
              <a:t>state</a:t>
            </a:r>
            <a:r>
              <a:rPr lang="zh-CN" altLang="en-US" sz="1900" cap="none" dirty="0"/>
              <a:t>值或者</a:t>
            </a:r>
            <a:r>
              <a:rPr lang="en-US" altLang="zh-CN" sz="1900" cap="none" dirty="0"/>
              <a:t>state</a:t>
            </a:r>
            <a:r>
              <a:rPr lang="zh-CN" altLang="en-US" sz="1900" cap="none" dirty="0"/>
              <a:t>更新方法</a:t>
            </a:r>
            <a:r>
              <a:rPr lang="en-US" altLang="zh-CN" sz="1900" cap="none" dirty="0"/>
              <a:t>push</a:t>
            </a:r>
            <a:r>
              <a:rPr lang="zh-CN" altLang="en-US" sz="1900" cap="none" dirty="0"/>
              <a:t>到队列</a:t>
            </a:r>
            <a:endParaRPr lang="en-US" altLang="zh-CN" sz="1900" cap="none" dirty="0"/>
          </a:p>
          <a:p>
            <a:pPr marL="342900" indent="-342900">
              <a:lnSpc>
                <a:spcPct val="200000"/>
              </a:lnSpc>
              <a:buFont typeface="Arial"/>
              <a:buAutoNum type="arabicPeriod"/>
            </a:pPr>
            <a:r>
              <a:rPr lang="zh-CN" altLang="en-US" sz="1900" cap="none" dirty="0"/>
              <a:t>执行完事件处理函数的其他代码</a:t>
            </a:r>
            <a:endParaRPr lang="en-US" altLang="zh-CN" sz="1900" cap="none" dirty="0"/>
          </a:p>
          <a:p>
            <a:pPr marL="342900" indent="-342900">
              <a:lnSpc>
                <a:spcPct val="200000"/>
              </a:lnSpc>
              <a:buFont typeface="Arial"/>
              <a:buAutoNum type="arabicPeriod"/>
            </a:pPr>
            <a:r>
              <a:rPr lang="en-US" altLang="zh-CN" sz="1900" cap="none" dirty="0"/>
              <a:t> React</a:t>
            </a:r>
            <a:r>
              <a:rPr lang="zh-CN" altLang="en-US" sz="1900" cap="none" dirty="0"/>
              <a:t>处理队列， 更新</a:t>
            </a:r>
            <a:r>
              <a:rPr lang="en-US" altLang="zh-CN" sz="1900" cap="none" dirty="0"/>
              <a:t>state</a:t>
            </a:r>
          </a:p>
          <a:p>
            <a:pPr marL="342900" indent="-342900">
              <a:lnSpc>
                <a:spcPct val="200000"/>
              </a:lnSpc>
              <a:buFont typeface="Arial"/>
              <a:buAutoNum type="arabicPeriod"/>
            </a:pPr>
            <a:r>
              <a:rPr lang="en-US" altLang="zh-CN" sz="1900" cap="none" dirty="0"/>
              <a:t>React</a:t>
            </a:r>
            <a:r>
              <a:rPr lang="zh-CN" altLang="en-US" sz="1900" cap="none" dirty="0"/>
              <a:t>再次调用组件函数，调用</a:t>
            </a:r>
            <a:r>
              <a:rPr lang="en-US" altLang="zh-CN" sz="1900" cap="none" dirty="0"/>
              <a:t>useState</a:t>
            </a:r>
            <a:r>
              <a:rPr lang="zh-CN" altLang="en-US" sz="1900" cap="none" dirty="0"/>
              <a:t>返回当前</a:t>
            </a:r>
            <a:r>
              <a:rPr lang="en-US" altLang="zh-CN" sz="1900" cap="none" dirty="0"/>
              <a:t>state</a:t>
            </a:r>
            <a:r>
              <a:rPr lang="zh-CN" altLang="en-US" sz="1900" cap="none" dirty="0"/>
              <a:t>，计算得出</a:t>
            </a:r>
            <a:r>
              <a:rPr lang="en-US" altLang="zh-CN" sz="1900" cap="none" dirty="0"/>
              <a:t>JSX</a:t>
            </a:r>
            <a:r>
              <a:rPr lang="zh-CN" altLang="en-US" sz="1900" cap="none" dirty="0"/>
              <a:t>。</a:t>
            </a:r>
            <a:endParaRPr lang="en-US" altLang="zh-CN" sz="1900" cap="none" dirty="0"/>
          </a:p>
          <a:p>
            <a:pPr marL="0" indent="0">
              <a:lnSpc>
                <a:spcPct val="200000"/>
              </a:lnSpc>
              <a:buNone/>
            </a:pPr>
            <a:r>
              <a:rPr lang="en-US" altLang="zh-CN" sz="1900" cap="none" dirty="0"/>
              <a:t>	</a:t>
            </a:r>
            <a:r>
              <a:rPr lang="zh-CN" altLang="en-US" sz="1900" cap="none" dirty="0"/>
              <a:t>组件函数内定义的</a:t>
            </a:r>
            <a:r>
              <a:rPr lang="zh-CN" altLang="en-US" sz="1900" cap="none" dirty="0">
                <a:solidFill>
                  <a:srgbClr val="00B0F0"/>
                </a:solidFill>
              </a:rPr>
              <a:t>局部变量和函数（事件处理函数）</a:t>
            </a:r>
            <a:r>
              <a:rPr lang="zh-CN" altLang="en-US" sz="1900" cap="none" dirty="0"/>
              <a:t>不会在在执行时存活，每次渲染的事件处理函数在事件触发执行的上下文都是调用这次</a:t>
            </a:r>
            <a:r>
              <a:rPr lang="en-US" altLang="zh-CN" sz="1900" cap="none" dirty="0"/>
              <a:t>useState</a:t>
            </a:r>
            <a:r>
              <a:rPr lang="zh-CN" altLang="en-US" sz="1900" cap="none" dirty="0"/>
              <a:t>返回的当前值的复制，类似</a:t>
            </a:r>
            <a:r>
              <a:rPr lang="en-US" altLang="zh-CN" sz="1900" cap="none" dirty="0" err="1"/>
              <a:t>stateCopy</a:t>
            </a:r>
            <a:r>
              <a:rPr lang="en-US" altLang="zh-CN" sz="1900" cap="none" dirty="0"/>
              <a:t>,  </a:t>
            </a:r>
            <a:r>
              <a:rPr lang="zh-CN" altLang="en-US" sz="1900" cap="none" dirty="0"/>
              <a:t>所以此次渲染的</a:t>
            </a:r>
            <a:r>
              <a:rPr lang="en-US" altLang="zh-CN" sz="1900" cap="none" dirty="0" err="1"/>
              <a:t>stateCopy</a:t>
            </a:r>
            <a:r>
              <a:rPr lang="zh-CN" altLang="en-US" sz="1900" cap="none" dirty="0"/>
              <a:t>不会再因为调用</a:t>
            </a:r>
            <a:r>
              <a:rPr lang="en-US" altLang="zh-CN" sz="1900" cap="none" dirty="0" err="1"/>
              <a:t>setState</a:t>
            </a:r>
            <a:r>
              <a:rPr lang="zh-CN" altLang="en-US" sz="1900" cap="none" dirty="0"/>
              <a:t>方法改变</a:t>
            </a:r>
            <a:r>
              <a:rPr lang="en-US" altLang="zh-CN" sz="1900" cap="none" dirty="0"/>
              <a:t>state</a:t>
            </a:r>
            <a:r>
              <a:rPr lang="zh-CN" altLang="en-US" sz="1900" cap="none" dirty="0"/>
              <a:t>而改变。</a:t>
            </a:r>
            <a:endParaRPr lang="en-US" altLang="zh-CN" sz="1900" cap="none" dirty="0"/>
          </a:p>
        </p:txBody>
      </p:sp>
      <p:pic>
        <p:nvPicPr>
          <p:cNvPr id="5" name="Picture 4">
            <a:extLst>
              <a:ext uri="{FF2B5EF4-FFF2-40B4-BE49-F238E27FC236}">
                <a16:creationId xmlns:a16="http://schemas.microsoft.com/office/drawing/2014/main" id="{0E37BCB3-9239-28A1-6602-00AF7F439EB7}"/>
              </a:ext>
            </a:extLst>
          </p:cNvPr>
          <p:cNvPicPr>
            <a:picLocks noChangeAspect="1"/>
          </p:cNvPicPr>
          <p:nvPr/>
        </p:nvPicPr>
        <p:blipFill>
          <a:blip r:embed="rId2"/>
          <a:stretch>
            <a:fillRect/>
          </a:stretch>
        </p:blipFill>
        <p:spPr>
          <a:xfrm>
            <a:off x="6612885" y="1856543"/>
            <a:ext cx="5229925" cy="4210235"/>
          </a:xfrm>
          <a:prstGeom prst="rect">
            <a:avLst/>
          </a:prstGeom>
        </p:spPr>
      </p:pic>
    </p:spTree>
    <p:extLst>
      <p:ext uri="{BB962C8B-B14F-4D97-AF65-F5344CB8AC3E}">
        <p14:creationId xmlns:p14="http://schemas.microsoft.com/office/powerpoint/2010/main" val="3037279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7DA4BC2-228D-2C1A-9906-2E1E66F676BD}"/>
              </a:ext>
            </a:extLst>
          </p:cNvPr>
          <p:cNvSpPr>
            <a:spLocks noGrp="1"/>
          </p:cNvSpPr>
          <p:nvPr>
            <p:ph idx="1"/>
          </p:nvPr>
        </p:nvSpPr>
        <p:spPr>
          <a:xfrm>
            <a:off x="564627" y="1469255"/>
            <a:ext cx="11278183" cy="4984812"/>
          </a:xfrm>
        </p:spPr>
        <p:txBody>
          <a:bodyPr>
            <a:normAutofit/>
          </a:bodyPr>
          <a:lstStyle/>
          <a:p>
            <a:pPr marL="0" indent="0">
              <a:lnSpc>
                <a:spcPct val="200000"/>
              </a:lnSpc>
              <a:buNone/>
            </a:pPr>
            <a:endParaRPr lang="en-US" altLang="zh-CN" sz="1800" cap="none" dirty="0">
              <a:solidFill>
                <a:srgbClr val="FFFF00"/>
              </a:solidFill>
            </a:endParaRPr>
          </a:p>
          <a:p>
            <a:pPr marL="0" indent="0">
              <a:lnSpc>
                <a:spcPct val="200000"/>
              </a:lnSpc>
              <a:buNone/>
            </a:pPr>
            <a:endParaRPr lang="en-US" altLang="zh-CN" sz="1800" cap="none" dirty="0"/>
          </a:p>
        </p:txBody>
      </p:sp>
      <p:sp>
        <p:nvSpPr>
          <p:cNvPr id="4" name="Rectangle 3">
            <a:extLst>
              <a:ext uri="{FF2B5EF4-FFF2-40B4-BE49-F238E27FC236}">
                <a16:creationId xmlns:a16="http://schemas.microsoft.com/office/drawing/2014/main" id="{BFD7D080-06C2-D115-4879-6180ECA08EB2}"/>
              </a:ext>
            </a:extLst>
          </p:cNvPr>
          <p:cNvSpPr/>
          <p:nvPr/>
        </p:nvSpPr>
        <p:spPr>
          <a:xfrm>
            <a:off x="0" y="0"/>
            <a:ext cx="12192000" cy="1251526"/>
          </a:xfrm>
          <a:prstGeom prst="rect">
            <a:avLst/>
          </a:prstGeom>
          <a:gradFill flip="none" rotWithShape="1">
            <a:gsLst>
              <a:gs pos="0">
                <a:schemeClr val="bg1">
                  <a:lumMod val="50000"/>
                  <a:lumOff val="50000"/>
                  <a:alpha val="0"/>
                </a:schemeClr>
              </a:gs>
              <a:gs pos="50000">
                <a:schemeClr val="bg1"/>
              </a:gs>
              <a:gs pos="100000">
                <a:schemeClr val="accent1">
                  <a:lumMod val="60000"/>
                  <a:lumOff val="40000"/>
                  <a:alpha val="0"/>
                </a:schemeClr>
              </a:gs>
            </a:gsLst>
            <a:path path="circle">
              <a:fillToRect t="100000" r="100000"/>
            </a:path>
            <a:tileRect l="-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00" b="1"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State</a:t>
            </a:r>
            <a:r>
              <a:rPr lang="zh-CN" altLang="en-US" sz="2800" b="1"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构建原则</a:t>
            </a:r>
            <a:endParaRPr lang="en-US" sz="2800" b="1"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p:txBody>
      </p:sp>
      <p:sp>
        <p:nvSpPr>
          <p:cNvPr id="2" name="Content Placeholder 7">
            <a:extLst>
              <a:ext uri="{FF2B5EF4-FFF2-40B4-BE49-F238E27FC236}">
                <a16:creationId xmlns:a16="http://schemas.microsoft.com/office/drawing/2014/main" id="{48B1A724-2825-C323-5C3D-6613D96F0563}"/>
              </a:ext>
            </a:extLst>
          </p:cNvPr>
          <p:cNvSpPr txBox="1">
            <a:spLocks/>
          </p:cNvSpPr>
          <p:nvPr/>
        </p:nvSpPr>
        <p:spPr>
          <a:xfrm>
            <a:off x="349190" y="1353845"/>
            <a:ext cx="5907194" cy="498481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lnSpc>
                <a:spcPct val="200000"/>
              </a:lnSpc>
              <a:buFont typeface="Arial"/>
              <a:buNone/>
            </a:pPr>
            <a:endParaRPr lang="en-US" altLang="zh-CN" sz="1900" cap="none" dirty="0"/>
          </a:p>
        </p:txBody>
      </p:sp>
      <p:sp>
        <p:nvSpPr>
          <p:cNvPr id="3" name="Content Placeholder 2">
            <a:extLst>
              <a:ext uri="{FF2B5EF4-FFF2-40B4-BE49-F238E27FC236}">
                <a16:creationId xmlns:a16="http://schemas.microsoft.com/office/drawing/2014/main" id="{16F2D709-ECFC-CA6B-A514-9E99774448DE}"/>
              </a:ext>
            </a:extLst>
          </p:cNvPr>
          <p:cNvSpPr txBox="1">
            <a:spLocks/>
          </p:cNvSpPr>
          <p:nvPr/>
        </p:nvSpPr>
        <p:spPr>
          <a:xfrm>
            <a:off x="830246" y="1608717"/>
            <a:ext cx="10320107" cy="4845350"/>
          </a:xfrm>
          <a:prstGeom prst="rect">
            <a:avLst/>
          </a:prstGeom>
        </p:spPr>
        <p:txBody>
          <a:bodyPr vert="horz" lIns="91440" tIns="45720" rIns="91440" bIns="45720" rtlCol="0" anchor="ctr">
            <a:normAutofit fontScale="62500" lnSpcReduction="2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a:lnSpc>
                <a:spcPct val="250000"/>
              </a:lnSpc>
            </a:pPr>
            <a:r>
              <a:rPr lang="zh-CN" altLang="en-US" cap="none" dirty="0">
                <a:solidFill>
                  <a:srgbClr val="00B0F0"/>
                </a:solidFill>
              </a:rPr>
              <a:t>合并关联</a:t>
            </a:r>
            <a:r>
              <a:rPr lang="en-US" altLang="zh-CN" cap="none" dirty="0">
                <a:solidFill>
                  <a:srgbClr val="00B0F0"/>
                </a:solidFill>
              </a:rPr>
              <a:t>state</a:t>
            </a:r>
            <a:r>
              <a:rPr lang="zh-CN" altLang="en-US" cap="none" dirty="0">
                <a:solidFill>
                  <a:srgbClr val="00B0F0"/>
                </a:solidFill>
              </a:rPr>
              <a:t>：总是同时更新的</a:t>
            </a:r>
            <a:r>
              <a:rPr lang="en-US" altLang="zh-CN" cap="none" dirty="0">
                <a:solidFill>
                  <a:srgbClr val="00B0F0"/>
                </a:solidFill>
              </a:rPr>
              <a:t>state</a:t>
            </a:r>
            <a:r>
              <a:rPr lang="zh-CN" altLang="en-US" cap="none" dirty="0">
                <a:solidFill>
                  <a:srgbClr val="00B0F0"/>
                </a:solidFill>
              </a:rPr>
              <a:t>，可以合并为一个单独的</a:t>
            </a:r>
            <a:r>
              <a:rPr lang="en-US" altLang="zh-CN" cap="none" dirty="0">
                <a:solidFill>
                  <a:srgbClr val="00B0F0"/>
                </a:solidFill>
              </a:rPr>
              <a:t>state</a:t>
            </a:r>
            <a:r>
              <a:rPr lang="zh-CN" altLang="en-US" cap="none" dirty="0">
                <a:solidFill>
                  <a:srgbClr val="00B0F0"/>
                </a:solidFill>
              </a:rPr>
              <a:t>对象或者数组</a:t>
            </a:r>
            <a:endParaRPr lang="en-US" altLang="zh-CN" cap="none" dirty="0">
              <a:solidFill>
                <a:srgbClr val="00B0F0"/>
              </a:solidFill>
            </a:endParaRPr>
          </a:p>
          <a:p>
            <a:pPr>
              <a:lnSpc>
                <a:spcPct val="250000"/>
              </a:lnSpc>
            </a:pPr>
            <a:r>
              <a:rPr lang="zh-CN" altLang="en-US" cap="none" dirty="0"/>
              <a:t>避免互相矛盾的</a:t>
            </a:r>
            <a:r>
              <a:rPr lang="en-US" altLang="zh-CN" cap="none" dirty="0"/>
              <a:t>state;</a:t>
            </a:r>
          </a:p>
          <a:p>
            <a:pPr>
              <a:lnSpc>
                <a:spcPct val="250000"/>
              </a:lnSpc>
            </a:pPr>
            <a:r>
              <a:rPr lang="zh-CN" altLang="en-US" cap="none" dirty="0">
                <a:solidFill>
                  <a:srgbClr val="00B0F0"/>
                </a:solidFill>
              </a:rPr>
              <a:t>避免冗余的</a:t>
            </a:r>
            <a:r>
              <a:rPr lang="en-US" altLang="zh-CN" cap="none" dirty="0">
                <a:solidFill>
                  <a:srgbClr val="00B0F0"/>
                </a:solidFill>
              </a:rPr>
              <a:t>state</a:t>
            </a:r>
            <a:r>
              <a:rPr lang="zh-CN" altLang="en-US" cap="none" dirty="0">
                <a:solidFill>
                  <a:srgbClr val="00B0F0"/>
                </a:solidFill>
              </a:rPr>
              <a:t>：在组件渲染中可以通过组件的</a:t>
            </a:r>
            <a:r>
              <a:rPr lang="en-US" altLang="zh-CN" cap="none" dirty="0">
                <a:solidFill>
                  <a:srgbClr val="00B0F0"/>
                </a:solidFill>
              </a:rPr>
              <a:t>props</a:t>
            </a:r>
            <a:r>
              <a:rPr lang="zh-CN" altLang="en-US" cap="none" dirty="0">
                <a:solidFill>
                  <a:srgbClr val="00B0F0"/>
                </a:solidFill>
              </a:rPr>
              <a:t>或者一些</a:t>
            </a:r>
            <a:r>
              <a:rPr lang="en-US" altLang="zh-CN" cap="none" dirty="0">
                <a:solidFill>
                  <a:srgbClr val="00B0F0"/>
                </a:solidFill>
              </a:rPr>
              <a:t>state</a:t>
            </a:r>
            <a:r>
              <a:rPr lang="zh-CN" altLang="en-US" cap="none" dirty="0">
                <a:solidFill>
                  <a:srgbClr val="00B0F0"/>
                </a:solidFill>
              </a:rPr>
              <a:t>计算出的信息，用计算表达式或方法在每次渲染中重新计算，不应该放入该组件的</a:t>
            </a:r>
            <a:r>
              <a:rPr lang="en-US" altLang="zh-CN" cap="none" dirty="0">
                <a:solidFill>
                  <a:srgbClr val="00B0F0"/>
                </a:solidFill>
              </a:rPr>
              <a:t>state</a:t>
            </a:r>
          </a:p>
          <a:p>
            <a:pPr>
              <a:lnSpc>
                <a:spcPct val="250000"/>
              </a:lnSpc>
            </a:pPr>
            <a:r>
              <a:rPr lang="zh-CN" altLang="en-US" cap="none" dirty="0"/>
              <a:t>避免重复的</a:t>
            </a:r>
            <a:r>
              <a:rPr lang="en-US" altLang="zh-CN" cap="none" dirty="0"/>
              <a:t>state</a:t>
            </a:r>
            <a:r>
              <a:rPr lang="zh-CN" altLang="en-US" sz="2100" cap="none" dirty="0"/>
              <a:t>： 当同一数据在多个 </a:t>
            </a:r>
            <a:r>
              <a:rPr lang="en-US" altLang="zh-CN" sz="2100" cap="none" dirty="0"/>
              <a:t>state </a:t>
            </a:r>
            <a:r>
              <a:rPr lang="zh-CN" altLang="en-US" sz="2100" cap="none" dirty="0"/>
              <a:t>变量之间或在多个嵌套对象中重复时，这会很难保持它们同步。应尽可能减少重复。</a:t>
            </a:r>
            <a:endParaRPr lang="en-US" altLang="zh-CN" sz="2100" cap="none" dirty="0"/>
          </a:p>
          <a:p>
            <a:pPr>
              <a:lnSpc>
                <a:spcPct val="250000"/>
              </a:lnSpc>
            </a:pPr>
            <a:r>
              <a:rPr lang="zh-CN" altLang="en-US" sz="2100" cap="none" dirty="0">
                <a:solidFill>
                  <a:srgbClr val="00B0F0"/>
                </a:solidFill>
              </a:rPr>
              <a:t>避免深度嵌套的</a:t>
            </a:r>
            <a:r>
              <a:rPr lang="en-US" altLang="zh-CN" sz="2100" cap="none" dirty="0">
                <a:solidFill>
                  <a:srgbClr val="00B0F0"/>
                </a:solidFill>
              </a:rPr>
              <a:t>state</a:t>
            </a:r>
            <a:r>
              <a:rPr lang="zh-CN" altLang="en-US" sz="2100" cap="none" dirty="0">
                <a:solidFill>
                  <a:srgbClr val="00B0F0"/>
                </a:solidFill>
              </a:rPr>
              <a:t>：</a:t>
            </a:r>
            <a:r>
              <a:rPr lang="zh-CN" altLang="en-US" sz="2200" cap="none" dirty="0">
                <a:solidFill>
                  <a:srgbClr val="00B0F0"/>
                </a:solidFill>
              </a:rPr>
              <a:t>深度分层的 </a:t>
            </a:r>
            <a:r>
              <a:rPr lang="en-US" sz="2200" cap="none" dirty="0">
                <a:solidFill>
                  <a:srgbClr val="00B0F0"/>
                </a:solidFill>
              </a:rPr>
              <a:t>state </a:t>
            </a:r>
            <a:r>
              <a:rPr lang="zh-CN" altLang="en-US" sz="2200" cap="none" dirty="0">
                <a:solidFill>
                  <a:srgbClr val="00B0F0"/>
                </a:solidFill>
              </a:rPr>
              <a:t>更新起来不是很方便。如果可能的话，最好以扁平化方式构建 </a:t>
            </a:r>
            <a:r>
              <a:rPr lang="en-US" sz="2200" cap="none" dirty="0">
                <a:solidFill>
                  <a:srgbClr val="00B0F0"/>
                </a:solidFill>
              </a:rPr>
              <a:t>state。</a:t>
            </a:r>
          </a:p>
          <a:p>
            <a:pPr marL="0" indent="0">
              <a:lnSpc>
                <a:spcPct val="250000"/>
              </a:lnSpc>
              <a:buNone/>
            </a:pPr>
            <a:r>
              <a:rPr lang="en-US" altLang="zh-CN" sz="2200" cap="none" dirty="0">
                <a:solidFill>
                  <a:srgbClr val="00B0F0"/>
                </a:solidFill>
              </a:rPr>
              <a:t>	</a:t>
            </a:r>
            <a:r>
              <a:rPr lang="zh-CN" altLang="en-US" sz="2200" cap="none" dirty="0">
                <a:solidFill>
                  <a:srgbClr val="00B0F0"/>
                </a:solidFill>
              </a:rPr>
              <a:t>对象和数组这种引用类型的</a:t>
            </a:r>
            <a:r>
              <a:rPr lang="en-US" altLang="zh-CN" sz="2200" cap="none" dirty="0">
                <a:solidFill>
                  <a:srgbClr val="00B0F0"/>
                </a:solidFill>
              </a:rPr>
              <a:t>state</a:t>
            </a:r>
            <a:r>
              <a:rPr lang="zh-CN" altLang="en-US" sz="2200" cap="none" dirty="0">
                <a:solidFill>
                  <a:srgbClr val="00B0F0"/>
                </a:solidFill>
              </a:rPr>
              <a:t>设置，总是需要替换整个对象引用，所以如果深层嵌套，改变某个深层属性会比较麻烦。</a:t>
            </a:r>
            <a:endParaRPr lang="en-US" altLang="zh-CN" sz="2200" cap="none" dirty="0">
              <a:solidFill>
                <a:srgbClr val="00B0F0"/>
              </a:solidFill>
            </a:endParaRPr>
          </a:p>
          <a:p>
            <a:pPr marL="0" indent="0">
              <a:lnSpc>
                <a:spcPct val="250000"/>
              </a:lnSpc>
              <a:buNone/>
            </a:pPr>
            <a:r>
              <a:rPr lang="en-US" altLang="zh-CN" sz="2200" cap="none" dirty="0">
                <a:solidFill>
                  <a:srgbClr val="00B0F0"/>
                </a:solidFill>
              </a:rPr>
              <a:t>	</a:t>
            </a:r>
            <a:r>
              <a:rPr lang="zh-CN" altLang="en-US" sz="2200" cap="none" dirty="0">
                <a:solidFill>
                  <a:srgbClr val="00B0F0"/>
                </a:solidFill>
              </a:rPr>
              <a:t>比如树节点的一般表示法都是节点嵌套，最好扁平化所有节点，用</a:t>
            </a:r>
            <a:r>
              <a:rPr lang="en-US" altLang="zh-CN" sz="2200" cap="none" dirty="0" err="1">
                <a:solidFill>
                  <a:srgbClr val="00B0F0"/>
                </a:solidFill>
              </a:rPr>
              <a:t>parentId</a:t>
            </a:r>
            <a:r>
              <a:rPr lang="zh-CN" altLang="en-US" sz="2200" cap="none" dirty="0">
                <a:solidFill>
                  <a:srgbClr val="00B0F0"/>
                </a:solidFill>
              </a:rPr>
              <a:t>， </a:t>
            </a:r>
            <a:r>
              <a:rPr lang="en-US" altLang="zh-CN" sz="2200" cap="none" dirty="0" err="1">
                <a:solidFill>
                  <a:srgbClr val="00B0F0"/>
                </a:solidFill>
              </a:rPr>
              <a:t>childIds</a:t>
            </a:r>
            <a:r>
              <a:rPr lang="zh-CN" altLang="en-US" sz="2200" cap="none" dirty="0">
                <a:solidFill>
                  <a:srgbClr val="00B0F0"/>
                </a:solidFill>
              </a:rPr>
              <a:t>等属性表示节点关系。</a:t>
            </a:r>
            <a:endParaRPr lang="en-US" altLang="zh-CN" sz="2200" cap="none" dirty="0">
              <a:solidFill>
                <a:srgbClr val="00B0F0"/>
              </a:solidFill>
            </a:endParaRPr>
          </a:p>
          <a:p>
            <a:pPr marL="0" indent="0">
              <a:lnSpc>
                <a:spcPct val="250000"/>
              </a:lnSpc>
              <a:buNone/>
            </a:pPr>
            <a:endParaRPr lang="en-US" altLang="zh-CN" sz="2200" cap="none" dirty="0"/>
          </a:p>
        </p:txBody>
      </p:sp>
    </p:spTree>
    <p:extLst>
      <p:ext uri="{BB962C8B-B14F-4D97-AF65-F5344CB8AC3E}">
        <p14:creationId xmlns:p14="http://schemas.microsoft.com/office/powerpoint/2010/main" val="2806913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FD7D080-06C2-D115-4879-6180ECA08EB2}"/>
              </a:ext>
            </a:extLst>
          </p:cNvPr>
          <p:cNvSpPr/>
          <p:nvPr/>
        </p:nvSpPr>
        <p:spPr>
          <a:xfrm>
            <a:off x="0" y="0"/>
            <a:ext cx="12192000" cy="1251526"/>
          </a:xfrm>
          <a:prstGeom prst="rect">
            <a:avLst/>
          </a:prstGeom>
          <a:gradFill flip="none" rotWithShape="1">
            <a:gsLst>
              <a:gs pos="0">
                <a:schemeClr val="bg1">
                  <a:lumMod val="50000"/>
                  <a:lumOff val="50000"/>
                  <a:alpha val="0"/>
                </a:schemeClr>
              </a:gs>
              <a:gs pos="50000">
                <a:schemeClr val="bg1"/>
              </a:gs>
              <a:gs pos="100000">
                <a:schemeClr val="accent1">
                  <a:lumMod val="60000"/>
                  <a:lumOff val="40000"/>
                  <a:alpha val="0"/>
                </a:schemeClr>
              </a:gs>
            </a:gsLst>
            <a:path path="circle">
              <a:fillToRect t="100000" r="100000"/>
            </a:path>
            <a:tileRect l="-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800" b="1"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组件数据共享：</a:t>
            </a:r>
            <a:r>
              <a:rPr lang="en-US" altLang="zh-CN" sz="2800" b="1"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State</a:t>
            </a:r>
            <a:r>
              <a:rPr lang="zh-CN" altLang="en-US" sz="2800" b="1"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提升和共享</a:t>
            </a:r>
            <a:endParaRPr lang="en-US" sz="2800" b="1"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p:txBody>
      </p:sp>
      <p:sp>
        <p:nvSpPr>
          <p:cNvPr id="5" name="Content Placeholder 4">
            <a:extLst>
              <a:ext uri="{FF2B5EF4-FFF2-40B4-BE49-F238E27FC236}">
                <a16:creationId xmlns:a16="http://schemas.microsoft.com/office/drawing/2014/main" id="{A392C2E3-397F-2142-D1FF-AB5AA0413821}"/>
              </a:ext>
            </a:extLst>
          </p:cNvPr>
          <p:cNvSpPr>
            <a:spLocks noGrp="1"/>
          </p:cNvSpPr>
          <p:nvPr>
            <p:ph idx="1"/>
          </p:nvPr>
        </p:nvSpPr>
        <p:spPr>
          <a:xfrm>
            <a:off x="315790" y="2143216"/>
            <a:ext cx="5578983" cy="3511859"/>
          </a:xfrm>
        </p:spPr>
        <p:txBody>
          <a:bodyPr/>
          <a:lstStyle/>
          <a:p>
            <a:r>
              <a:rPr lang="zh-CN" altLang="en-US" dirty="0"/>
              <a:t>场景：两个组件的某一状态始终同步更改。</a:t>
            </a:r>
            <a:endParaRPr lang="en-US" altLang="zh-CN" dirty="0"/>
          </a:p>
          <a:p>
            <a:pPr marL="0" indent="0">
              <a:buNone/>
            </a:pPr>
            <a:r>
              <a:rPr lang="en-US" dirty="0"/>
              <a:t>	</a:t>
            </a:r>
            <a:r>
              <a:rPr lang="zh-CN" altLang="en-US" dirty="0"/>
              <a:t>如果某一个状态在两个或者多个组件中都需要用到或者更改，那么可以把这个状态放到这些组件上一层的公共父级组件，再通过</a:t>
            </a:r>
            <a:r>
              <a:rPr lang="en-US" altLang="zh-CN" dirty="0"/>
              <a:t>props</a:t>
            </a:r>
            <a:r>
              <a:rPr lang="zh-CN" altLang="en-US" dirty="0"/>
              <a:t>传递给它们，通过事件处理函数的传递更改。</a:t>
            </a:r>
            <a:endParaRPr lang="en-US" altLang="zh-CN" dirty="0"/>
          </a:p>
          <a:p>
            <a:pPr marL="0" indent="0">
              <a:buNone/>
            </a:pPr>
            <a:endParaRPr lang="en-US" altLang="zh-CN" dirty="0"/>
          </a:p>
          <a:p>
            <a:r>
              <a:rPr lang="zh-CN" altLang="en-US" dirty="0"/>
              <a:t>可信单一数据源：每个独特的状态都应该</a:t>
            </a:r>
            <a:r>
              <a:rPr lang="zh-CN" altLang="en-US" dirty="0">
                <a:solidFill>
                  <a:srgbClr val="00B0F0"/>
                </a:solidFill>
              </a:rPr>
              <a:t>存在且只存在</a:t>
            </a:r>
            <a:r>
              <a:rPr lang="zh-CN" altLang="en-US" dirty="0"/>
              <a:t>于</a:t>
            </a:r>
            <a:r>
              <a:rPr lang="zh-CN" altLang="en-US" dirty="0">
                <a:solidFill>
                  <a:srgbClr val="00B0F0"/>
                </a:solidFill>
              </a:rPr>
              <a:t>一个</a:t>
            </a:r>
            <a:r>
              <a:rPr lang="zh-CN" altLang="en-US" dirty="0"/>
              <a:t>指定的组件中作为</a:t>
            </a:r>
            <a:r>
              <a:rPr lang="en-US" altLang="zh-CN" dirty="0"/>
              <a:t>state</a:t>
            </a:r>
            <a:endParaRPr lang="en-US" dirty="0"/>
          </a:p>
        </p:txBody>
      </p:sp>
      <p:pic>
        <p:nvPicPr>
          <p:cNvPr id="7" name="Picture 6">
            <a:extLst>
              <a:ext uri="{FF2B5EF4-FFF2-40B4-BE49-F238E27FC236}">
                <a16:creationId xmlns:a16="http://schemas.microsoft.com/office/drawing/2014/main" id="{AC9CBB91-22F8-4937-A67F-2D2E39F81845}"/>
              </a:ext>
            </a:extLst>
          </p:cNvPr>
          <p:cNvPicPr>
            <a:picLocks noChangeAspect="1"/>
          </p:cNvPicPr>
          <p:nvPr/>
        </p:nvPicPr>
        <p:blipFill>
          <a:blip r:embed="rId2"/>
          <a:stretch>
            <a:fillRect/>
          </a:stretch>
        </p:blipFill>
        <p:spPr>
          <a:xfrm>
            <a:off x="6798274" y="1971800"/>
            <a:ext cx="4864992" cy="3975422"/>
          </a:xfrm>
          <a:prstGeom prst="rect">
            <a:avLst/>
          </a:prstGeom>
        </p:spPr>
      </p:pic>
    </p:spTree>
    <p:extLst>
      <p:ext uri="{BB962C8B-B14F-4D97-AF65-F5344CB8AC3E}">
        <p14:creationId xmlns:p14="http://schemas.microsoft.com/office/powerpoint/2010/main" val="4111503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FD7D080-06C2-D115-4879-6180ECA08EB2}"/>
              </a:ext>
            </a:extLst>
          </p:cNvPr>
          <p:cNvSpPr/>
          <p:nvPr/>
        </p:nvSpPr>
        <p:spPr>
          <a:xfrm>
            <a:off x="0" y="0"/>
            <a:ext cx="12192000" cy="1251526"/>
          </a:xfrm>
          <a:prstGeom prst="rect">
            <a:avLst/>
          </a:prstGeom>
          <a:gradFill flip="none" rotWithShape="1">
            <a:gsLst>
              <a:gs pos="0">
                <a:schemeClr val="bg1">
                  <a:lumMod val="50000"/>
                  <a:lumOff val="50000"/>
                  <a:alpha val="0"/>
                </a:schemeClr>
              </a:gs>
              <a:gs pos="50000">
                <a:schemeClr val="bg1"/>
              </a:gs>
              <a:gs pos="100000">
                <a:schemeClr val="accent1">
                  <a:lumMod val="60000"/>
                  <a:lumOff val="40000"/>
                  <a:alpha val="0"/>
                </a:schemeClr>
              </a:gs>
            </a:gsLst>
            <a:path path="circle">
              <a:fillToRect t="100000" r="100000"/>
            </a:path>
            <a:tileRect l="-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800" b="1"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组件数据共享：</a:t>
            </a:r>
            <a:r>
              <a:rPr lang="en-US" altLang="zh-CN" sz="2800" b="1"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Context</a:t>
            </a:r>
            <a:endParaRPr lang="en-US" sz="2800" b="1"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p:txBody>
      </p:sp>
      <p:sp>
        <p:nvSpPr>
          <p:cNvPr id="5" name="Content Placeholder 4">
            <a:extLst>
              <a:ext uri="{FF2B5EF4-FFF2-40B4-BE49-F238E27FC236}">
                <a16:creationId xmlns:a16="http://schemas.microsoft.com/office/drawing/2014/main" id="{A392C2E3-397F-2142-D1FF-AB5AA0413821}"/>
              </a:ext>
            </a:extLst>
          </p:cNvPr>
          <p:cNvSpPr>
            <a:spLocks noGrp="1"/>
          </p:cNvSpPr>
          <p:nvPr>
            <p:ph idx="1"/>
          </p:nvPr>
        </p:nvSpPr>
        <p:spPr>
          <a:xfrm>
            <a:off x="351301" y="1903890"/>
            <a:ext cx="4575806" cy="4319357"/>
          </a:xfrm>
        </p:spPr>
        <p:txBody>
          <a:bodyPr>
            <a:normAutofit fontScale="85000" lnSpcReduction="10000"/>
          </a:bodyPr>
          <a:lstStyle/>
          <a:p>
            <a:r>
              <a:rPr lang="zh-CN" altLang="en-US" cap="none" dirty="0"/>
              <a:t>场景： 需要</a:t>
            </a:r>
            <a:r>
              <a:rPr lang="en-US" altLang="zh-CN" cap="none" dirty="0"/>
              <a:t>state</a:t>
            </a:r>
            <a:r>
              <a:rPr lang="zh-CN" altLang="en-US" cap="none" dirty="0"/>
              <a:t>数据的子组件，离定义状态的父组件很远，需要逐级透传；状态提升到太高的层级也会有这样的问题。</a:t>
            </a:r>
            <a:endParaRPr lang="en-US" altLang="zh-CN" cap="none" dirty="0"/>
          </a:p>
          <a:p>
            <a:pPr lvl="1"/>
            <a:r>
              <a:rPr lang="zh-CN" altLang="en-US" cap="none" dirty="0">
                <a:solidFill>
                  <a:srgbClr val="00B0F0"/>
                </a:solidFill>
              </a:rPr>
              <a:t>主题</a:t>
            </a:r>
            <a:endParaRPr lang="en-US" altLang="zh-CN" cap="none" dirty="0">
              <a:solidFill>
                <a:srgbClr val="00B0F0"/>
              </a:solidFill>
            </a:endParaRPr>
          </a:p>
          <a:p>
            <a:pPr lvl="1"/>
            <a:r>
              <a:rPr lang="zh-CN" altLang="en-US" cap="none" dirty="0">
                <a:solidFill>
                  <a:srgbClr val="00B0F0"/>
                </a:solidFill>
              </a:rPr>
              <a:t>当前账户</a:t>
            </a:r>
            <a:endParaRPr lang="en-US" altLang="zh-CN" cap="none" dirty="0">
              <a:solidFill>
                <a:srgbClr val="00B0F0"/>
              </a:solidFill>
            </a:endParaRPr>
          </a:p>
          <a:p>
            <a:pPr lvl="1"/>
            <a:r>
              <a:rPr lang="zh-CN" altLang="en-US" cap="none" dirty="0">
                <a:solidFill>
                  <a:srgbClr val="00B0F0"/>
                </a:solidFill>
              </a:rPr>
              <a:t>路由</a:t>
            </a:r>
            <a:endParaRPr lang="en-US" altLang="zh-CN" cap="none" dirty="0">
              <a:solidFill>
                <a:srgbClr val="00B0F0"/>
              </a:solidFill>
            </a:endParaRPr>
          </a:p>
          <a:p>
            <a:pPr lvl="1"/>
            <a:r>
              <a:rPr lang="zh-CN" altLang="en-US" cap="none" dirty="0">
                <a:solidFill>
                  <a:srgbClr val="00B0F0"/>
                </a:solidFill>
              </a:rPr>
              <a:t>状态管理（</a:t>
            </a:r>
            <a:r>
              <a:rPr lang="en-US" altLang="zh-CN" cap="none" dirty="0">
                <a:solidFill>
                  <a:srgbClr val="00B0F0"/>
                </a:solidFill>
              </a:rPr>
              <a:t>reducer</a:t>
            </a:r>
            <a:r>
              <a:rPr lang="zh-CN" altLang="en-US" cap="none" dirty="0">
                <a:solidFill>
                  <a:srgbClr val="00B0F0"/>
                </a:solidFill>
              </a:rPr>
              <a:t>和</a:t>
            </a:r>
            <a:r>
              <a:rPr lang="en-US" altLang="zh-CN" cap="none" dirty="0">
                <a:solidFill>
                  <a:srgbClr val="00B0F0"/>
                </a:solidFill>
              </a:rPr>
              <a:t>context</a:t>
            </a:r>
            <a:r>
              <a:rPr lang="zh-CN" altLang="en-US" cap="none" dirty="0">
                <a:solidFill>
                  <a:srgbClr val="00B0F0"/>
                </a:solidFill>
              </a:rPr>
              <a:t>搭配使用）</a:t>
            </a:r>
            <a:endParaRPr lang="en-US" altLang="zh-CN" cap="none" dirty="0">
              <a:solidFill>
                <a:srgbClr val="00B0F0"/>
              </a:solidFill>
            </a:endParaRPr>
          </a:p>
          <a:p>
            <a:r>
              <a:rPr lang="en-US" cap="none" dirty="0"/>
              <a:t>R</a:t>
            </a:r>
            <a:r>
              <a:rPr lang="en-US" altLang="zh-CN" cap="none" dirty="0"/>
              <a:t>eact</a:t>
            </a:r>
            <a:r>
              <a:rPr lang="zh-CN" altLang="en-US" cap="none" dirty="0"/>
              <a:t>解决方案： </a:t>
            </a:r>
            <a:r>
              <a:rPr lang="en-US" altLang="zh-CN" cap="none" dirty="0"/>
              <a:t>Context</a:t>
            </a:r>
            <a:r>
              <a:rPr lang="zh-CN" altLang="en-US" cap="none" dirty="0"/>
              <a:t>， </a:t>
            </a:r>
            <a:r>
              <a:rPr lang="en-US" altLang="zh-CN" cap="none" dirty="0"/>
              <a:t>Context</a:t>
            </a:r>
            <a:r>
              <a:rPr lang="zh-CN" altLang="en-US" cap="none" dirty="0"/>
              <a:t>可以让父组件为它下面的子组件提供数据。</a:t>
            </a:r>
            <a:endParaRPr lang="en-US" altLang="zh-CN" cap="none" dirty="0"/>
          </a:p>
          <a:p>
            <a:r>
              <a:rPr lang="zh-CN" altLang="en-US" cap="none" dirty="0"/>
              <a:t>在使用</a:t>
            </a:r>
            <a:r>
              <a:rPr lang="en-US" altLang="zh-CN" cap="none" dirty="0"/>
              <a:t>context</a:t>
            </a:r>
            <a:r>
              <a:rPr lang="zh-CN" altLang="en-US" cap="none" dirty="0"/>
              <a:t>之前，先试试是否可以通过</a:t>
            </a:r>
            <a:r>
              <a:rPr lang="en-US" altLang="zh-CN" cap="none" dirty="0"/>
              <a:t>props</a:t>
            </a:r>
            <a:r>
              <a:rPr lang="zh-CN" altLang="en-US" cap="none" dirty="0"/>
              <a:t>传递，或者将</a:t>
            </a:r>
            <a:r>
              <a:rPr lang="en-US" altLang="zh-CN" cap="none" dirty="0" err="1"/>
              <a:t>jsx</a:t>
            </a:r>
            <a:r>
              <a:rPr lang="zh-CN" altLang="en-US" cap="none" dirty="0"/>
              <a:t>作为</a:t>
            </a:r>
            <a:r>
              <a:rPr lang="en-US" altLang="zh-CN" cap="none" dirty="0"/>
              <a:t>children</a:t>
            </a:r>
            <a:r>
              <a:rPr lang="zh-CN" altLang="en-US" cap="none" dirty="0"/>
              <a:t>传递</a:t>
            </a:r>
            <a:endParaRPr lang="en-US" altLang="zh-CN" cap="none" dirty="0"/>
          </a:p>
          <a:p>
            <a:pPr marL="0" indent="0">
              <a:buNone/>
            </a:pPr>
            <a:r>
              <a:rPr lang="en-US" cap="none" dirty="0"/>
              <a:t>		</a:t>
            </a:r>
          </a:p>
        </p:txBody>
      </p:sp>
      <p:sp>
        <p:nvSpPr>
          <p:cNvPr id="2" name="TextBox 1">
            <a:extLst>
              <a:ext uri="{FF2B5EF4-FFF2-40B4-BE49-F238E27FC236}">
                <a16:creationId xmlns:a16="http://schemas.microsoft.com/office/drawing/2014/main" id="{D59F80FA-0A33-EDC6-D894-D9BD3AB3C662}"/>
              </a:ext>
            </a:extLst>
          </p:cNvPr>
          <p:cNvSpPr txBox="1"/>
          <p:nvPr/>
        </p:nvSpPr>
        <p:spPr>
          <a:xfrm>
            <a:off x="5894772" y="1464816"/>
            <a:ext cx="5779363" cy="4226285"/>
          </a:xfrm>
          <a:prstGeom prst="rect">
            <a:avLst/>
          </a:prstGeom>
          <a:noFill/>
        </p:spPr>
        <p:txBody>
          <a:bodyPr wrap="square" rtlCol="0">
            <a:spAutoFit/>
          </a:bodyPr>
          <a:lstStyle/>
          <a:p>
            <a:r>
              <a:rPr lang="zh-CN" altLang="en-US" sz="1700"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使用步骤：</a:t>
            </a:r>
            <a:endParaRPr lang="en-US" altLang="zh-CN" sz="1700"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a:p>
            <a:pPr>
              <a:lnSpc>
                <a:spcPct val="150000"/>
              </a:lnSpc>
            </a:pPr>
            <a:endParaRPr lang="en-US" altLang="zh-CN" sz="1700"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a:p>
            <a:pPr marL="342900" indent="-342900">
              <a:lnSpc>
                <a:spcPct val="150000"/>
              </a:lnSpc>
              <a:buFont typeface="+mj-lt"/>
              <a:buAutoNum type="arabicPeriod"/>
            </a:pPr>
            <a:r>
              <a:rPr lang="zh-CN" altLang="en-US" sz="1700"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创建</a:t>
            </a:r>
            <a:r>
              <a:rPr lang="en-US" altLang="zh-CN" sz="1700"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context:</a:t>
            </a:r>
            <a:r>
              <a:rPr lang="zh-CN" altLang="en-US" sz="1700"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 引入并调用</a:t>
            </a:r>
            <a:r>
              <a:rPr lang="en-US" altLang="zh-CN" sz="1700"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React</a:t>
            </a:r>
            <a:r>
              <a:rPr lang="zh-CN" altLang="en-US" sz="1700"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的</a:t>
            </a:r>
            <a:r>
              <a:rPr lang="en-US" altLang="zh-CN" sz="1700"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createContext</a:t>
            </a:r>
            <a:r>
              <a:rPr lang="zh-CN" altLang="en-US" sz="1700"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方法创建一个</a:t>
            </a:r>
            <a:r>
              <a:rPr lang="en-US" altLang="zh-CN" sz="1700"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context</a:t>
            </a:r>
            <a:r>
              <a:rPr lang="zh-CN" altLang="en-US" sz="1700"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，比如</a:t>
            </a:r>
            <a:r>
              <a:rPr lang="en-US" altLang="zh-CN" sz="1700"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userContext</a:t>
            </a:r>
            <a:r>
              <a:rPr lang="zh-CN" altLang="en-US" sz="1700"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a:t>
            </a:r>
            <a:endParaRPr lang="en-US" altLang="zh-CN" sz="1700"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a:p>
            <a:pPr marL="342900" indent="-342900">
              <a:lnSpc>
                <a:spcPct val="150000"/>
              </a:lnSpc>
              <a:buFont typeface="+mj-lt"/>
              <a:buAutoNum type="arabicPeriod"/>
            </a:pPr>
            <a:r>
              <a:rPr lang="zh-CN" altLang="en-US" sz="1700"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提供</a:t>
            </a:r>
            <a:r>
              <a:rPr lang="en-US" altLang="zh-CN" sz="1700"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context: </a:t>
            </a:r>
            <a:r>
              <a:rPr lang="zh-CN" altLang="en-US" sz="1700"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在组件中引入</a:t>
            </a:r>
            <a:r>
              <a:rPr lang="en-US" altLang="zh-CN" sz="1700"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userContext</a:t>
            </a:r>
            <a:r>
              <a:rPr lang="zh-CN" altLang="en-US" sz="1700"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，在需要提供数据的</a:t>
            </a:r>
            <a:r>
              <a:rPr lang="en-US" altLang="zh-CN" sz="1700"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jsx</a:t>
            </a:r>
            <a:r>
              <a:rPr lang="zh-CN" altLang="en-US" sz="1700"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内容外部使用</a:t>
            </a:r>
            <a:r>
              <a:rPr lang="en-US" altLang="zh-CN" sz="1700"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&lt;</a:t>
            </a:r>
            <a:r>
              <a:rPr lang="en-US" altLang="zh-CN" sz="1700"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userContext.provider</a:t>
            </a:r>
            <a:r>
              <a:rPr lang="en-US" altLang="zh-CN" sz="1700"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&gt;</a:t>
            </a:r>
            <a:r>
              <a:rPr lang="zh-CN" altLang="en-US" sz="1700"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标签，并传递</a:t>
            </a:r>
            <a:r>
              <a:rPr lang="en-US" altLang="zh-CN" sz="1700"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value</a:t>
            </a:r>
            <a:r>
              <a:rPr lang="zh-CN" altLang="en-US" sz="1700"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属性值，提供数据，</a:t>
            </a:r>
            <a:r>
              <a:rPr lang="en-US" altLang="zh-CN" sz="1700"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value</a:t>
            </a:r>
            <a:r>
              <a:rPr lang="zh-CN" altLang="en-US" sz="1700"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可以是任何数据（常量，变量，</a:t>
            </a:r>
            <a:r>
              <a:rPr lang="en-US" altLang="zh-CN" sz="1700"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state</a:t>
            </a:r>
            <a:r>
              <a:rPr lang="zh-CN" altLang="en-US" sz="1700"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或者方法）</a:t>
            </a:r>
            <a:endParaRPr lang="en-US" altLang="zh-CN" sz="1700"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a:p>
            <a:pPr marL="342900" indent="-342900">
              <a:lnSpc>
                <a:spcPct val="150000"/>
              </a:lnSpc>
              <a:buFont typeface="+mj-lt"/>
              <a:buAutoNum type="arabicPeriod"/>
            </a:pPr>
            <a:r>
              <a:rPr lang="zh-CN" altLang="en-US" sz="1700"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使用</a:t>
            </a:r>
            <a:r>
              <a:rPr lang="en-US" altLang="zh-CN" sz="1700"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context:  </a:t>
            </a:r>
            <a:r>
              <a:rPr lang="zh-CN" altLang="en-US" sz="1700"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在子组件中引入并调用</a:t>
            </a:r>
            <a:r>
              <a:rPr lang="en-US" altLang="zh-CN" sz="1700"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React</a:t>
            </a:r>
            <a:r>
              <a:rPr lang="zh-CN" altLang="en-US" sz="1700"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的</a:t>
            </a:r>
            <a:r>
              <a:rPr lang="en-US" altLang="zh-CN" sz="1700"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useContext</a:t>
            </a:r>
            <a:r>
              <a:rPr lang="zh-CN" altLang="en-US" sz="1700"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方法即可获得上一层的</a:t>
            </a:r>
            <a:r>
              <a:rPr lang="en-US" altLang="zh-CN" sz="1700"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userContext.provider</a:t>
            </a:r>
            <a:r>
              <a:rPr lang="zh-CN" altLang="en-US" sz="1700"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提供的</a:t>
            </a:r>
            <a:r>
              <a:rPr lang="en-US" altLang="zh-CN" sz="1700"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value</a:t>
            </a:r>
            <a:r>
              <a:rPr lang="zh-CN" altLang="en-US" sz="1700"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值</a:t>
            </a:r>
            <a:endParaRPr lang="en-US" altLang="zh-CN" sz="1700"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3954209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24112-90A7-AF8C-57B9-9D05A0D1F756}"/>
              </a:ext>
            </a:extLst>
          </p:cNvPr>
          <p:cNvSpPr>
            <a:spLocks noGrp="1"/>
          </p:cNvSpPr>
          <p:nvPr>
            <p:ph type="title"/>
          </p:nvPr>
        </p:nvSpPr>
        <p:spPr>
          <a:xfrm>
            <a:off x="1026002" y="73983"/>
            <a:ext cx="9905999" cy="3124199"/>
          </a:xfrm>
        </p:spPr>
        <p:txBody>
          <a:bodyPr>
            <a:normAutofit/>
          </a:bodyPr>
          <a:lstStyle/>
          <a:p>
            <a:r>
              <a:rPr lang="en-US" sz="8000" b="1" cap="none"/>
              <a:t>Rea</a:t>
            </a:r>
            <a:r>
              <a:rPr lang="en-US" altLang="zh-CN" sz="8000" b="1" cap="none"/>
              <a:t>c</a:t>
            </a:r>
            <a:r>
              <a:rPr lang="en-US" sz="8000" b="1" cap="none"/>
              <a:t>t</a:t>
            </a:r>
            <a:endParaRPr lang="en-US" sz="8000" b="1" cap="none" dirty="0"/>
          </a:p>
        </p:txBody>
      </p:sp>
      <p:sp>
        <p:nvSpPr>
          <p:cNvPr id="4" name="Text Placeholder 3">
            <a:extLst>
              <a:ext uri="{FF2B5EF4-FFF2-40B4-BE49-F238E27FC236}">
                <a16:creationId xmlns:a16="http://schemas.microsoft.com/office/drawing/2014/main" id="{B409AE38-5B60-19DC-ED00-FAD6FD011E01}"/>
              </a:ext>
            </a:extLst>
          </p:cNvPr>
          <p:cNvSpPr>
            <a:spLocks noGrp="1"/>
          </p:cNvSpPr>
          <p:nvPr>
            <p:ph type="body" idx="1"/>
          </p:nvPr>
        </p:nvSpPr>
        <p:spPr>
          <a:xfrm>
            <a:off x="919470" y="3191525"/>
            <a:ext cx="9906000" cy="1447800"/>
          </a:xfrm>
        </p:spPr>
        <p:txBody>
          <a:bodyPr>
            <a:normAutofit/>
          </a:bodyPr>
          <a:lstStyle/>
          <a:p>
            <a:pPr algn="ctr"/>
            <a:r>
              <a:rPr lang="en-US" sz="5400" b="1" dirty="0">
                <a:solidFill>
                  <a:srgbClr val="E6E6E6"/>
                </a:solidFill>
                <a:latin typeface="+mj-lt"/>
              </a:rPr>
              <a:t>UI </a:t>
            </a:r>
            <a:r>
              <a:rPr lang="zh-CN" altLang="en-US" sz="5400" b="1" dirty="0">
                <a:solidFill>
                  <a:srgbClr val="E6E6E6"/>
                </a:solidFill>
                <a:latin typeface="+mj-lt"/>
              </a:rPr>
              <a:t>页面</a:t>
            </a:r>
            <a:endParaRPr lang="en-US" sz="5400" b="1" dirty="0">
              <a:solidFill>
                <a:srgbClr val="E6E6E6"/>
              </a:solidFill>
              <a:latin typeface="+mj-lt"/>
            </a:endParaRPr>
          </a:p>
        </p:txBody>
      </p:sp>
    </p:spTree>
    <p:extLst>
      <p:ext uri="{BB962C8B-B14F-4D97-AF65-F5344CB8AC3E}">
        <p14:creationId xmlns:p14="http://schemas.microsoft.com/office/powerpoint/2010/main" val="2617522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FD7D080-06C2-D115-4879-6180ECA08EB2}"/>
              </a:ext>
            </a:extLst>
          </p:cNvPr>
          <p:cNvSpPr/>
          <p:nvPr/>
        </p:nvSpPr>
        <p:spPr>
          <a:xfrm>
            <a:off x="0" y="0"/>
            <a:ext cx="12192000" cy="1251526"/>
          </a:xfrm>
          <a:prstGeom prst="rect">
            <a:avLst/>
          </a:prstGeom>
          <a:gradFill flip="none" rotWithShape="1">
            <a:gsLst>
              <a:gs pos="0">
                <a:schemeClr val="bg1">
                  <a:lumMod val="50000"/>
                  <a:lumOff val="50000"/>
                  <a:alpha val="0"/>
                </a:schemeClr>
              </a:gs>
              <a:gs pos="50000">
                <a:schemeClr val="bg1"/>
              </a:gs>
              <a:gs pos="100000">
                <a:schemeClr val="accent1">
                  <a:lumMod val="60000"/>
                  <a:lumOff val="40000"/>
                  <a:alpha val="0"/>
                </a:schemeClr>
              </a:gs>
            </a:gsLst>
            <a:path path="circle">
              <a:fillToRect t="100000" r="100000"/>
            </a:path>
            <a:tileRect l="-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800" b="1"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状态更新逻辑整合：</a:t>
            </a:r>
            <a:r>
              <a:rPr lang="en-US" altLang="zh-CN" sz="2800" b="1"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reducer</a:t>
            </a:r>
            <a:endParaRPr lang="en-US" sz="2800" b="1"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p:txBody>
      </p:sp>
      <p:sp>
        <p:nvSpPr>
          <p:cNvPr id="5" name="Content Placeholder 4">
            <a:extLst>
              <a:ext uri="{FF2B5EF4-FFF2-40B4-BE49-F238E27FC236}">
                <a16:creationId xmlns:a16="http://schemas.microsoft.com/office/drawing/2014/main" id="{A392C2E3-397F-2142-D1FF-AB5AA0413821}"/>
              </a:ext>
            </a:extLst>
          </p:cNvPr>
          <p:cNvSpPr>
            <a:spLocks noGrp="1"/>
          </p:cNvSpPr>
          <p:nvPr>
            <p:ph idx="1"/>
          </p:nvPr>
        </p:nvSpPr>
        <p:spPr>
          <a:xfrm>
            <a:off x="286653" y="1563586"/>
            <a:ext cx="4598001" cy="4490129"/>
          </a:xfrm>
        </p:spPr>
        <p:txBody>
          <a:bodyPr>
            <a:normAutofit/>
          </a:bodyPr>
          <a:lstStyle/>
          <a:p>
            <a:pPr>
              <a:lnSpc>
                <a:spcPct val="150000"/>
              </a:lnSpc>
            </a:pPr>
            <a:r>
              <a:rPr lang="zh-CN" altLang="en-US" sz="1600" cap="none" dirty="0"/>
              <a:t>原因：调用</a:t>
            </a:r>
            <a:r>
              <a:rPr lang="en-US" altLang="zh-CN" sz="1600" cap="none" dirty="0"/>
              <a:t>state</a:t>
            </a:r>
            <a:r>
              <a:rPr lang="zh-CN" altLang="en-US" sz="1600" cap="none" dirty="0"/>
              <a:t>设置函数的地方过多，更新的逻辑也会写的比较分散重复和越来越多，如多个事件中根据</a:t>
            </a:r>
            <a:r>
              <a:rPr lang="en-US" altLang="zh-CN" sz="1600" cap="none" dirty="0"/>
              <a:t>id</a:t>
            </a:r>
            <a:r>
              <a:rPr lang="zh-CN" altLang="en-US" sz="1600" cap="none" dirty="0"/>
              <a:t>删除</a:t>
            </a:r>
            <a:r>
              <a:rPr lang="en-US" altLang="zh-CN" sz="1600" cap="none" dirty="0"/>
              <a:t>state</a:t>
            </a:r>
            <a:r>
              <a:rPr lang="zh-CN" altLang="en-US" sz="1600" cap="none" dirty="0"/>
              <a:t>中某个数据后再用</a:t>
            </a:r>
            <a:r>
              <a:rPr lang="en-US" altLang="zh-CN" sz="1600" cap="none" dirty="0" err="1"/>
              <a:t>setState</a:t>
            </a:r>
            <a:r>
              <a:rPr lang="zh-CN" altLang="en-US" sz="1600" cap="none" dirty="0"/>
              <a:t>设置。</a:t>
            </a:r>
            <a:endParaRPr lang="en-US" altLang="zh-CN" sz="1600" cap="none" dirty="0"/>
          </a:p>
          <a:p>
            <a:pPr>
              <a:lnSpc>
                <a:spcPct val="150000"/>
              </a:lnSpc>
            </a:pPr>
            <a:r>
              <a:rPr lang="zh-CN" altLang="en-US" sz="1600" cap="none" dirty="0"/>
              <a:t>作用：让所有更新</a:t>
            </a:r>
            <a:r>
              <a:rPr lang="en-US" altLang="zh-CN" sz="1600" cap="none" dirty="0"/>
              <a:t>state</a:t>
            </a:r>
            <a:r>
              <a:rPr lang="zh-CN" altLang="en-US" sz="1600" cap="none" dirty="0"/>
              <a:t>的逻辑放在一个易于理解的地方</a:t>
            </a:r>
            <a:endParaRPr lang="en-US" altLang="zh-CN" sz="1600" cap="none" dirty="0"/>
          </a:p>
          <a:p>
            <a:pPr>
              <a:lnSpc>
                <a:spcPct val="150000"/>
              </a:lnSpc>
            </a:pPr>
            <a:r>
              <a:rPr lang="zh-CN" altLang="en-US" sz="1600" cap="none" dirty="0"/>
              <a:t>优点：更好的可读性，可调式性，可测试性，减少代码体积</a:t>
            </a:r>
            <a:endParaRPr lang="en-US" altLang="zh-CN" sz="1600" cap="none" dirty="0"/>
          </a:p>
        </p:txBody>
      </p:sp>
      <p:sp>
        <p:nvSpPr>
          <p:cNvPr id="8" name="TextBox 7">
            <a:extLst>
              <a:ext uri="{FF2B5EF4-FFF2-40B4-BE49-F238E27FC236}">
                <a16:creationId xmlns:a16="http://schemas.microsoft.com/office/drawing/2014/main" id="{5A0BD919-3711-92B0-C1E1-A4C7984DA431}"/>
              </a:ext>
            </a:extLst>
          </p:cNvPr>
          <p:cNvSpPr txBox="1"/>
          <p:nvPr/>
        </p:nvSpPr>
        <p:spPr>
          <a:xfrm>
            <a:off x="6096000" y="1378920"/>
            <a:ext cx="1620571" cy="369332"/>
          </a:xfrm>
          <a:prstGeom prst="rect">
            <a:avLst/>
          </a:prstGeom>
          <a:noFill/>
        </p:spPr>
        <p:txBody>
          <a:bodyPr wrap="square" rtlCol="0">
            <a:spAutoFit/>
          </a:bodyPr>
          <a:lstStyle/>
          <a:p>
            <a:r>
              <a:rPr lang="zh-CN" altLang="en-US" dirty="0"/>
              <a:t>使用步骤：</a:t>
            </a:r>
            <a:endParaRPr lang="en-US" dirty="0"/>
          </a:p>
        </p:txBody>
      </p:sp>
      <p:sp>
        <p:nvSpPr>
          <p:cNvPr id="9" name="TextBox 8">
            <a:extLst>
              <a:ext uri="{FF2B5EF4-FFF2-40B4-BE49-F238E27FC236}">
                <a16:creationId xmlns:a16="http://schemas.microsoft.com/office/drawing/2014/main" id="{CA11FF35-BAD7-440D-2388-C63E8BD50115}"/>
              </a:ext>
            </a:extLst>
          </p:cNvPr>
          <p:cNvSpPr txBox="1"/>
          <p:nvPr/>
        </p:nvSpPr>
        <p:spPr>
          <a:xfrm>
            <a:off x="6096000" y="1973458"/>
            <a:ext cx="5649402" cy="4884542"/>
          </a:xfrm>
          <a:prstGeom prst="rect">
            <a:avLst/>
          </a:prstGeom>
          <a:noFill/>
        </p:spPr>
        <p:txBody>
          <a:bodyPr wrap="square" rtlCol="0">
            <a:spAutoFit/>
          </a:bodyPr>
          <a:lstStyle/>
          <a:p>
            <a:pPr>
              <a:lnSpc>
                <a:spcPct val="150000"/>
              </a:lnSpc>
            </a:pPr>
            <a:r>
              <a:rPr lang="en-US" altLang="zh-CN" sz="1100" b="1" dirty="0"/>
              <a:t>1.</a:t>
            </a:r>
            <a:r>
              <a:rPr lang="zh-CN" altLang="en-US" sz="1100" b="1" dirty="0"/>
              <a:t>根据所有调用</a:t>
            </a:r>
            <a:r>
              <a:rPr lang="en-US" altLang="zh-CN" sz="1100" b="1" dirty="0" err="1"/>
              <a:t>setState</a:t>
            </a:r>
            <a:r>
              <a:rPr lang="zh-CN" altLang="en-US" sz="1100" b="1" dirty="0"/>
              <a:t>的地方（一般是事件处理函数中）的逻辑，编写一个统一的</a:t>
            </a:r>
            <a:r>
              <a:rPr lang="en-US" altLang="zh-CN" sz="1100" b="1" dirty="0"/>
              <a:t>reducer</a:t>
            </a:r>
            <a:r>
              <a:rPr lang="zh-CN" altLang="en-US" sz="1100" b="1" dirty="0"/>
              <a:t>函数</a:t>
            </a:r>
            <a:r>
              <a:rPr lang="zh-CN" altLang="en-US" sz="1100" b="1" dirty="0">
                <a:solidFill>
                  <a:srgbClr val="00B0F0"/>
                </a:solidFill>
              </a:rPr>
              <a:t>（在组件之外声明，纯粹的函数）</a:t>
            </a:r>
            <a:endParaRPr lang="en-US" altLang="zh-CN" sz="1100" b="1" dirty="0">
              <a:solidFill>
                <a:srgbClr val="00B0F0"/>
              </a:solidFill>
            </a:endParaRPr>
          </a:p>
          <a:p>
            <a:pPr>
              <a:lnSpc>
                <a:spcPct val="150000"/>
              </a:lnSpc>
            </a:pPr>
            <a:r>
              <a:rPr lang="en-US" altLang="zh-CN" sz="1100" dirty="0"/>
              <a:t>	</a:t>
            </a:r>
            <a:r>
              <a:rPr lang="zh-CN" altLang="en-US" sz="1100" dirty="0"/>
              <a:t>参数：参数</a:t>
            </a:r>
            <a:r>
              <a:rPr lang="en-US" altLang="zh-CN" sz="1100" dirty="0"/>
              <a:t>1</a:t>
            </a:r>
            <a:r>
              <a:rPr lang="zh-CN" altLang="en-US" sz="1100" dirty="0"/>
              <a:t>是原始</a:t>
            </a:r>
            <a:r>
              <a:rPr lang="en-US" altLang="zh-CN" sz="1100" dirty="0"/>
              <a:t>state</a:t>
            </a:r>
            <a:r>
              <a:rPr lang="zh-CN" altLang="en-US" sz="1100" dirty="0"/>
              <a:t>的值，参数</a:t>
            </a:r>
            <a:r>
              <a:rPr lang="en-US" altLang="zh-CN" sz="1100" dirty="0"/>
              <a:t>2</a:t>
            </a:r>
            <a:r>
              <a:rPr lang="zh-CN" altLang="en-US" sz="1100" dirty="0"/>
              <a:t>是带一个</a:t>
            </a:r>
            <a:r>
              <a:rPr lang="en-US" altLang="zh-CN" sz="1100" dirty="0"/>
              <a:t>type</a:t>
            </a:r>
            <a:r>
              <a:rPr lang="zh-CN" altLang="en-US" sz="1100" dirty="0"/>
              <a:t>属性的和跟</a:t>
            </a:r>
            <a:r>
              <a:rPr lang="en-US" altLang="zh-CN" sz="1100" dirty="0"/>
              <a:t>state</a:t>
            </a:r>
            <a:r>
              <a:rPr lang="zh-CN" altLang="en-US" sz="1100" dirty="0"/>
              <a:t>更新相关信息的</a:t>
            </a:r>
            <a:r>
              <a:rPr lang="en-US" altLang="zh-CN" sz="1100" dirty="0"/>
              <a:t>action</a:t>
            </a:r>
            <a:r>
              <a:rPr lang="zh-CN" altLang="en-US" sz="1100" dirty="0"/>
              <a:t>对象；</a:t>
            </a:r>
            <a:endParaRPr lang="en-US" altLang="zh-CN" sz="1100" dirty="0"/>
          </a:p>
          <a:p>
            <a:pPr>
              <a:lnSpc>
                <a:spcPct val="150000"/>
              </a:lnSpc>
            </a:pPr>
            <a:r>
              <a:rPr lang="en-US" sz="1100" dirty="0"/>
              <a:t>	 </a:t>
            </a:r>
            <a:r>
              <a:rPr lang="zh-CN" altLang="en-US" sz="1100" dirty="0"/>
              <a:t>函数内容：判断</a:t>
            </a:r>
            <a:r>
              <a:rPr lang="en-US" altLang="zh-CN" sz="1100" dirty="0"/>
              <a:t>action</a:t>
            </a:r>
            <a:r>
              <a:rPr lang="zh-CN" altLang="en-US" sz="1100" dirty="0"/>
              <a:t>的</a:t>
            </a:r>
            <a:r>
              <a:rPr lang="en-US" altLang="zh-CN" sz="1100" dirty="0"/>
              <a:t>type</a:t>
            </a:r>
            <a:r>
              <a:rPr lang="zh-CN" altLang="en-US" sz="1100" dirty="0"/>
              <a:t>属性，进入不同的更新程序，处理</a:t>
            </a:r>
            <a:r>
              <a:rPr lang="en-US" altLang="zh-CN" sz="1100" dirty="0"/>
              <a:t>action</a:t>
            </a:r>
            <a:r>
              <a:rPr lang="zh-CN" altLang="en-US" sz="1100" dirty="0"/>
              <a:t>中的信息，返回新的</a:t>
            </a:r>
            <a:r>
              <a:rPr lang="en-US" altLang="zh-CN" sz="1100" dirty="0"/>
              <a:t>state</a:t>
            </a:r>
            <a:r>
              <a:rPr lang="zh-CN" altLang="en-US" sz="1100" dirty="0"/>
              <a:t>值。</a:t>
            </a:r>
            <a:endParaRPr lang="en-US" altLang="zh-CN" sz="1100" dirty="0"/>
          </a:p>
          <a:p>
            <a:pPr>
              <a:lnSpc>
                <a:spcPct val="150000"/>
              </a:lnSpc>
            </a:pPr>
            <a:r>
              <a:rPr lang="en-US" sz="1100" dirty="0"/>
              <a:t>	</a:t>
            </a:r>
            <a:r>
              <a:rPr lang="zh-CN" altLang="en-US" sz="1100" dirty="0"/>
              <a:t>返回： 新的</a:t>
            </a:r>
            <a:r>
              <a:rPr lang="en-US" altLang="zh-CN" sz="1100" dirty="0"/>
              <a:t>state</a:t>
            </a:r>
            <a:r>
              <a:rPr lang="zh-CN" altLang="en-US" sz="1100" dirty="0"/>
              <a:t>值</a:t>
            </a:r>
            <a:endParaRPr lang="en-US" altLang="zh-CN" sz="1100" dirty="0"/>
          </a:p>
          <a:p>
            <a:pPr>
              <a:lnSpc>
                <a:spcPct val="150000"/>
              </a:lnSpc>
            </a:pPr>
            <a:r>
              <a:rPr lang="en-US" altLang="zh-CN" sz="1100" b="1" dirty="0"/>
              <a:t>2. </a:t>
            </a:r>
            <a:r>
              <a:rPr lang="zh-CN" altLang="en-US" sz="1100" b="1" dirty="0"/>
              <a:t>使用</a:t>
            </a:r>
            <a:r>
              <a:rPr lang="en-US" altLang="zh-CN" sz="1100" b="1" dirty="0" err="1"/>
              <a:t>useReducer</a:t>
            </a:r>
            <a:r>
              <a:rPr lang="zh-CN" altLang="en-US" sz="1100" b="1" dirty="0"/>
              <a:t>代替</a:t>
            </a:r>
            <a:r>
              <a:rPr lang="en-US" altLang="zh-CN" sz="1100" b="1" dirty="0"/>
              <a:t>useState, </a:t>
            </a:r>
            <a:r>
              <a:rPr lang="en-US" altLang="zh-CN" sz="1100" b="1" dirty="0" err="1"/>
              <a:t>useReducer</a:t>
            </a:r>
            <a:r>
              <a:rPr lang="zh-CN" altLang="en-US" sz="1100" b="1" dirty="0"/>
              <a:t>函数</a:t>
            </a:r>
            <a:endParaRPr lang="en-US" altLang="zh-CN" sz="1100" b="1" dirty="0"/>
          </a:p>
          <a:p>
            <a:pPr>
              <a:lnSpc>
                <a:spcPct val="150000"/>
              </a:lnSpc>
            </a:pPr>
            <a:r>
              <a:rPr lang="en-US" altLang="zh-CN" sz="1100" dirty="0"/>
              <a:t>	</a:t>
            </a:r>
            <a:r>
              <a:rPr lang="zh-CN" altLang="en-US" sz="1100" dirty="0"/>
              <a:t>参数： 参数</a:t>
            </a:r>
            <a:r>
              <a:rPr lang="en-US" altLang="zh-CN" sz="1100" dirty="0"/>
              <a:t>1</a:t>
            </a:r>
            <a:r>
              <a:rPr lang="zh-CN" altLang="en-US" sz="1100" dirty="0"/>
              <a:t>是步骤</a:t>
            </a:r>
            <a:r>
              <a:rPr lang="en-US" altLang="zh-CN" sz="1100" dirty="0"/>
              <a:t>1</a:t>
            </a:r>
            <a:r>
              <a:rPr lang="zh-CN" altLang="en-US" sz="1100" dirty="0"/>
              <a:t>中的</a:t>
            </a:r>
            <a:r>
              <a:rPr lang="en-US" altLang="zh-CN" sz="1100" dirty="0"/>
              <a:t>reducer</a:t>
            </a:r>
            <a:r>
              <a:rPr lang="zh-CN" altLang="en-US" sz="1100" dirty="0"/>
              <a:t>函数，参数</a:t>
            </a:r>
            <a:r>
              <a:rPr lang="en-US" altLang="zh-CN" sz="1100" dirty="0"/>
              <a:t>2</a:t>
            </a:r>
            <a:r>
              <a:rPr lang="zh-CN" altLang="en-US" sz="1100" dirty="0"/>
              <a:t>同</a:t>
            </a:r>
            <a:r>
              <a:rPr lang="en-US" altLang="zh-CN" sz="1100" dirty="0"/>
              <a:t>useState</a:t>
            </a:r>
            <a:r>
              <a:rPr lang="zh-CN" altLang="en-US" sz="1100" dirty="0"/>
              <a:t>是</a:t>
            </a:r>
            <a:r>
              <a:rPr lang="en-US" altLang="zh-CN" sz="1100" dirty="0"/>
              <a:t>state</a:t>
            </a:r>
            <a:r>
              <a:rPr lang="zh-CN" altLang="en-US" sz="1100" dirty="0"/>
              <a:t>的初始值</a:t>
            </a:r>
            <a:endParaRPr lang="en-US" altLang="zh-CN" sz="1100" dirty="0"/>
          </a:p>
          <a:p>
            <a:pPr>
              <a:lnSpc>
                <a:spcPct val="150000"/>
              </a:lnSpc>
            </a:pPr>
            <a:r>
              <a:rPr lang="en-US" altLang="zh-CN" sz="1100" dirty="0"/>
              <a:t>	</a:t>
            </a:r>
            <a:r>
              <a:rPr lang="zh-CN" altLang="en-US" sz="1100" dirty="0"/>
              <a:t>返回： 数组，第一个值是当前的</a:t>
            </a:r>
            <a:r>
              <a:rPr lang="en-US" altLang="zh-CN" sz="1100" dirty="0"/>
              <a:t>state</a:t>
            </a:r>
            <a:r>
              <a:rPr lang="zh-CN" altLang="en-US" sz="1100" dirty="0"/>
              <a:t>值，第二个值是个更新方法</a:t>
            </a:r>
            <a:r>
              <a:rPr lang="en-US" altLang="zh-CN" sz="1100" dirty="0"/>
              <a:t>dispatch</a:t>
            </a:r>
          </a:p>
          <a:p>
            <a:pPr>
              <a:lnSpc>
                <a:spcPct val="150000"/>
              </a:lnSpc>
            </a:pPr>
            <a:r>
              <a:rPr lang="en-US" altLang="zh-CN" sz="1100" b="1" dirty="0"/>
              <a:t>3. </a:t>
            </a:r>
            <a:r>
              <a:rPr lang="zh-CN" altLang="en-US" sz="1100" b="1" dirty="0"/>
              <a:t>修改处理函数中更新</a:t>
            </a:r>
            <a:r>
              <a:rPr lang="en-US" altLang="zh-CN" sz="1100" b="1" dirty="0"/>
              <a:t>state</a:t>
            </a:r>
            <a:r>
              <a:rPr lang="zh-CN" altLang="en-US" sz="1100" b="1" dirty="0"/>
              <a:t>的调用方法和逻辑：</a:t>
            </a:r>
            <a:endParaRPr lang="en-US" altLang="zh-CN" sz="1100" b="1" dirty="0"/>
          </a:p>
          <a:p>
            <a:pPr>
              <a:lnSpc>
                <a:spcPct val="150000"/>
              </a:lnSpc>
            </a:pPr>
            <a:r>
              <a:rPr lang="en-US" altLang="zh-CN" sz="1100" dirty="0"/>
              <a:t>	</a:t>
            </a:r>
            <a:r>
              <a:rPr lang="zh-CN" altLang="en-US" sz="1100" dirty="0"/>
              <a:t>原来</a:t>
            </a:r>
            <a:r>
              <a:rPr lang="en-US" altLang="zh-CN" sz="1100" dirty="0"/>
              <a:t>: </a:t>
            </a:r>
            <a:r>
              <a:rPr lang="zh-CN" altLang="en-US" sz="1100" dirty="0"/>
              <a:t>需要处理输入数据生成新的</a:t>
            </a:r>
            <a:r>
              <a:rPr lang="en-US" altLang="zh-CN" sz="1100" dirty="0"/>
              <a:t>state</a:t>
            </a:r>
            <a:r>
              <a:rPr lang="zh-CN" altLang="en-US" sz="1100" dirty="0"/>
              <a:t>值之后，再调用</a:t>
            </a:r>
            <a:r>
              <a:rPr lang="en-US" altLang="zh-CN" sz="1100" dirty="0" err="1"/>
              <a:t>setState</a:t>
            </a:r>
            <a:r>
              <a:rPr lang="zh-CN" altLang="en-US" sz="1100" dirty="0"/>
              <a:t>方法出入新的</a:t>
            </a:r>
            <a:r>
              <a:rPr lang="en-US" altLang="zh-CN" sz="1100" dirty="0"/>
              <a:t>state;</a:t>
            </a:r>
          </a:p>
          <a:p>
            <a:pPr>
              <a:lnSpc>
                <a:spcPct val="150000"/>
              </a:lnSpc>
            </a:pPr>
            <a:r>
              <a:rPr lang="en-US" altLang="zh-CN" sz="1100" dirty="0"/>
              <a:t>	</a:t>
            </a:r>
            <a:r>
              <a:rPr lang="zh-CN" altLang="en-US" sz="1100" dirty="0"/>
              <a:t>现在：传入</a:t>
            </a:r>
            <a:r>
              <a:rPr lang="en-US" altLang="zh-CN" sz="1100" dirty="0"/>
              <a:t>action</a:t>
            </a:r>
            <a:r>
              <a:rPr lang="zh-CN" altLang="en-US" sz="1100" dirty="0"/>
              <a:t>对象，给出</a:t>
            </a:r>
            <a:r>
              <a:rPr lang="en-US" altLang="zh-CN" sz="1100" dirty="0"/>
              <a:t>type</a:t>
            </a:r>
            <a:r>
              <a:rPr lang="zh-CN" altLang="en-US" sz="1100" dirty="0"/>
              <a:t>属性和对更新</a:t>
            </a:r>
            <a:r>
              <a:rPr lang="en-US" altLang="zh-CN" sz="1100" dirty="0"/>
              <a:t>state</a:t>
            </a:r>
            <a:r>
              <a:rPr lang="zh-CN" altLang="en-US" sz="1100" dirty="0"/>
              <a:t>有关的输入信息， 传入</a:t>
            </a:r>
            <a:r>
              <a:rPr lang="en-US" altLang="zh-CN" sz="1100" dirty="0"/>
              <a:t>dispatch</a:t>
            </a:r>
            <a:r>
              <a:rPr lang="zh-CN" altLang="en-US" sz="1100" dirty="0"/>
              <a:t>方法，</a:t>
            </a:r>
            <a:r>
              <a:rPr lang="en-US" altLang="zh-CN" sz="1100" dirty="0"/>
              <a:t>dispatch</a:t>
            </a:r>
            <a:r>
              <a:rPr lang="zh-CN" altLang="en-US" sz="1100" dirty="0"/>
              <a:t>方法会调用</a:t>
            </a:r>
            <a:r>
              <a:rPr lang="en-US" altLang="zh-CN" sz="1100" dirty="0"/>
              <a:t>1</a:t>
            </a:r>
            <a:r>
              <a:rPr lang="zh-CN" altLang="en-US" sz="1100" dirty="0"/>
              <a:t>中的</a:t>
            </a:r>
            <a:r>
              <a:rPr lang="en-US" altLang="zh-CN" sz="1100" dirty="0"/>
              <a:t>reducer</a:t>
            </a:r>
            <a:r>
              <a:rPr lang="zh-CN" altLang="en-US" sz="1100" dirty="0"/>
              <a:t>函数集中判断处理。一般</a:t>
            </a:r>
            <a:r>
              <a:rPr lang="en-US" altLang="zh-CN" sz="1100" dirty="0"/>
              <a:t>type</a:t>
            </a:r>
            <a:r>
              <a:rPr lang="zh-CN" altLang="en-US" sz="1100" dirty="0"/>
              <a:t>对应一种事件逻辑。</a:t>
            </a:r>
            <a:r>
              <a:rPr lang="zh-CN" altLang="en-US" sz="1100" b="1" dirty="0">
                <a:solidFill>
                  <a:srgbClr val="00B0F0"/>
                </a:solidFill>
              </a:rPr>
              <a:t>每个</a:t>
            </a:r>
            <a:r>
              <a:rPr lang="en-US" altLang="zh-CN" sz="1100" b="1" dirty="0">
                <a:solidFill>
                  <a:srgbClr val="00B0F0"/>
                </a:solidFill>
              </a:rPr>
              <a:t>action</a:t>
            </a:r>
            <a:r>
              <a:rPr lang="zh-CN" altLang="en-US" sz="1100" b="1" dirty="0">
                <a:solidFill>
                  <a:srgbClr val="00B0F0"/>
                </a:solidFill>
              </a:rPr>
              <a:t>都描述了一个单一的用户交互，即使它会引发多个数据变化， 比如表单重置按钮，一个</a:t>
            </a:r>
            <a:r>
              <a:rPr lang="en-US" altLang="zh-CN" sz="1100" b="1" dirty="0" err="1">
                <a:solidFill>
                  <a:srgbClr val="00B0F0"/>
                </a:solidFill>
              </a:rPr>
              <a:t>reset_form</a:t>
            </a:r>
            <a:r>
              <a:rPr lang="zh-CN" altLang="en-US" sz="1100" b="1" dirty="0">
                <a:solidFill>
                  <a:srgbClr val="00B0F0"/>
                </a:solidFill>
              </a:rPr>
              <a:t>的</a:t>
            </a:r>
            <a:r>
              <a:rPr lang="en-US" altLang="zh-CN" sz="1100" b="1" dirty="0">
                <a:solidFill>
                  <a:srgbClr val="00B0F0"/>
                </a:solidFill>
              </a:rPr>
              <a:t>action</a:t>
            </a:r>
            <a:r>
              <a:rPr lang="zh-CN" altLang="en-US" sz="1100" b="1" dirty="0">
                <a:solidFill>
                  <a:srgbClr val="00B0F0"/>
                </a:solidFill>
              </a:rPr>
              <a:t>比多个</a:t>
            </a:r>
            <a:r>
              <a:rPr lang="en-US" altLang="zh-CN" sz="1100" b="1" dirty="0" err="1">
                <a:solidFill>
                  <a:srgbClr val="00B0F0"/>
                </a:solidFill>
              </a:rPr>
              <a:t>set_field</a:t>
            </a:r>
            <a:r>
              <a:rPr lang="zh-CN" altLang="en-US" sz="1100" b="1" dirty="0">
                <a:solidFill>
                  <a:srgbClr val="00B0F0"/>
                </a:solidFill>
              </a:rPr>
              <a:t>的</a:t>
            </a:r>
            <a:r>
              <a:rPr lang="en-US" altLang="zh-CN" sz="1100" b="1" dirty="0">
                <a:solidFill>
                  <a:srgbClr val="00B0F0"/>
                </a:solidFill>
              </a:rPr>
              <a:t>action type</a:t>
            </a:r>
            <a:r>
              <a:rPr lang="zh-CN" altLang="en-US" sz="1100" b="1" dirty="0">
                <a:solidFill>
                  <a:srgbClr val="00B0F0"/>
                </a:solidFill>
              </a:rPr>
              <a:t>更合理</a:t>
            </a:r>
            <a:endParaRPr lang="en-US" altLang="zh-CN" sz="1100" b="1" dirty="0">
              <a:solidFill>
                <a:srgbClr val="00B0F0"/>
              </a:solidFill>
            </a:endParaRPr>
          </a:p>
          <a:p>
            <a:pPr>
              <a:lnSpc>
                <a:spcPct val="150000"/>
              </a:lnSpc>
            </a:pPr>
            <a:endParaRPr lang="en-US" altLang="zh-CN" sz="1100" dirty="0"/>
          </a:p>
          <a:p>
            <a:pPr>
              <a:lnSpc>
                <a:spcPct val="150000"/>
              </a:lnSpc>
            </a:pPr>
            <a:endParaRPr lang="en-US" altLang="zh-CN" sz="1100" dirty="0"/>
          </a:p>
        </p:txBody>
      </p:sp>
    </p:spTree>
    <p:extLst>
      <p:ext uri="{BB962C8B-B14F-4D97-AF65-F5344CB8AC3E}">
        <p14:creationId xmlns:p14="http://schemas.microsoft.com/office/powerpoint/2010/main" val="115003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FD7D080-06C2-D115-4879-6180ECA08EB2}"/>
              </a:ext>
            </a:extLst>
          </p:cNvPr>
          <p:cNvSpPr/>
          <p:nvPr/>
        </p:nvSpPr>
        <p:spPr>
          <a:xfrm>
            <a:off x="0" y="0"/>
            <a:ext cx="12192000" cy="1251526"/>
          </a:xfrm>
          <a:prstGeom prst="rect">
            <a:avLst/>
          </a:prstGeom>
          <a:gradFill flip="none" rotWithShape="1">
            <a:gsLst>
              <a:gs pos="0">
                <a:schemeClr val="bg1">
                  <a:lumMod val="50000"/>
                  <a:lumOff val="50000"/>
                  <a:alpha val="0"/>
                </a:schemeClr>
              </a:gs>
              <a:gs pos="50000">
                <a:schemeClr val="bg1"/>
              </a:gs>
              <a:gs pos="100000">
                <a:schemeClr val="accent1">
                  <a:lumMod val="60000"/>
                  <a:lumOff val="40000"/>
                  <a:alpha val="0"/>
                </a:schemeClr>
              </a:gs>
            </a:gsLst>
            <a:path path="circle">
              <a:fillToRect t="100000" r="100000"/>
            </a:path>
            <a:tileRect l="-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800" b="1">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全局状态管理：</a:t>
            </a:r>
            <a:r>
              <a:rPr lang="en-US" altLang="zh-CN" sz="2800" b="1">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reducer + context</a:t>
            </a:r>
            <a:endParaRPr lang="en-US" sz="2800" b="1"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p:txBody>
      </p:sp>
      <p:pic>
        <p:nvPicPr>
          <p:cNvPr id="11" name="Picture 10">
            <a:extLst>
              <a:ext uri="{FF2B5EF4-FFF2-40B4-BE49-F238E27FC236}">
                <a16:creationId xmlns:a16="http://schemas.microsoft.com/office/drawing/2014/main" id="{DE24AA85-C14E-4AB3-3CFA-0855054D8DFA}"/>
              </a:ext>
            </a:extLst>
          </p:cNvPr>
          <p:cNvPicPr>
            <a:picLocks noChangeAspect="1"/>
          </p:cNvPicPr>
          <p:nvPr/>
        </p:nvPicPr>
        <p:blipFill>
          <a:blip r:embed="rId2"/>
          <a:stretch>
            <a:fillRect/>
          </a:stretch>
        </p:blipFill>
        <p:spPr>
          <a:xfrm>
            <a:off x="310304" y="2733973"/>
            <a:ext cx="1795586" cy="3888885"/>
          </a:xfrm>
          <a:prstGeom prst="rect">
            <a:avLst/>
          </a:prstGeom>
        </p:spPr>
      </p:pic>
      <p:pic>
        <p:nvPicPr>
          <p:cNvPr id="13" name="Picture 12">
            <a:extLst>
              <a:ext uri="{FF2B5EF4-FFF2-40B4-BE49-F238E27FC236}">
                <a16:creationId xmlns:a16="http://schemas.microsoft.com/office/drawing/2014/main" id="{8D433E39-EBC0-D853-7833-B8EBCFD7B9FA}"/>
              </a:ext>
            </a:extLst>
          </p:cNvPr>
          <p:cNvPicPr>
            <a:picLocks noChangeAspect="1"/>
          </p:cNvPicPr>
          <p:nvPr/>
        </p:nvPicPr>
        <p:blipFill>
          <a:blip r:embed="rId3"/>
          <a:stretch>
            <a:fillRect/>
          </a:stretch>
        </p:blipFill>
        <p:spPr>
          <a:xfrm>
            <a:off x="2817091" y="2854052"/>
            <a:ext cx="4417462" cy="2830684"/>
          </a:xfrm>
          <a:prstGeom prst="rect">
            <a:avLst/>
          </a:prstGeom>
        </p:spPr>
      </p:pic>
      <p:pic>
        <p:nvPicPr>
          <p:cNvPr id="15" name="Picture 14">
            <a:extLst>
              <a:ext uri="{FF2B5EF4-FFF2-40B4-BE49-F238E27FC236}">
                <a16:creationId xmlns:a16="http://schemas.microsoft.com/office/drawing/2014/main" id="{4FAE00B5-804B-250F-8860-8443AC1866DD}"/>
              </a:ext>
            </a:extLst>
          </p:cNvPr>
          <p:cNvPicPr>
            <a:picLocks noChangeAspect="1"/>
          </p:cNvPicPr>
          <p:nvPr/>
        </p:nvPicPr>
        <p:blipFill>
          <a:blip r:embed="rId4"/>
          <a:stretch>
            <a:fillRect/>
          </a:stretch>
        </p:blipFill>
        <p:spPr>
          <a:xfrm>
            <a:off x="7554970" y="2933999"/>
            <a:ext cx="2186472" cy="2652304"/>
          </a:xfrm>
          <a:prstGeom prst="rect">
            <a:avLst/>
          </a:prstGeom>
        </p:spPr>
      </p:pic>
      <p:pic>
        <p:nvPicPr>
          <p:cNvPr id="17" name="Picture 16">
            <a:extLst>
              <a:ext uri="{FF2B5EF4-FFF2-40B4-BE49-F238E27FC236}">
                <a16:creationId xmlns:a16="http://schemas.microsoft.com/office/drawing/2014/main" id="{5C410B12-C7CD-46A7-F000-B24D91CF99A9}"/>
              </a:ext>
            </a:extLst>
          </p:cNvPr>
          <p:cNvPicPr>
            <a:picLocks noChangeAspect="1"/>
          </p:cNvPicPr>
          <p:nvPr/>
        </p:nvPicPr>
        <p:blipFill>
          <a:blip r:embed="rId5"/>
          <a:stretch>
            <a:fillRect/>
          </a:stretch>
        </p:blipFill>
        <p:spPr>
          <a:xfrm>
            <a:off x="9827539" y="2933999"/>
            <a:ext cx="2186472" cy="2524730"/>
          </a:xfrm>
          <a:prstGeom prst="rect">
            <a:avLst/>
          </a:prstGeom>
        </p:spPr>
      </p:pic>
      <p:sp>
        <p:nvSpPr>
          <p:cNvPr id="18" name="TextBox 17">
            <a:extLst>
              <a:ext uri="{FF2B5EF4-FFF2-40B4-BE49-F238E27FC236}">
                <a16:creationId xmlns:a16="http://schemas.microsoft.com/office/drawing/2014/main" id="{DA93009C-7BF8-2755-22BA-478F2CD691C9}"/>
              </a:ext>
            </a:extLst>
          </p:cNvPr>
          <p:cNvSpPr txBox="1"/>
          <p:nvPr/>
        </p:nvSpPr>
        <p:spPr>
          <a:xfrm>
            <a:off x="53552" y="1605001"/>
            <a:ext cx="2687783" cy="886333"/>
          </a:xfrm>
          <a:prstGeom prst="rect">
            <a:avLst/>
          </a:prstGeom>
          <a:noFill/>
        </p:spPr>
        <p:txBody>
          <a:bodyPr wrap="square" rtlCol="0">
            <a:spAutoFit/>
          </a:bodyPr>
          <a:lstStyle/>
          <a:p>
            <a:pPr>
              <a:lnSpc>
                <a:spcPct val="150000"/>
              </a:lnSpc>
            </a:pPr>
            <a:r>
              <a:rPr lang="zh-CN" altLang="en-US" sz="1200" b="1" dirty="0"/>
              <a:t>创建全局状态</a:t>
            </a:r>
            <a:r>
              <a:rPr lang="en-US" altLang="zh-CN" sz="1200" b="1" dirty="0"/>
              <a:t>context provider</a:t>
            </a:r>
            <a:r>
              <a:rPr lang="zh-CN" altLang="en-US" sz="1200" b="1" dirty="0"/>
              <a:t>组件</a:t>
            </a:r>
            <a:endParaRPr lang="en-US" altLang="zh-CN" sz="1200" b="1" dirty="0"/>
          </a:p>
          <a:p>
            <a:pPr>
              <a:lnSpc>
                <a:spcPct val="150000"/>
              </a:lnSpc>
            </a:pPr>
            <a:r>
              <a:rPr lang="en-US" altLang="zh-CN" sz="1200" b="1" dirty="0"/>
              <a:t>context</a:t>
            </a:r>
            <a:r>
              <a:rPr lang="zh-CN" altLang="en-US" sz="1200" b="1" dirty="0"/>
              <a:t>在组件中提供，</a:t>
            </a:r>
            <a:endParaRPr lang="en-US" altLang="zh-CN" sz="1200" b="1" dirty="0"/>
          </a:p>
          <a:p>
            <a:pPr>
              <a:lnSpc>
                <a:spcPct val="150000"/>
              </a:lnSpc>
            </a:pPr>
            <a:r>
              <a:rPr lang="en-US" altLang="zh-CN" sz="1200" b="1" dirty="0"/>
              <a:t>reducer</a:t>
            </a:r>
            <a:r>
              <a:rPr lang="zh-CN" altLang="en-US" sz="1200" b="1" dirty="0"/>
              <a:t>的</a:t>
            </a:r>
            <a:r>
              <a:rPr lang="en-US" altLang="zh-CN" sz="1200" b="1" dirty="0"/>
              <a:t>state</a:t>
            </a:r>
            <a:r>
              <a:rPr lang="zh-CN" altLang="en-US" sz="1200" b="1" dirty="0"/>
              <a:t>也在组件中声明</a:t>
            </a:r>
            <a:endParaRPr lang="en-US" sz="1200" b="1" dirty="0"/>
          </a:p>
        </p:txBody>
      </p:sp>
      <p:sp>
        <p:nvSpPr>
          <p:cNvPr id="19" name="TextBox 18">
            <a:extLst>
              <a:ext uri="{FF2B5EF4-FFF2-40B4-BE49-F238E27FC236}">
                <a16:creationId xmlns:a16="http://schemas.microsoft.com/office/drawing/2014/main" id="{3AB26A69-2438-ED6E-5041-6C8B4981BEB7}"/>
              </a:ext>
            </a:extLst>
          </p:cNvPr>
          <p:cNvSpPr txBox="1"/>
          <p:nvPr/>
        </p:nvSpPr>
        <p:spPr>
          <a:xfrm>
            <a:off x="3071711" y="1863501"/>
            <a:ext cx="3805382" cy="369332"/>
          </a:xfrm>
          <a:prstGeom prst="rect">
            <a:avLst/>
          </a:prstGeom>
          <a:noFill/>
        </p:spPr>
        <p:txBody>
          <a:bodyPr wrap="square" rtlCol="0">
            <a:spAutoFit/>
          </a:bodyPr>
          <a:lstStyle/>
          <a:p>
            <a:r>
              <a:rPr lang="zh-CN" altLang="en-US" dirty="0"/>
              <a:t>使用组件提供</a:t>
            </a:r>
            <a:r>
              <a:rPr lang="en-US" altLang="zh-CN" dirty="0"/>
              <a:t>state</a:t>
            </a:r>
            <a:r>
              <a:rPr lang="zh-CN" altLang="en-US" dirty="0"/>
              <a:t>给子组件</a:t>
            </a:r>
            <a:endParaRPr lang="en-US" dirty="0"/>
          </a:p>
        </p:txBody>
      </p:sp>
      <p:sp>
        <p:nvSpPr>
          <p:cNvPr id="20" name="TextBox 19">
            <a:extLst>
              <a:ext uri="{FF2B5EF4-FFF2-40B4-BE49-F238E27FC236}">
                <a16:creationId xmlns:a16="http://schemas.microsoft.com/office/drawing/2014/main" id="{75044D91-B017-A8B5-33A9-A1A0B6754224}"/>
              </a:ext>
            </a:extLst>
          </p:cNvPr>
          <p:cNvSpPr txBox="1"/>
          <p:nvPr/>
        </p:nvSpPr>
        <p:spPr>
          <a:xfrm>
            <a:off x="7412182" y="1908096"/>
            <a:ext cx="3805382" cy="646331"/>
          </a:xfrm>
          <a:prstGeom prst="rect">
            <a:avLst/>
          </a:prstGeom>
          <a:noFill/>
        </p:spPr>
        <p:txBody>
          <a:bodyPr wrap="square" rtlCol="0">
            <a:spAutoFit/>
          </a:bodyPr>
          <a:lstStyle/>
          <a:p>
            <a:r>
              <a:rPr lang="zh-CN" altLang="en-US" dirty="0"/>
              <a:t>子组件通过</a:t>
            </a:r>
            <a:r>
              <a:rPr lang="en-US" altLang="zh-CN" dirty="0" err="1"/>
              <a:t>useContext</a:t>
            </a:r>
            <a:r>
              <a:rPr lang="zh-CN" altLang="en-US" dirty="0"/>
              <a:t>使用全局</a:t>
            </a:r>
            <a:r>
              <a:rPr lang="en-US" altLang="zh-CN" dirty="0"/>
              <a:t>state</a:t>
            </a:r>
            <a:r>
              <a:rPr lang="zh-CN" altLang="en-US" dirty="0"/>
              <a:t>和更新</a:t>
            </a:r>
            <a:r>
              <a:rPr lang="en-US" altLang="zh-CN" dirty="0"/>
              <a:t>state</a:t>
            </a:r>
            <a:r>
              <a:rPr lang="zh-CN" altLang="en-US" dirty="0"/>
              <a:t>方法</a:t>
            </a:r>
            <a:endParaRPr lang="en-US" dirty="0"/>
          </a:p>
        </p:txBody>
      </p:sp>
    </p:spTree>
    <p:extLst>
      <p:ext uri="{BB962C8B-B14F-4D97-AF65-F5344CB8AC3E}">
        <p14:creationId xmlns:p14="http://schemas.microsoft.com/office/powerpoint/2010/main" val="754730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24112-90A7-AF8C-57B9-9D05A0D1F756}"/>
              </a:ext>
            </a:extLst>
          </p:cNvPr>
          <p:cNvSpPr>
            <a:spLocks noGrp="1"/>
          </p:cNvSpPr>
          <p:nvPr>
            <p:ph type="title"/>
          </p:nvPr>
        </p:nvSpPr>
        <p:spPr>
          <a:xfrm>
            <a:off x="1026002" y="73983"/>
            <a:ext cx="9905999" cy="3124199"/>
          </a:xfrm>
        </p:spPr>
        <p:txBody>
          <a:bodyPr>
            <a:normAutofit/>
          </a:bodyPr>
          <a:lstStyle/>
          <a:p>
            <a:r>
              <a:rPr lang="en-US" sz="8000" b="1" cap="none"/>
              <a:t>Rea</a:t>
            </a:r>
            <a:r>
              <a:rPr lang="en-US" altLang="zh-CN" sz="8000" b="1" cap="none"/>
              <a:t>c</a:t>
            </a:r>
            <a:r>
              <a:rPr lang="en-US" sz="8000" b="1" cap="none"/>
              <a:t>t</a:t>
            </a:r>
            <a:endParaRPr lang="en-US" sz="8000" b="1" cap="none" dirty="0"/>
          </a:p>
        </p:txBody>
      </p:sp>
      <p:sp>
        <p:nvSpPr>
          <p:cNvPr id="4" name="Text Placeholder 3">
            <a:extLst>
              <a:ext uri="{FF2B5EF4-FFF2-40B4-BE49-F238E27FC236}">
                <a16:creationId xmlns:a16="http://schemas.microsoft.com/office/drawing/2014/main" id="{B409AE38-5B60-19DC-ED00-FAD6FD011E01}"/>
              </a:ext>
            </a:extLst>
          </p:cNvPr>
          <p:cNvSpPr>
            <a:spLocks noGrp="1"/>
          </p:cNvSpPr>
          <p:nvPr>
            <p:ph type="body" idx="1"/>
          </p:nvPr>
        </p:nvSpPr>
        <p:spPr>
          <a:xfrm>
            <a:off x="919470" y="3191525"/>
            <a:ext cx="9906000" cy="1447800"/>
          </a:xfrm>
        </p:spPr>
        <p:txBody>
          <a:bodyPr>
            <a:normAutofit/>
          </a:bodyPr>
          <a:lstStyle/>
          <a:p>
            <a:pPr algn="ctr"/>
            <a:r>
              <a:rPr lang="zh-CN" altLang="en-US" sz="5400" b="1" dirty="0">
                <a:solidFill>
                  <a:srgbClr val="E6E6E6"/>
                </a:solidFill>
                <a:latin typeface="+mj-lt"/>
              </a:rPr>
              <a:t>脱围机制</a:t>
            </a:r>
            <a:endParaRPr lang="en-US" sz="5400" b="1" dirty="0">
              <a:solidFill>
                <a:srgbClr val="E6E6E6"/>
              </a:solidFill>
              <a:latin typeface="+mj-lt"/>
            </a:endParaRPr>
          </a:p>
        </p:txBody>
      </p:sp>
    </p:spTree>
    <p:extLst>
      <p:ext uri="{BB962C8B-B14F-4D97-AF65-F5344CB8AC3E}">
        <p14:creationId xmlns:p14="http://schemas.microsoft.com/office/powerpoint/2010/main" val="20378480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FD7D080-06C2-D115-4879-6180ECA08EB2}"/>
              </a:ext>
            </a:extLst>
          </p:cNvPr>
          <p:cNvSpPr/>
          <p:nvPr/>
        </p:nvSpPr>
        <p:spPr>
          <a:xfrm>
            <a:off x="0" y="0"/>
            <a:ext cx="12192000" cy="1251526"/>
          </a:xfrm>
          <a:prstGeom prst="rect">
            <a:avLst/>
          </a:prstGeom>
          <a:gradFill flip="none" rotWithShape="1">
            <a:gsLst>
              <a:gs pos="0">
                <a:schemeClr val="bg1">
                  <a:lumMod val="50000"/>
                  <a:lumOff val="50000"/>
                  <a:alpha val="0"/>
                </a:schemeClr>
              </a:gs>
              <a:gs pos="50000">
                <a:schemeClr val="bg1"/>
              </a:gs>
              <a:gs pos="100000">
                <a:schemeClr val="accent1">
                  <a:lumMod val="60000"/>
                  <a:lumOff val="40000"/>
                  <a:alpha val="0"/>
                </a:schemeClr>
              </a:gs>
            </a:gsLst>
            <a:path path="circle">
              <a:fillToRect t="100000" r="100000"/>
            </a:path>
            <a:tileRect l="-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useRef</a:t>
            </a:r>
            <a:endParaRPr lang="en-US" sz="2800" b="1"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p:txBody>
      </p:sp>
      <p:sp>
        <p:nvSpPr>
          <p:cNvPr id="5" name="Content Placeholder 4">
            <a:extLst>
              <a:ext uri="{FF2B5EF4-FFF2-40B4-BE49-F238E27FC236}">
                <a16:creationId xmlns:a16="http://schemas.microsoft.com/office/drawing/2014/main" id="{A392C2E3-397F-2142-D1FF-AB5AA0413821}"/>
              </a:ext>
            </a:extLst>
          </p:cNvPr>
          <p:cNvSpPr>
            <a:spLocks noGrp="1"/>
          </p:cNvSpPr>
          <p:nvPr>
            <p:ph idx="1"/>
          </p:nvPr>
        </p:nvSpPr>
        <p:spPr>
          <a:xfrm>
            <a:off x="286653" y="1563586"/>
            <a:ext cx="4598001" cy="4490129"/>
          </a:xfrm>
        </p:spPr>
        <p:txBody>
          <a:bodyPr>
            <a:normAutofit/>
          </a:bodyPr>
          <a:lstStyle/>
          <a:p>
            <a:pPr>
              <a:lnSpc>
                <a:spcPct val="150000"/>
              </a:lnSpc>
            </a:pPr>
            <a:r>
              <a:rPr lang="zh-CN" altLang="en-US" sz="1600" cap="none" dirty="0"/>
              <a:t>原因：调用</a:t>
            </a:r>
            <a:r>
              <a:rPr lang="en-US" altLang="zh-CN" sz="1600" cap="none" dirty="0"/>
              <a:t>state</a:t>
            </a:r>
            <a:r>
              <a:rPr lang="zh-CN" altLang="en-US" sz="1600" cap="none" dirty="0"/>
              <a:t>设置函数的地方过多，更新</a:t>
            </a:r>
            <a:endParaRPr lang="en-US" altLang="zh-CN" sz="1600" cap="none" dirty="0"/>
          </a:p>
        </p:txBody>
      </p:sp>
      <p:sp>
        <p:nvSpPr>
          <p:cNvPr id="8" name="TextBox 7">
            <a:extLst>
              <a:ext uri="{FF2B5EF4-FFF2-40B4-BE49-F238E27FC236}">
                <a16:creationId xmlns:a16="http://schemas.microsoft.com/office/drawing/2014/main" id="{5A0BD919-3711-92B0-C1E1-A4C7984DA431}"/>
              </a:ext>
            </a:extLst>
          </p:cNvPr>
          <p:cNvSpPr txBox="1"/>
          <p:nvPr/>
        </p:nvSpPr>
        <p:spPr>
          <a:xfrm>
            <a:off x="6096000" y="1378920"/>
            <a:ext cx="1620571" cy="369332"/>
          </a:xfrm>
          <a:prstGeom prst="rect">
            <a:avLst/>
          </a:prstGeom>
          <a:noFill/>
        </p:spPr>
        <p:txBody>
          <a:bodyPr wrap="square" rtlCol="0">
            <a:spAutoFit/>
          </a:bodyPr>
          <a:lstStyle/>
          <a:p>
            <a:r>
              <a:rPr lang="zh-CN" altLang="en-US" dirty="0"/>
              <a:t>使用步骤：</a:t>
            </a:r>
            <a:endParaRPr lang="en-US" dirty="0"/>
          </a:p>
        </p:txBody>
      </p:sp>
      <p:sp>
        <p:nvSpPr>
          <p:cNvPr id="9" name="TextBox 8">
            <a:extLst>
              <a:ext uri="{FF2B5EF4-FFF2-40B4-BE49-F238E27FC236}">
                <a16:creationId xmlns:a16="http://schemas.microsoft.com/office/drawing/2014/main" id="{CA11FF35-BAD7-440D-2388-C63E8BD50115}"/>
              </a:ext>
            </a:extLst>
          </p:cNvPr>
          <p:cNvSpPr txBox="1"/>
          <p:nvPr/>
        </p:nvSpPr>
        <p:spPr>
          <a:xfrm>
            <a:off x="6096000" y="1973458"/>
            <a:ext cx="5649402" cy="567976"/>
          </a:xfrm>
          <a:prstGeom prst="rect">
            <a:avLst/>
          </a:prstGeom>
          <a:noFill/>
        </p:spPr>
        <p:txBody>
          <a:bodyPr wrap="square" rtlCol="0">
            <a:spAutoFit/>
          </a:bodyPr>
          <a:lstStyle/>
          <a:p>
            <a:pPr>
              <a:lnSpc>
                <a:spcPct val="150000"/>
              </a:lnSpc>
            </a:pPr>
            <a:r>
              <a:rPr lang="en-US" altLang="zh-CN" sz="1100" b="1" dirty="0"/>
              <a:t>1.</a:t>
            </a:r>
            <a:r>
              <a:rPr lang="zh-CN" altLang="en-US" sz="1100" b="1" dirty="0"/>
              <a:t>根</a:t>
            </a:r>
            <a:endParaRPr lang="en-US" altLang="zh-CN" sz="1100" dirty="0"/>
          </a:p>
          <a:p>
            <a:pPr>
              <a:lnSpc>
                <a:spcPct val="150000"/>
              </a:lnSpc>
            </a:pPr>
            <a:endParaRPr lang="en-US" altLang="zh-CN" sz="1100" dirty="0"/>
          </a:p>
        </p:txBody>
      </p:sp>
    </p:spTree>
    <p:extLst>
      <p:ext uri="{BB962C8B-B14F-4D97-AF65-F5344CB8AC3E}">
        <p14:creationId xmlns:p14="http://schemas.microsoft.com/office/powerpoint/2010/main" val="13363272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1E297-040A-F1C3-5FFF-2806A531FDFE}"/>
              </a:ext>
            </a:extLst>
          </p:cNvPr>
          <p:cNvSpPr>
            <a:spLocks noGrp="1"/>
          </p:cNvSpPr>
          <p:nvPr>
            <p:ph type="title"/>
          </p:nvPr>
        </p:nvSpPr>
        <p:spPr>
          <a:xfrm>
            <a:off x="391358" y="261572"/>
            <a:ext cx="9905998" cy="1905000"/>
          </a:xfrm>
        </p:spPr>
        <p:txBody>
          <a:bodyPr/>
          <a:lstStyle/>
          <a:p>
            <a:pPr>
              <a:lnSpc>
                <a:spcPct val="150000"/>
              </a:lnSpc>
            </a:pPr>
            <a:r>
              <a:rPr lang="zh-CN" altLang="en-US" sz="28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rPr>
              <a:t>废章：</a:t>
            </a:r>
            <a:r>
              <a:rPr lang="zh-CN" altLang="en-US" sz="2400" b="0" dirty="0">
                <a:solidFill>
                  <a:schemeClr val="accent5"/>
                </a:solidFill>
                <a:effectLst/>
                <a:latin typeface="Consolas" panose="020B0609020204030204" pitchFamily="49" charset="0"/>
              </a:rPr>
              <a:t> </a:t>
            </a:r>
            <a:r>
              <a:rPr lang="zh-CN" altLang="en-US" sz="1800" b="0" dirty="0">
                <a:solidFill>
                  <a:schemeClr val="accent5"/>
                </a:solidFill>
                <a:effectLst/>
                <a:latin typeface="Consolas" panose="020B0609020204030204" pitchFamily="49" charset="0"/>
              </a:rPr>
              <a:t>传入事件回调 </a:t>
            </a:r>
            <a:r>
              <a:rPr lang="en-US" altLang="zh-CN" sz="1800" b="0" dirty="0">
                <a:solidFill>
                  <a:schemeClr val="accent5"/>
                </a:solidFill>
                <a:effectLst/>
                <a:latin typeface="Consolas" panose="020B0609020204030204" pitchFamily="49" charset="0"/>
              </a:rPr>
              <a:t>=== </a:t>
            </a:r>
            <a:r>
              <a:rPr lang="zh-CN" altLang="en-US" sz="1800" b="0" dirty="0">
                <a:solidFill>
                  <a:schemeClr val="accent5"/>
                </a:solidFill>
                <a:effectLst/>
                <a:latin typeface="Consolas" panose="020B0609020204030204" pitchFamily="49" charset="0"/>
              </a:rPr>
              <a:t>告诉事件发生处，我这边和外边的每一层需要做哪些处理</a:t>
            </a:r>
            <a:br>
              <a:rPr lang="en-US" altLang="zh-CN" sz="1800" b="0" dirty="0">
                <a:solidFill>
                  <a:schemeClr val="accent5"/>
                </a:solidFill>
                <a:effectLst/>
                <a:latin typeface="Consolas" panose="020B0609020204030204" pitchFamily="49" charset="0"/>
              </a:rPr>
            </a:br>
            <a:r>
              <a:rPr lang="zh-CN" altLang="en-US" sz="1800" dirty="0">
                <a:solidFill>
                  <a:schemeClr val="accent5"/>
                </a:solidFill>
                <a:effectLst/>
                <a:latin typeface="Consolas" panose="020B0609020204030204" pitchFamily="49" charset="0"/>
              </a:rPr>
              <a:t>从事件发生处通过参数向外传递事件发生时的相关信息</a:t>
            </a:r>
            <a:br>
              <a:rPr lang="zh-CN" altLang="en-US" b="0" dirty="0">
                <a:solidFill>
                  <a:srgbClr val="CCCCCC"/>
                </a:solidFill>
                <a:effectLst/>
                <a:latin typeface="Consolas" panose="020B0609020204030204" pitchFamily="49" charset="0"/>
              </a:rPr>
            </a:br>
            <a:endParaRPr lang="en-US" dirty="0"/>
          </a:p>
        </p:txBody>
      </p:sp>
      <p:sp>
        <p:nvSpPr>
          <p:cNvPr id="4" name="Text Placeholder 3">
            <a:extLst>
              <a:ext uri="{FF2B5EF4-FFF2-40B4-BE49-F238E27FC236}">
                <a16:creationId xmlns:a16="http://schemas.microsoft.com/office/drawing/2014/main" id="{9601CB3F-09FD-A6A2-8428-3450547EED4E}"/>
              </a:ext>
            </a:extLst>
          </p:cNvPr>
          <p:cNvSpPr>
            <a:spLocks noGrp="1"/>
          </p:cNvSpPr>
          <p:nvPr>
            <p:ph type="body" idx="1"/>
          </p:nvPr>
        </p:nvSpPr>
        <p:spPr>
          <a:xfrm>
            <a:off x="294822" y="2341742"/>
            <a:ext cx="5049535" cy="576262"/>
          </a:xfrm>
        </p:spPr>
        <p:txBody>
          <a:bodyPr/>
          <a:lstStyle/>
          <a:p>
            <a:r>
              <a:rPr lang="zh-CN" altLang="en-US" dirty="0"/>
              <a:t>原生标签组件事件处理器使用</a:t>
            </a:r>
            <a:endParaRPr lang="en-US" dirty="0"/>
          </a:p>
        </p:txBody>
      </p:sp>
      <p:sp>
        <p:nvSpPr>
          <p:cNvPr id="5" name="Text Placeholder 4">
            <a:extLst>
              <a:ext uri="{FF2B5EF4-FFF2-40B4-BE49-F238E27FC236}">
                <a16:creationId xmlns:a16="http://schemas.microsoft.com/office/drawing/2014/main" id="{5D7B569C-C7D8-0E1E-0DFD-D3E2538FC078}"/>
              </a:ext>
            </a:extLst>
          </p:cNvPr>
          <p:cNvSpPr>
            <a:spLocks noGrp="1"/>
          </p:cNvSpPr>
          <p:nvPr>
            <p:ph type="body" sz="quarter" idx="3"/>
          </p:nvPr>
        </p:nvSpPr>
        <p:spPr>
          <a:xfrm>
            <a:off x="6407618" y="1628849"/>
            <a:ext cx="5470703" cy="576262"/>
          </a:xfrm>
        </p:spPr>
        <p:txBody>
          <a:bodyPr/>
          <a:lstStyle/>
          <a:p>
            <a:r>
              <a:rPr lang="en-US" altLang="zh-CN" dirty="0"/>
              <a:t>react</a:t>
            </a:r>
            <a:r>
              <a:rPr lang="zh-CN" altLang="en-US" dirty="0"/>
              <a:t>组件事件处理器定义和使用</a:t>
            </a:r>
            <a:endParaRPr lang="en-US" dirty="0"/>
          </a:p>
        </p:txBody>
      </p:sp>
      <p:pic>
        <p:nvPicPr>
          <p:cNvPr id="14" name="Content Placeholder 13">
            <a:extLst>
              <a:ext uri="{FF2B5EF4-FFF2-40B4-BE49-F238E27FC236}">
                <a16:creationId xmlns:a16="http://schemas.microsoft.com/office/drawing/2014/main" id="{72C56A5C-CD42-3B2A-039D-C91F23659C88}"/>
              </a:ext>
            </a:extLst>
          </p:cNvPr>
          <p:cNvPicPr>
            <a:picLocks noGrp="1" noChangeAspect="1"/>
          </p:cNvPicPr>
          <p:nvPr>
            <p:ph sz="quarter" idx="4"/>
          </p:nvPr>
        </p:nvPicPr>
        <p:blipFill>
          <a:blip r:embed="rId3"/>
          <a:stretch>
            <a:fillRect/>
          </a:stretch>
        </p:blipFill>
        <p:spPr>
          <a:xfrm>
            <a:off x="6757521" y="2279533"/>
            <a:ext cx="4650285" cy="4278356"/>
          </a:xfrm>
        </p:spPr>
      </p:pic>
      <p:pic>
        <p:nvPicPr>
          <p:cNvPr id="12" name="Content Placeholder 11">
            <a:extLst>
              <a:ext uri="{FF2B5EF4-FFF2-40B4-BE49-F238E27FC236}">
                <a16:creationId xmlns:a16="http://schemas.microsoft.com/office/drawing/2014/main" id="{D6BFFC23-CDB8-9021-99A2-4E204E0242A1}"/>
              </a:ext>
            </a:extLst>
          </p:cNvPr>
          <p:cNvPicPr>
            <a:picLocks noGrp="1" noChangeAspect="1"/>
          </p:cNvPicPr>
          <p:nvPr>
            <p:ph sz="half" idx="2"/>
          </p:nvPr>
        </p:nvPicPr>
        <p:blipFill>
          <a:blip r:embed="rId4"/>
          <a:stretch>
            <a:fillRect/>
          </a:stretch>
        </p:blipFill>
        <p:spPr>
          <a:xfrm>
            <a:off x="419110" y="3533849"/>
            <a:ext cx="4800960" cy="3045040"/>
          </a:xfrm>
        </p:spPr>
      </p:pic>
      <p:pic>
        <p:nvPicPr>
          <p:cNvPr id="16" name="Picture 15">
            <a:extLst>
              <a:ext uri="{FF2B5EF4-FFF2-40B4-BE49-F238E27FC236}">
                <a16:creationId xmlns:a16="http://schemas.microsoft.com/office/drawing/2014/main" id="{2AE62A2C-7D59-8313-CC00-CDDF05D4405D}"/>
              </a:ext>
            </a:extLst>
          </p:cNvPr>
          <p:cNvPicPr>
            <a:picLocks noChangeAspect="1"/>
          </p:cNvPicPr>
          <p:nvPr/>
        </p:nvPicPr>
        <p:blipFill>
          <a:blip r:embed="rId5"/>
          <a:stretch>
            <a:fillRect/>
          </a:stretch>
        </p:blipFill>
        <p:spPr>
          <a:xfrm>
            <a:off x="4193616" y="3572388"/>
            <a:ext cx="3804768" cy="2694700"/>
          </a:xfrm>
          <a:prstGeom prst="rect">
            <a:avLst/>
          </a:prstGeom>
        </p:spPr>
      </p:pic>
    </p:spTree>
    <p:extLst>
      <p:ext uri="{BB962C8B-B14F-4D97-AF65-F5344CB8AC3E}">
        <p14:creationId xmlns:p14="http://schemas.microsoft.com/office/powerpoint/2010/main" val="2911511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1E297-040A-F1C3-5FFF-2806A531FDFE}"/>
              </a:ext>
            </a:extLst>
          </p:cNvPr>
          <p:cNvSpPr>
            <a:spLocks noGrp="1"/>
          </p:cNvSpPr>
          <p:nvPr>
            <p:ph type="title"/>
          </p:nvPr>
        </p:nvSpPr>
        <p:spPr>
          <a:xfrm>
            <a:off x="288707" y="-353257"/>
            <a:ext cx="9905998" cy="1905000"/>
          </a:xfrm>
        </p:spPr>
        <p:txBody>
          <a:bodyPr/>
          <a:lstStyle/>
          <a:p>
            <a:r>
              <a:rPr lang="zh-CN" altLang="en-US" b="1" dirty="0"/>
              <a:t>在事件处理函数中更新</a:t>
            </a:r>
            <a:r>
              <a:rPr lang="en-US" altLang="zh-CN" b="1" dirty="0"/>
              <a:t>UI</a:t>
            </a:r>
            <a:endParaRPr lang="en-US" b="1" dirty="0"/>
          </a:p>
        </p:txBody>
      </p:sp>
      <p:sp>
        <p:nvSpPr>
          <p:cNvPr id="3" name="Content Placeholder 2">
            <a:extLst>
              <a:ext uri="{FF2B5EF4-FFF2-40B4-BE49-F238E27FC236}">
                <a16:creationId xmlns:a16="http://schemas.microsoft.com/office/drawing/2014/main" id="{B9E4273B-B916-17D8-18C9-DBDBA928A543}"/>
              </a:ext>
            </a:extLst>
          </p:cNvPr>
          <p:cNvSpPr>
            <a:spLocks noGrp="1"/>
          </p:cNvSpPr>
          <p:nvPr>
            <p:ph idx="1"/>
          </p:nvPr>
        </p:nvSpPr>
        <p:spPr>
          <a:xfrm>
            <a:off x="295543" y="1040919"/>
            <a:ext cx="5617948" cy="5817081"/>
          </a:xfrm>
        </p:spPr>
        <p:txBody>
          <a:bodyPr>
            <a:normAutofit fontScale="92500" lnSpcReduction="10000"/>
          </a:bodyPr>
          <a:lstStyle/>
          <a:p>
            <a:pPr>
              <a:lnSpc>
                <a:spcPct val="170000"/>
              </a:lnSpc>
            </a:pPr>
            <a:r>
              <a:rPr lang="en-US" altLang="zh-CN" sz="1800" dirty="0">
                <a:solidFill>
                  <a:srgbClr val="FFFF00"/>
                </a:solidFill>
              </a:rPr>
              <a:t>React</a:t>
            </a:r>
            <a:r>
              <a:rPr lang="zh-CN" altLang="en-US" sz="1800" dirty="0">
                <a:solidFill>
                  <a:srgbClr val="FFFF00"/>
                </a:solidFill>
              </a:rPr>
              <a:t>的</a:t>
            </a:r>
            <a:r>
              <a:rPr lang="en-US" altLang="zh-CN" sz="1800" dirty="0">
                <a:solidFill>
                  <a:srgbClr val="FFFF00"/>
                </a:solidFill>
              </a:rPr>
              <a:t>UI</a:t>
            </a:r>
            <a:r>
              <a:rPr lang="zh-CN" altLang="en-US" sz="1800" dirty="0">
                <a:solidFill>
                  <a:srgbClr val="FFFF00"/>
                </a:solidFill>
              </a:rPr>
              <a:t>更新，是通过触发组件渲染函数的重新执行，根据不同的</a:t>
            </a:r>
            <a:r>
              <a:rPr lang="en-US" altLang="zh-CN" sz="1800" dirty="0" err="1">
                <a:solidFill>
                  <a:srgbClr val="FFFF00"/>
                </a:solidFill>
              </a:rPr>
              <a:t>js</a:t>
            </a:r>
            <a:r>
              <a:rPr lang="zh-CN" altLang="en-US" sz="1800" dirty="0">
                <a:solidFill>
                  <a:srgbClr val="FFFF00"/>
                </a:solidFill>
              </a:rPr>
              <a:t>数据获得不同的最终的</a:t>
            </a:r>
            <a:r>
              <a:rPr lang="en-US" altLang="zh-CN" sz="1800" dirty="0" err="1">
                <a:solidFill>
                  <a:srgbClr val="FFFF00"/>
                </a:solidFill>
              </a:rPr>
              <a:t>jsx</a:t>
            </a:r>
            <a:r>
              <a:rPr lang="zh-CN" altLang="en-US" sz="1800" dirty="0">
                <a:solidFill>
                  <a:srgbClr val="FFFF00"/>
                </a:solidFill>
              </a:rPr>
              <a:t>内容，完成更新</a:t>
            </a:r>
            <a:endParaRPr lang="en-US" altLang="zh-CN" sz="1800" dirty="0">
              <a:solidFill>
                <a:srgbClr val="FFFF00"/>
              </a:solidFill>
            </a:endParaRPr>
          </a:p>
          <a:p>
            <a:pPr>
              <a:lnSpc>
                <a:spcPct val="170000"/>
              </a:lnSpc>
            </a:pPr>
            <a:r>
              <a:rPr lang="zh-CN" altLang="en-US" sz="1800" dirty="0">
                <a:solidFill>
                  <a:srgbClr val="FFFF00"/>
                </a:solidFill>
              </a:rPr>
              <a:t>在事件处理函数中怎么触发</a:t>
            </a:r>
            <a:r>
              <a:rPr lang="en-US" altLang="zh-CN" sz="1800" dirty="0">
                <a:solidFill>
                  <a:srgbClr val="FFFF00"/>
                </a:solidFill>
              </a:rPr>
              <a:t>React</a:t>
            </a:r>
            <a:r>
              <a:rPr lang="zh-CN" altLang="en-US" sz="1800" dirty="0">
                <a:solidFill>
                  <a:srgbClr val="FFFF00"/>
                </a:solidFill>
              </a:rPr>
              <a:t>组件的重新渲染？ </a:t>
            </a:r>
            <a:r>
              <a:rPr lang="en-US" altLang="zh-CN" sz="1800" dirty="0">
                <a:solidFill>
                  <a:srgbClr val="FFFF00"/>
                </a:solidFill>
              </a:rPr>
              <a:t>React</a:t>
            </a:r>
            <a:r>
              <a:rPr lang="zh-CN" altLang="en-US" sz="1800" dirty="0">
                <a:solidFill>
                  <a:srgbClr val="FFFF00"/>
                </a:solidFill>
              </a:rPr>
              <a:t>组件在定义的时候应该就是根据自身组件的输入或者外部组件的输入来变化决定渲染内容的。所以问题就变成了怎么在内部输入或者外部输入变化时触发定义的组件函数重新执行。由于</a:t>
            </a:r>
            <a:r>
              <a:rPr lang="en-US" altLang="zh-CN" sz="1800" dirty="0">
                <a:solidFill>
                  <a:srgbClr val="FFFF00"/>
                </a:solidFill>
              </a:rPr>
              <a:t>react</a:t>
            </a:r>
            <a:r>
              <a:rPr lang="zh-CN" altLang="en-US" sz="1800" dirty="0">
                <a:solidFill>
                  <a:srgbClr val="FFFF00"/>
                </a:solidFill>
              </a:rPr>
              <a:t>默认父组件更新同时会更新相关子组件，所以当外部输入变化时，其实看的是父组件的自身输入更新情况，所以需要考虑的是自身输入变化时如何记录，触发更新。</a:t>
            </a:r>
            <a:endParaRPr lang="en-US" altLang="zh-CN" sz="1800" dirty="0">
              <a:solidFill>
                <a:srgbClr val="FFFF00"/>
              </a:solidFill>
            </a:endParaRPr>
          </a:p>
          <a:p>
            <a:pPr>
              <a:lnSpc>
                <a:spcPct val="170000"/>
              </a:lnSpc>
            </a:pPr>
            <a:r>
              <a:rPr lang="zh-CN" altLang="en-US" sz="1800" dirty="0"/>
              <a:t>组件渲染函数重新执行时，组件作用域内变量会被初始化，意味着内容不会改变，怎么记录保存这种改变？</a:t>
            </a:r>
            <a:endParaRPr lang="en-US" altLang="zh-CN" sz="1800" dirty="0"/>
          </a:p>
        </p:txBody>
      </p:sp>
      <p:sp>
        <p:nvSpPr>
          <p:cNvPr id="4" name="TextBox 3">
            <a:extLst>
              <a:ext uri="{FF2B5EF4-FFF2-40B4-BE49-F238E27FC236}">
                <a16:creationId xmlns:a16="http://schemas.microsoft.com/office/drawing/2014/main" id="{831F2132-2F82-861C-8A2A-33E723475F85}"/>
              </a:ext>
            </a:extLst>
          </p:cNvPr>
          <p:cNvSpPr txBox="1"/>
          <p:nvPr/>
        </p:nvSpPr>
        <p:spPr>
          <a:xfrm>
            <a:off x="8060924" y="2352583"/>
            <a:ext cx="1580226" cy="584775"/>
          </a:xfrm>
          <a:prstGeom prst="rect">
            <a:avLst/>
          </a:prstGeom>
          <a:noFill/>
        </p:spPr>
        <p:txBody>
          <a:bodyPr wrap="square" rtlCol="0">
            <a:spAutoFit/>
          </a:bodyPr>
          <a:lstStyle/>
          <a:p>
            <a:r>
              <a:rPr lang="zh-CN" altLang="en-US" sz="3200" dirty="0"/>
              <a:t>废章</a:t>
            </a:r>
            <a:endParaRPr lang="en-US" sz="3200" dirty="0"/>
          </a:p>
        </p:txBody>
      </p:sp>
    </p:spTree>
    <p:extLst>
      <p:ext uri="{BB962C8B-B14F-4D97-AF65-F5344CB8AC3E}">
        <p14:creationId xmlns:p14="http://schemas.microsoft.com/office/powerpoint/2010/main" val="1054346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7DA4BC2-228D-2C1A-9906-2E1E66F676BD}"/>
              </a:ext>
            </a:extLst>
          </p:cNvPr>
          <p:cNvSpPr>
            <a:spLocks noGrp="1"/>
          </p:cNvSpPr>
          <p:nvPr>
            <p:ph idx="1"/>
          </p:nvPr>
        </p:nvSpPr>
        <p:spPr>
          <a:xfrm>
            <a:off x="1251442" y="1824651"/>
            <a:ext cx="9357374" cy="3861786"/>
          </a:xfrm>
        </p:spPr>
        <p:txBody>
          <a:bodyPr>
            <a:normAutofit/>
          </a:bodyPr>
          <a:lstStyle/>
          <a:p>
            <a:pPr>
              <a:lnSpc>
                <a:spcPct val="150000"/>
              </a:lnSpc>
            </a:pPr>
            <a:r>
              <a:rPr lang="zh-CN" altLang="en-US" sz="2300" dirty="0"/>
              <a:t>本质：</a:t>
            </a:r>
            <a:r>
              <a:rPr lang="en-US" altLang="zh-CN" sz="2300" dirty="0" err="1"/>
              <a:t>javascript</a:t>
            </a:r>
            <a:r>
              <a:rPr lang="zh-CN" altLang="en-US" sz="2300" dirty="0">
                <a:solidFill>
                  <a:srgbClr val="00B0F0"/>
                </a:solidFill>
              </a:rPr>
              <a:t>语法扩展</a:t>
            </a:r>
            <a:r>
              <a:rPr lang="zh-CN" altLang="en-US" sz="2300" dirty="0"/>
              <a:t>（新语法），</a:t>
            </a:r>
            <a:endParaRPr lang="en-US" altLang="zh-CN" sz="2300" dirty="0"/>
          </a:p>
          <a:p>
            <a:pPr>
              <a:lnSpc>
                <a:spcPct val="150000"/>
              </a:lnSpc>
            </a:pPr>
            <a:r>
              <a:rPr lang="zh-CN" altLang="en-US" sz="2300" dirty="0"/>
              <a:t>内容： 在</a:t>
            </a:r>
            <a:r>
              <a:rPr lang="en-US" altLang="zh-CN" sz="2300" dirty="0"/>
              <a:t>JS</a:t>
            </a:r>
            <a:r>
              <a:rPr lang="zh-CN" altLang="en-US" sz="2300" dirty="0"/>
              <a:t>函数中直接书写类似</a:t>
            </a:r>
            <a:r>
              <a:rPr lang="en-US" altLang="zh-CN" sz="2300" dirty="0"/>
              <a:t>html</a:t>
            </a:r>
            <a:r>
              <a:rPr lang="zh-CN" altLang="en-US" sz="2300" dirty="0"/>
              <a:t>标签和结构的</a:t>
            </a:r>
            <a:r>
              <a:rPr lang="zh-CN" altLang="en-US" sz="2300" dirty="0">
                <a:solidFill>
                  <a:srgbClr val="00B0F0"/>
                </a:solidFill>
              </a:rPr>
              <a:t>语法规则</a:t>
            </a:r>
            <a:r>
              <a:rPr lang="zh-CN" altLang="en-US" sz="2300" dirty="0"/>
              <a:t>，由</a:t>
            </a:r>
            <a:r>
              <a:rPr lang="en-US" altLang="zh-CN" sz="2300" dirty="0" err="1"/>
              <a:t>jsx</a:t>
            </a:r>
            <a:r>
              <a:rPr lang="zh-CN" altLang="en-US" sz="2300" dirty="0"/>
              <a:t>和</a:t>
            </a:r>
            <a:r>
              <a:rPr lang="en-US" altLang="zh-CN" sz="2300" dirty="0"/>
              <a:t>react</a:t>
            </a:r>
            <a:r>
              <a:rPr lang="zh-CN" altLang="en-US" sz="2300" dirty="0"/>
              <a:t>负责解析的语法</a:t>
            </a:r>
            <a:endParaRPr lang="en-US" altLang="zh-CN" sz="2300" dirty="0"/>
          </a:p>
          <a:p>
            <a:pPr>
              <a:lnSpc>
                <a:spcPct val="150000"/>
              </a:lnSpc>
            </a:pPr>
            <a:r>
              <a:rPr lang="zh-CN" altLang="en-US" sz="2300" dirty="0"/>
              <a:t>原因：</a:t>
            </a:r>
            <a:r>
              <a:rPr lang="en-US" altLang="zh-CN" sz="2300" dirty="0"/>
              <a:t>web</a:t>
            </a:r>
            <a:r>
              <a:rPr lang="zh-CN" altLang="en-US" sz="2300" dirty="0"/>
              <a:t>交互性越来越强，逻辑（</a:t>
            </a:r>
            <a:r>
              <a:rPr lang="en-US" altLang="zh-CN" sz="2300" dirty="0"/>
              <a:t>JS</a:t>
            </a:r>
            <a:r>
              <a:rPr lang="zh-CN" altLang="en-US" sz="2300" dirty="0"/>
              <a:t>）越来越决定页面显示什么样的内容（</a:t>
            </a:r>
            <a:r>
              <a:rPr lang="en-US" altLang="zh-CN" sz="2300" dirty="0"/>
              <a:t>html</a:t>
            </a:r>
            <a:r>
              <a:rPr lang="zh-CN" altLang="en-US" sz="2300" dirty="0"/>
              <a:t>，</a:t>
            </a:r>
            <a:r>
              <a:rPr lang="en-US" altLang="zh-CN" sz="2300" dirty="0" err="1"/>
              <a:t>css</a:t>
            </a:r>
            <a:r>
              <a:rPr lang="zh-CN" altLang="en-US" sz="2300" dirty="0"/>
              <a:t>）。这也是为什么在</a:t>
            </a:r>
            <a:r>
              <a:rPr lang="en-US" altLang="zh-CN" sz="2300" dirty="0"/>
              <a:t>react</a:t>
            </a:r>
            <a:r>
              <a:rPr lang="zh-CN" altLang="en-US" sz="2300" dirty="0"/>
              <a:t>中，要通过扩展语法把渲染逻辑和标签写在同一个地方 </a:t>
            </a:r>
            <a:r>
              <a:rPr lang="en-US" altLang="zh-CN" sz="2300" dirty="0"/>
              <a:t>— — </a:t>
            </a:r>
            <a:r>
              <a:rPr lang="en-US" altLang="zh-CN" sz="2300" b="1" dirty="0">
                <a:solidFill>
                  <a:srgbClr val="00B0F0"/>
                </a:solidFill>
              </a:rPr>
              <a:t>react</a:t>
            </a:r>
            <a:r>
              <a:rPr lang="zh-CN" altLang="en-US" sz="2300" b="1" dirty="0">
                <a:solidFill>
                  <a:srgbClr val="00B0F0"/>
                </a:solidFill>
              </a:rPr>
              <a:t>组件</a:t>
            </a:r>
            <a:endParaRPr lang="en-US" altLang="zh-CN" dirty="0"/>
          </a:p>
        </p:txBody>
      </p:sp>
      <p:sp>
        <p:nvSpPr>
          <p:cNvPr id="4" name="Rectangle 3">
            <a:extLst>
              <a:ext uri="{FF2B5EF4-FFF2-40B4-BE49-F238E27FC236}">
                <a16:creationId xmlns:a16="http://schemas.microsoft.com/office/drawing/2014/main" id="{BFD7D080-06C2-D115-4879-6180ECA08EB2}"/>
              </a:ext>
            </a:extLst>
          </p:cNvPr>
          <p:cNvSpPr/>
          <p:nvPr/>
        </p:nvSpPr>
        <p:spPr>
          <a:xfrm>
            <a:off x="0" y="0"/>
            <a:ext cx="12192000" cy="1251526"/>
          </a:xfrm>
          <a:prstGeom prst="rect">
            <a:avLst/>
          </a:prstGeom>
          <a:gradFill flip="none" rotWithShape="1">
            <a:gsLst>
              <a:gs pos="0">
                <a:schemeClr val="bg1">
                  <a:lumMod val="50000"/>
                  <a:lumOff val="50000"/>
                  <a:alpha val="0"/>
                </a:schemeClr>
              </a:gs>
              <a:gs pos="50000">
                <a:schemeClr val="bg1"/>
              </a:gs>
              <a:gs pos="100000">
                <a:schemeClr val="accent1">
                  <a:lumMod val="60000"/>
                  <a:lumOff val="40000"/>
                  <a:alpha val="0"/>
                </a:schemeClr>
              </a:gs>
            </a:gsLst>
            <a:path path="circle">
              <a:fillToRect t="100000" r="100000"/>
            </a:path>
            <a:tileRect l="-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JSX</a:t>
            </a:r>
            <a:r>
              <a:rPr lang="zh-CN" altLang="en-US" sz="2800" b="1"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理解</a:t>
            </a:r>
            <a:endParaRPr lang="en-US" sz="2800" b="1"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p:txBody>
      </p:sp>
    </p:spTree>
    <p:extLst>
      <p:ext uri="{BB962C8B-B14F-4D97-AF65-F5344CB8AC3E}">
        <p14:creationId xmlns:p14="http://schemas.microsoft.com/office/powerpoint/2010/main" val="752322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7DA4BC2-228D-2C1A-9906-2E1E66F676BD}"/>
              </a:ext>
            </a:extLst>
          </p:cNvPr>
          <p:cNvSpPr>
            <a:spLocks noGrp="1"/>
          </p:cNvSpPr>
          <p:nvPr>
            <p:ph idx="1"/>
          </p:nvPr>
        </p:nvSpPr>
        <p:spPr>
          <a:xfrm>
            <a:off x="1143001" y="1620465"/>
            <a:ext cx="9905998" cy="3861786"/>
          </a:xfrm>
        </p:spPr>
        <p:txBody>
          <a:bodyPr>
            <a:normAutofit/>
          </a:bodyPr>
          <a:lstStyle/>
          <a:p>
            <a:pPr>
              <a:lnSpc>
                <a:spcPct val="150000"/>
              </a:lnSpc>
            </a:pPr>
            <a:r>
              <a:rPr lang="zh-CN" altLang="en-US" sz="2300" cap="none" dirty="0"/>
              <a:t>只能返回</a:t>
            </a:r>
            <a:r>
              <a:rPr lang="en-US" altLang="zh-CN" sz="2300" cap="none" dirty="0"/>
              <a:t>(</a:t>
            </a:r>
            <a:r>
              <a:rPr lang="zh-CN" altLang="en-US" sz="2300" cap="none"/>
              <a:t>有</a:t>
            </a:r>
            <a:r>
              <a:rPr lang="en-US" altLang="zh-CN" sz="2300" cap="none"/>
              <a:t>)</a:t>
            </a:r>
            <a:r>
              <a:rPr lang="zh-CN" altLang="en-US" sz="2300" cap="none" dirty="0"/>
              <a:t>一个根元素：用标签包裹，或者</a:t>
            </a:r>
            <a:r>
              <a:rPr lang="en-US" altLang="zh-CN" sz="2300" cap="none" dirty="0"/>
              <a:t>&lt;&gt;&lt;/&gt;(</a:t>
            </a:r>
            <a:r>
              <a:rPr lang="zh-CN" altLang="en-US" sz="2300" cap="none" dirty="0"/>
              <a:t>空标签包裹</a:t>
            </a:r>
            <a:r>
              <a:rPr lang="en-US" altLang="zh-CN" sz="2300" cap="none" dirty="0"/>
              <a:t>)</a:t>
            </a:r>
          </a:p>
          <a:p>
            <a:pPr>
              <a:lnSpc>
                <a:spcPct val="150000"/>
              </a:lnSpc>
            </a:pPr>
            <a:r>
              <a:rPr lang="zh-CN" altLang="en-US" sz="2300" cap="none" dirty="0"/>
              <a:t>标签必须闭合</a:t>
            </a:r>
            <a:endParaRPr lang="en-US" altLang="zh-CN" sz="2300" cap="none" dirty="0"/>
          </a:p>
          <a:p>
            <a:pPr>
              <a:lnSpc>
                <a:spcPct val="150000"/>
              </a:lnSpc>
            </a:pPr>
            <a:r>
              <a:rPr lang="en-US" altLang="zh-CN" sz="2300" cap="none" dirty="0"/>
              <a:t>JSX</a:t>
            </a:r>
            <a:r>
              <a:rPr lang="zh-CN" altLang="en-US" sz="2300" cap="none" dirty="0"/>
              <a:t>标签</a:t>
            </a:r>
            <a:r>
              <a:rPr lang="en-US" altLang="zh-CN" sz="2300" cap="none" dirty="0"/>
              <a:t>prop</a:t>
            </a:r>
            <a:r>
              <a:rPr lang="zh-CN" altLang="en-US" sz="2300" cap="none" dirty="0"/>
              <a:t>都是驼峰式</a:t>
            </a:r>
            <a:endParaRPr lang="en-US" altLang="zh-CN" sz="2300" cap="none" dirty="0"/>
          </a:p>
          <a:p>
            <a:pPr>
              <a:lnSpc>
                <a:spcPct val="150000"/>
              </a:lnSpc>
            </a:pPr>
            <a:r>
              <a:rPr lang="en-US" altLang="zh-CN" sz="2300" cap="none" dirty="0"/>
              <a:t>html</a:t>
            </a:r>
            <a:r>
              <a:rPr lang="zh-CN" altLang="en-US" sz="2300" cap="none" dirty="0"/>
              <a:t>可以使用</a:t>
            </a:r>
            <a:r>
              <a:rPr lang="en-US" altLang="zh-CN" sz="2300" b="1" cap="none" dirty="0" err="1">
                <a:solidFill>
                  <a:srgbClr val="00B0F0"/>
                </a:solidFill>
                <a:hlinkClick r:id="rId2"/>
              </a:rPr>
              <a:t>jsx</a:t>
            </a:r>
            <a:r>
              <a:rPr lang="zh-CN" altLang="en-US" sz="2300" b="1" cap="none" dirty="0">
                <a:solidFill>
                  <a:srgbClr val="00B0F0"/>
                </a:solidFill>
                <a:hlinkClick r:id="rId2"/>
              </a:rPr>
              <a:t>转化器</a:t>
            </a:r>
            <a:r>
              <a:rPr lang="zh-CN" altLang="en-US" sz="2300" cap="none" dirty="0"/>
              <a:t>转化</a:t>
            </a:r>
            <a:endParaRPr lang="en-US" altLang="zh-CN" cap="none" dirty="0"/>
          </a:p>
        </p:txBody>
      </p:sp>
      <p:sp>
        <p:nvSpPr>
          <p:cNvPr id="4" name="Rectangle 3">
            <a:extLst>
              <a:ext uri="{FF2B5EF4-FFF2-40B4-BE49-F238E27FC236}">
                <a16:creationId xmlns:a16="http://schemas.microsoft.com/office/drawing/2014/main" id="{BFD7D080-06C2-D115-4879-6180ECA08EB2}"/>
              </a:ext>
            </a:extLst>
          </p:cNvPr>
          <p:cNvSpPr/>
          <p:nvPr/>
        </p:nvSpPr>
        <p:spPr>
          <a:xfrm>
            <a:off x="0" y="0"/>
            <a:ext cx="12192000" cy="1251526"/>
          </a:xfrm>
          <a:prstGeom prst="rect">
            <a:avLst/>
          </a:prstGeom>
          <a:gradFill flip="none" rotWithShape="1">
            <a:gsLst>
              <a:gs pos="0">
                <a:schemeClr val="bg1">
                  <a:lumMod val="50000"/>
                  <a:lumOff val="50000"/>
                  <a:alpha val="0"/>
                </a:schemeClr>
              </a:gs>
              <a:gs pos="50000">
                <a:schemeClr val="bg1"/>
              </a:gs>
              <a:gs pos="100000">
                <a:schemeClr val="accent1">
                  <a:lumMod val="60000"/>
                  <a:lumOff val="40000"/>
                  <a:alpha val="0"/>
                </a:schemeClr>
              </a:gs>
            </a:gsLst>
            <a:path path="circle">
              <a:fillToRect t="100000" r="100000"/>
            </a:path>
            <a:tileRect l="-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JSX</a:t>
            </a:r>
            <a:r>
              <a:rPr lang="zh-CN" altLang="en-US" sz="2800" b="1"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语法</a:t>
            </a:r>
            <a:endParaRPr lang="en-US" sz="2800" b="1"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p:txBody>
      </p:sp>
    </p:spTree>
    <p:extLst>
      <p:ext uri="{BB962C8B-B14F-4D97-AF65-F5344CB8AC3E}">
        <p14:creationId xmlns:p14="http://schemas.microsoft.com/office/powerpoint/2010/main" val="1600874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8FBA0-579E-3658-AEB5-96C02D2E66D8}"/>
              </a:ext>
            </a:extLst>
          </p:cNvPr>
          <p:cNvSpPr>
            <a:spLocks noGrp="1"/>
          </p:cNvSpPr>
          <p:nvPr>
            <p:ph type="title"/>
          </p:nvPr>
        </p:nvSpPr>
        <p:spPr>
          <a:xfrm>
            <a:off x="1002867" y="851806"/>
            <a:ext cx="9905998" cy="1905000"/>
          </a:xfrm>
        </p:spPr>
        <p:txBody>
          <a:bodyPr>
            <a:normAutofit/>
          </a:bodyPr>
          <a:lstStyle/>
          <a:p>
            <a:r>
              <a:rPr lang="zh-CN" altLang="en-US" sz="2800" b="1" cap="none" dirty="0"/>
              <a:t>一段可以使用标签进行扩展的</a:t>
            </a:r>
            <a:r>
              <a:rPr lang="en-US" altLang="zh-CN" sz="2800" b="1" cap="none" dirty="0"/>
              <a:t>JAVASCRIPT</a:t>
            </a:r>
            <a:r>
              <a:rPr lang="zh-CN" altLang="en-US" sz="2800" b="1" cap="none" dirty="0"/>
              <a:t>函数</a:t>
            </a:r>
            <a:endParaRPr lang="en-US" sz="2800" b="1" cap="none" dirty="0"/>
          </a:p>
        </p:txBody>
      </p:sp>
      <p:sp>
        <p:nvSpPr>
          <p:cNvPr id="8" name="Content Placeholder 7">
            <a:extLst>
              <a:ext uri="{FF2B5EF4-FFF2-40B4-BE49-F238E27FC236}">
                <a16:creationId xmlns:a16="http://schemas.microsoft.com/office/drawing/2014/main" id="{47DA4BC2-228D-2C1A-9906-2E1E66F676BD}"/>
              </a:ext>
            </a:extLst>
          </p:cNvPr>
          <p:cNvSpPr>
            <a:spLocks noGrp="1"/>
          </p:cNvSpPr>
          <p:nvPr>
            <p:ph idx="1"/>
          </p:nvPr>
        </p:nvSpPr>
        <p:spPr>
          <a:xfrm>
            <a:off x="1002867" y="2401699"/>
            <a:ext cx="9905998" cy="3861786"/>
          </a:xfrm>
        </p:spPr>
        <p:txBody>
          <a:bodyPr>
            <a:normAutofit fontScale="70000" lnSpcReduction="20000"/>
          </a:bodyPr>
          <a:lstStyle/>
          <a:p>
            <a:pPr>
              <a:lnSpc>
                <a:spcPct val="150000"/>
              </a:lnSpc>
            </a:pPr>
            <a:r>
              <a:rPr lang="zh-CN" altLang="en-US" sz="2300" dirty="0"/>
              <a:t>本质：</a:t>
            </a:r>
            <a:r>
              <a:rPr lang="en-US" altLang="zh-CN" sz="2300" dirty="0"/>
              <a:t>JavaScript</a:t>
            </a:r>
            <a:r>
              <a:rPr lang="zh-CN" altLang="en-US" sz="2300" dirty="0"/>
              <a:t>函数，</a:t>
            </a:r>
            <a:r>
              <a:rPr lang="zh-CN" altLang="en-US" sz="2100" dirty="0">
                <a:solidFill>
                  <a:schemeClr val="accent5"/>
                </a:solidFill>
              </a:rPr>
              <a:t>。</a:t>
            </a:r>
            <a:endParaRPr lang="en-US" altLang="zh-CN" sz="2100" dirty="0">
              <a:solidFill>
                <a:schemeClr val="accent5"/>
              </a:solidFill>
            </a:endParaRPr>
          </a:p>
          <a:p>
            <a:pPr marL="0" indent="0">
              <a:lnSpc>
                <a:spcPct val="150000"/>
              </a:lnSpc>
              <a:buNone/>
            </a:pPr>
            <a:r>
              <a:rPr lang="en-US" altLang="zh-CN" dirty="0"/>
              <a:t>	</a:t>
            </a:r>
            <a:r>
              <a:rPr lang="zh-CN" altLang="en-US" dirty="0"/>
              <a:t>函数名：</a:t>
            </a:r>
            <a:r>
              <a:rPr lang="zh-CN" altLang="en-US" b="1" dirty="0">
                <a:solidFill>
                  <a:srgbClr val="00B0F0"/>
                </a:solidFill>
              </a:rPr>
              <a:t>首字母大写，</a:t>
            </a:r>
            <a:r>
              <a:rPr lang="zh-CN" altLang="en-US" b="1" dirty="0">
                <a:solidFill>
                  <a:srgbClr val="FF66FF"/>
                </a:solidFill>
              </a:rPr>
              <a:t>标签名调用 </a:t>
            </a:r>
            <a:r>
              <a:rPr lang="en-US" altLang="zh-CN" b="1" dirty="0">
                <a:solidFill>
                  <a:srgbClr val="FF66FF"/>
                </a:solidFill>
              </a:rPr>
              <a:t>= </a:t>
            </a:r>
            <a:r>
              <a:rPr lang="zh-CN" altLang="en-US" b="1" dirty="0">
                <a:solidFill>
                  <a:srgbClr val="FF66FF"/>
                </a:solidFill>
              </a:rPr>
              <a:t>函数名调用</a:t>
            </a:r>
            <a:endParaRPr lang="en-US" altLang="zh-CN" b="1" dirty="0">
              <a:solidFill>
                <a:srgbClr val="FF66FF"/>
              </a:solidFill>
            </a:endParaRPr>
          </a:p>
          <a:p>
            <a:pPr marL="0" indent="0">
              <a:lnSpc>
                <a:spcPct val="150000"/>
              </a:lnSpc>
              <a:buNone/>
            </a:pPr>
            <a:r>
              <a:rPr lang="en-US" altLang="zh-CN" dirty="0"/>
              <a:t>	</a:t>
            </a:r>
            <a:r>
              <a:rPr lang="zh-CN" altLang="en-US" dirty="0"/>
              <a:t>函数体：</a:t>
            </a:r>
            <a:r>
              <a:rPr lang="en-US" altLang="zh-CN" b="1" dirty="0">
                <a:solidFill>
                  <a:srgbClr val="00B0F0"/>
                </a:solidFill>
              </a:rPr>
              <a:t>JavaScript</a:t>
            </a:r>
            <a:r>
              <a:rPr lang="zh-CN" altLang="en-US" b="1" dirty="0">
                <a:solidFill>
                  <a:srgbClr val="00B0F0"/>
                </a:solidFill>
              </a:rPr>
              <a:t>语法 </a:t>
            </a:r>
            <a:r>
              <a:rPr lang="en-US" altLang="zh-CN" b="1" dirty="0">
                <a:solidFill>
                  <a:srgbClr val="00B0F0"/>
                </a:solidFill>
              </a:rPr>
              <a:t>+  JSX</a:t>
            </a:r>
            <a:r>
              <a:rPr lang="zh-CN" altLang="en-US" b="1" dirty="0">
                <a:solidFill>
                  <a:srgbClr val="00B0F0"/>
                </a:solidFill>
              </a:rPr>
              <a:t>语法</a:t>
            </a:r>
            <a:r>
              <a:rPr lang="zh-CN" altLang="en-US" dirty="0"/>
              <a:t>，</a:t>
            </a:r>
            <a:endParaRPr lang="en-US" altLang="zh-CN" dirty="0"/>
          </a:p>
          <a:p>
            <a:pPr marL="0" indent="0">
              <a:lnSpc>
                <a:spcPct val="150000"/>
              </a:lnSpc>
              <a:buNone/>
            </a:pPr>
            <a:r>
              <a:rPr lang="en-US" altLang="zh-CN" dirty="0"/>
              <a:t>	</a:t>
            </a:r>
            <a:r>
              <a:rPr lang="zh-CN" altLang="en-US" dirty="0"/>
              <a:t>返回值： </a:t>
            </a:r>
            <a:r>
              <a:rPr lang="en-US" altLang="zh-CN" b="1" dirty="0">
                <a:solidFill>
                  <a:srgbClr val="00B0F0"/>
                </a:solidFill>
              </a:rPr>
              <a:t>JSX</a:t>
            </a:r>
            <a:r>
              <a:rPr lang="zh-CN" altLang="en-US" b="1" dirty="0">
                <a:solidFill>
                  <a:srgbClr val="00B0F0"/>
                </a:solidFill>
              </a:rPr>
              <a:t>标签</a:t>
            </a:r>
            <a:r>
              <a:rPr lang="en-US" altLang="zh-CN" b="1" dirty="0">
                <a:solidFill>
                  <a:srgbClr val="00B0F0"/>
                </a:solidFill>
              </a:rPr>
              <a:t> </a:t>
            </a:r>
          </a:p>
          <a:p>
            <a:pPr marL="0" indent="0">
              <a:lnSpc>
                <a:spcPct val="150000"/>
              </a:lnSpc>
              <a:buNone/>
            </a:pPr>
            <a:r>
              <a:rPr lang="en-US" altLang="zh-CN" dirty="0"/>
              <a:t>	</a:t>
            </a:r>
            <a:r>
              <a:rPr lang="zh-CN" altLang="en-US" dirty="0"/>
              <a:t>函数参数：</a:t>
            </a:r>
            <a:r>
              <a:rPr lang="zh-CN" altLang="en-US" sz="2000" b="1" dirty="0">
                <a:solidFill>
                  <a:srgbClr val="FF66FF"/>
                </a:solidFill>
              </a:rPr>
              <a:t>标签</a:t>
            </a:r>
            <a:r>
              <a:rPr lang="en-US" altLang="zh-CN" sz="2000" b="1" dirty="0">
                <a:solidFill>
                  <a:srgbClr val="FF66FF"/>
                </a:solidFill>
              </a:rPr>
              <a:t>props</a:t>
            </a:r>
            <a:r>
              <a:rPr lang="zh-CN" altLang="en-US" sz="2000" b="1" dirty="0">
                <a:solidFill>
                  <a:srgbClr val="FF66FF"/>
                </a:solidFill>
              </a:rPr>
              <a:t>组成的对象（）</a:t>
            </a:r>
            <a:r>
              <a:rPr lang="en-US" altLang="zh-CN" sz="2000" b="1" dirty="0">
                <a:solidFill>
                  <a:srgbClr val="FF66FF"/>
                </a:solidFill>
              </a:rPr>
              <a:t> = </a:t>
            </a:r>
            <a:r>
              <a:rPr lang="zh-CN" altLang="en-US" sz="2000" b="1" dirty="0">
                <a:solidFill>
                  <a:srgbClr val="FF66FF"/>
                </a:solidFill>
              </a:rPr>
              <a:t>组件函数第一个参数</a:t>
            </a:r>
            <a:endParaRPr lang="en-US" altLang="zh-CN" b="1" dirty="0">
              <a:solidFill>
                <a:srgbClr val="FF66FF"/>
              </a:solidFill>
            </a:endParaRPr>
          </a:p>
          <a:p>
            <a:pPr>
              <a:lnSpc>
                <a:spcPct val="150000"/>
              </a:lnSpc>
            </a:pPr>
            <a:r>
              <a:rPr lang="zh-CN" altLang="en-US" sz="2300" dirty="0"/>
              <a:t>作用：</a:t>
            </a:r>
            <a:r>
              <a:rPr lang="zh-CN" altLang="en-US" sz="2300" b="1" dirty="0">
                <a:solidFill>
                  <a:srgbClr val="00B0F0"/>
                </a:solidFill>
              </a:rPr>
              <a:t>组件的</a:t>
            </a:r>
            <a:r>
              <a:rPr lang="en-US" altLang="zh-CN" sz="2300" b="1" dirty="0">
                <a:solidFill>
                  <a:srgbClr val="00B0F0"/>
                </a:solidFill>
              </a:rPr>
              <a:t>UI</a:t>
            </a:r>
            <a:r>
              <a:rPr lang="zh-CN" altLang="en-US" sz="2300" b="1" dirty="0">
                <a:solidFill>
                  <a:srgbClr val="00B0F0"/>
                </a:solidFill>
              </a:rPr>
              <a:t>渲染函数</a:t>
            </a:r>
            <a:r>
              <a:rPr lang="zh-CN" altLang="en-US" sz="2300" dirty="0"/>
              <a:t>（纯渲染，纯函数），告诉</a:t>
            </a:r>
            <a:r>
              <a:rPr lang="en-US" altLang="zh-CN" sz="2300" dirty="0"/>
              <a:t>React</a:t>
            </a:r>
            <a:r>
              <a:rPr lang="zh-CN" altLang="en-US" sz="2300" dirty="0"/>
              <a:t>怎么渲染这个组件（标签）的</a:t>
            </a:r>
            <a:r>
              <a:rPr lang="en-US" altLang="zh-CN" sz="2300" dirty="0"/>
              <a:t>UI</a:t>
            </a:r>
            <a:r>
              <a:rPr lang="zh-CN" altLang="en-US" sz="2300" dirty="0"/>
              <a:t>内容（</a:t>
            </a:r>
            <a:r>
              <a:rPr lang="en-US" altLang="zh-CN" sz="2300" dirty="0"/>
              <a:t> html</a:t>
            </a:r>
            <a:r>
              <a:rPr lang="zh-CN" altLang="en-US" sz="2300" dirty="0"/>
              <a:t>， </a:t>
            </a:r>
            <a:r>
              <a:rPr lang="en-US" altLang="zh-CN" sz="2300" dirty="0" err="1"/>
              <a:t>css</a:t>
            </a:r>
            <a:r>
              <a:rPr lang="zh-CN" altLang="en-US" sz="2300" dirty="0"/>
              <a:t>， </a:t>
            </a:r>
            <a:r>
              <a:rPr lang="en-US" altLang="zh-CN" sz="2300" dirty="0" err="1"/>
              <a:t>js</a:t>
            </a:r>
            <a:r>
              <a:rPr lang="zh-CN" altLang="en-US" sz="2300" dirty="0"/>
              <a:t>事件监听）</a:t>
            </a:r>
            <a:endParaRPr lang="en-US" altLang="zh-CN" sz="2300" dirty="0"/>
          </a:p>
          <a:p>
            <a:pPr>
              <a:lnSpc>
                <a:spcPct val="150000"/>
              </a:lnSpc>
            </a:pPr>
            <a:r>
              <a:rPr lang="zh-CN" altLang="en-US" sz="2300" dirty="0"/>
              <a:t>使用方式（函数调用方法）：函数名做标签名，函数第一个对象参数的键值对，作为标签的</a:t>
            </a:r>
            <a:r>
              <a:rPr lang="en-US" altLang="zh-CN" sz="2300" dirty="0"/>
              <a:t>props</a:t>
            </a:r>
            <a:r>
              <a:rPr lang="zh-CN" altLang="en-US" sz="2300" dirty="0"/>
              <a:t>。</a:t>
            </a:r>
            <a:endParaRPr lang="en-US" altLang="zh-CN" sz="2300" dirty="0"/>
          </a:p>
          <a:p>
            <a:pPr marL="0" indent="0">
              <a:lnSpc>
                <a:spcPct val="150000"/>
              </a:lnSpc>
              <a:buNone/>
            </a:pPr>
            <a:r>
              <a:rPr lang="en-US" altLang="zh-CN" sz="2300" b="1" dirty="0">
                <a:solidFill>
                  <a:srgbClr val="00B050"/>
                </a:solidFill>
              </a:rPr>
              <a:t>		</a:t>
            </a:r>
            <a:r>
              <a:rPr lang="zh-CN" altLang="en-US" sz="1800" b="1" dirty="0">
                <a:solidFill>
                  <a:srgbClr val="00B050"/>
                </a:solidFill>
              </a:rPr>
              <a:t>组件函数的第一个参数（对象）</a:t>
            </a:r>
            <a:r>
              <a:rPr lang="zh-CN" altLang="en-US" sz="1800" b="1" dirty="0">
                <a:solidFill>
                  <a:srgbClr val="FFFF00"/>
                </a:solidFill>
              </a:rPr>
              <a:t>（读取）</a:t>
            </a:r>
            <a:r>
              <a:rPr lang="zh-CN" altLang="en-US" sz="1800" b="1" dirty="0">
                <a:solidFill>
                  <a:srgbClr val="00B050"/>
                </a:solidFill>
              </a:rPr>
              <a:t> </a:t>
            </a:r>
            <a:r>
              <a:rPr lang="en-US" altLang="zh-CN" sz="1800" b="1" dirty="0">
                <a:solidFill>
                  <a:srgbClr val="00B050"/>
                </a:solidFill>
              </a:rPr>
              <a:t>=== </a:t>
            </a:r>
            <a:r>
              <a:rPr lang="zh-CN" altLang="en-US" sz="1800" b="1" dirty="0">
                <a:solidFill>
                  <a:srgbClr val="00B050"/>
                </a:solidFill>
              </a:rPr>
              <a:t>组件名（组件标签）使用时的</a:t>
            </a:r>
            <a:r>
              <a:rPr lang="en-US" altLang="zh-CN" sz="1800" b="1" dirty="0">
                <a:solidFill>
                  <a:srgbClr val="00B050"/>
                </a:solidFill>
              </a:rPr>
              <a:t>props</a:t>
            </a:r>
            <a:r>
              <a:rPr lang="zh-CN" altLang="en-US" sz="1800" b="1" dirty="0">
                <a:solidFill>
                  <a:srgbClr val="00B050"/>
                </a:solidFill>
              </a:rPr>
              <a:t>组成的对象</a:t>
            </a:r>
            <a:r>
              <a:rPr lang="zh-CN" altLang="en-US" sz="1800" b="1" dirty="0">
                <a:solidFill>
                  <a:srgbClr val="FFFF00"/>
                </a:solidFill>
              </a:rPr>
              <a:t>（传参）</a:t>
            </a:r>
            <a:endParaRPr lang="en-US" altLang="zh-CN" dirty="0"/>
          </a:p>
          <a:p>
            <a:endParaRPr lang="en-US" altLang="zh-CN" dirty="0"/>
          </a:p>
        </p:txBody>
      </p:sp>
      <p:sp>
        <p:nvSpPr>
          <p:cNvPr id="4" name="Rectangle 3">
            <a:extLst>
              <a:ext uri="{FF2B5EF4-FFF2-40B4-BE49-F238E27FC236}">
                <a16:creationId xmlns:a16="http://schemas.microsoft.com/office/drawing/2014/main" id="{BFD7D080-06C2-D115-4879-6180ECA08EB2}"/>
              </a:ext>
            </a:extLst>
          </p:cNvPr>
          <p:cNvSpPr/>
          <p:nvPr/>
        </p:nvSpPr>
        <p:spPr>
          <a:xfrm>
            <a:off x="0" y="0"/>
            <a:ext cx="12192000" cy="1251526"/>
          </a:xfrm>
          <a:prstGeom prst="rect">
            <a:avLst/>
          </a:prstGeom>
          <a:gradFill flip="none" rotWithShape="1">
            <a:gsLst>
              <a:gs pos="0">
                <a:schemeClr val="bg1">
                  <a:lumMod val="50000"/>
                  <a:lumOff val="50000"/>
                  <a:alpha val="0"/>
                </a:schemeClr>
              </a:gs>
              <a:gs pos="50000">
                <a:schemeClr val="bg1"/>
              </a:gs>
              <a:gs pos="100000">
                <a:schemeClr val="accent1">
                  <a:lumMod val="60000"/>
                  <a:lumOff val="40000"/>
                  <a:alpha val="0"/>
                </a:schemeClr>
              </a:gs>
            </a:gsLst>
            <a:path path="circle">
              <a:fillToRect t="100000" r="100000"/>
            </a:path>
            <a:tileRect l="-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00" b="1"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React </a:t>
            </a:r>
            <a:r>
              <a:rPr lang="zh-CN" altLang="en-US" sz="2800" b="1"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组件</a:t>
            </a:r>
            <a:endParaRPr lang="en-US" sz="2800" b="1"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p:txBody>
      </p:sp>
    </p:spTree>
    <p:extLst>
      <p:ext uri="{BB962C8B-B14F-4D97-AF65-F5344CB8AC3E}">
        <p14:creationId xmlns:p14="http://schemas.microsoft.com/office/powerpoint/2010/main" val="3005052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7DA4BC2-228D-2C1A-9906-2E1E66F676BD}"/>
              </a:ext>
            </a:extLst>
          </p:cNvPr>
          <p:cNvSpPr>
            <a:spLocks noGrp="1"/>
          </p:cNvSpPr>
          <p:nvPr>
            <p:ph idx="1"/>
          </p:nvPr>
        </p:nvSpPr>
        <p:spPr>
          <a:xfrm>
            <a:off x="1127155" y="1498107"/>
            <a:ext cx="10147486" cy="3861786"/>
          </a:xfrm>
        </p:spPr>
        <p:txBody>
          <a:bodyPr>
            <a:normAutofit lnSpcReduction="10000"/>
          </a:bodyPr>
          <a:lstStyle/>
          <a:p>
            <a:pPr marL="0" indent="0">
              <a:lnSpc>
                <a:spcPct val="200000"/>
              </a:lnSpc>
              <a:buNone/>
            </a:pPr>
            <a:r>
              <a:rPr lang="en-US" altLang="zh-CN" sz="2300" b="1" dirty="0">
                <a:solidFill>
                  <a:srgbClr val="00B0F0"/>
                </a:solidFill>
              </a:rPr>
              <a:t>React</a:t>
            </a:r>
            <a:r>
              <a:rPr lang="zh-CN" altLang="en-US" sz="2300" b="1" dirty="0">
                <a:solidFill>
                  <a:srgbClr val="00B0F0"/>
                </a:solidFill>
              </a:rPr>
              <a:t>组件函数体中有</a:t>
            </a:r>
            <a:r>
              <a:rPr lang="en-US" altLang="zh-CN" sz="2300" b="1" dirty="0">
                <a:solidFill>
                  <a:srgbClr val="00B0F0"/>
                </a:solidFill>
              </a:rPr>
              <a:t>JS, </a:t>
            </a:r>
            <a:r>
              <a:rPr lang="zh-CN" altLang="en-US" sz="2300" b="1" dirty="0">
                <a:solidFill>
                  <a:srgbClr val="00B0F0"/>
                </a:solidFill>
              </a:rPr>
              <a:t>也有</a:t>
            </a:r>
            <a:r>
              <a:rPr lang="en-US" altLang="zh-CN" sz="2300" b="1" dirty="0">
                <a:solidFill>
                  <a:srgbClr val="00B0F0"/>
                </a:solidFill>
              </a:rPr>
              <a:t>JSX;</a:t>
            </a:r>
          </a:p>
          <a:p>
            <a:pPr>
              <a:lnSpc>
                <a:spcPct val="200000"/>
              </a:lnSpc>
            </a:pPr>
            <a:r>
              <a:rPr lang="zh-CN" altLang="en-US" sz="2300" dirty="0"/>
              <a:t>函数体内</a:t>
            </a:r>
            <a:r>
              <a:rPr lang="en-US" altLang="zh-CN" sz="2300" dirty="0"/>
              <a:t>JSX</a:t>
            </a:r>
            <a:r>
              <a:rPr lang="zh-CN" altLang="en-US" sz="2300" dirty="0"/>
              <a:t>相关用</a:t>
            </a:r>
            <a:r>
              <a:rPr lang="en-US" altLang="zh-CN" sz="2300" b="1" dirty="0">
                <a:solidFill>
                  <a:srgbClr val="00B050"/>
                </a:solidFill>
              </a:rPr>
              <a:t>()</a:t>
            </a:r>
            <a:r>
              <a:rPr lang="zh-CN" altLang="en-US" sz="2300" dirty="0"/>
              <a:t>包裹</a:t>
            </a:r>
            <a:endParaRPr lang="en-US" altLang="zh-CN" sz="2300" dirty="0"/>
          </a:p>
          <a:p>
            <a:pPr>
              <a:lnSpc>
                <a:spcPct val="200000"/>
              </a:lnSpc>
            </a:pPr>
            <a:r>
              <a:rPr lang="en-US" altLang="zh-CN" sz="2300" dirty="0"/>
              <a:t>JSX</a:t>
            </a:r>
            <a:r>
              <a:rPr lang="zh-CN" altLang="en-US" sz="2300" dirty="0"/>
              <a:t>部分内部使用</a:t>
            </a:r>
            <a:r>
              <a:rPr lang="en-US" altLang="zh-CN" sz="2300" dirty="0"/>
              <a:t>JS</a:t>
            </a:r>
            <a:r>
              <a:rPr lang="zh-CN" altLang="en-US" sz="2300" dirty="0"/>
              <a:t>的变量，方法，对象都用</a:t>
            </a:r>
            <a:r>
              <a:rPr lang="en-US" altLang="zh-CN" sz="2300" b="1" dirty="0">
                <a:solidFill>
                  <a:srgbClr val="00B050"/>
                </a:solidFill>
              </a:rPr>
              <a:t>{}</a:t>
            </a:r>
            <a:r>
              <a:rPr lang="zh-CN" altLang="en-US" sz="2300" dirty="0"/>
              <a:t>包裹；</a:t>
            </a:r>
            <a:endParaRPr lang="en-US" altLang="zh-CN" sz="2300" dirty="0"/>
          </a:p>
          <a:p>
            <a:pPr>
              <a:lnSpc>
                <a:spcPct val="200000"/>
              </a:lnSpc>
            </a:pPr>
            <a:r>
              <a:rPr lang="zh-CN" altLang="en-US" sz="2300" dirty="0"/>
              <a:t>在组件函数的</a:t>
            </a:r>
            <a:r>
              <a:rPr lang="en-US" altLang="zh-CN" sz="2300" dirty="0"/>
              <a:t>JSX</a:t>
            </a:r>
            <a:r>
              <a:rPr lang="zh-CN" altLang="en-US" sz="2300" dirty="0"/>
              <a:t>中使用</a:t>
            </a:r>
            <a:r>
              <a:rPr lang="en-US" altLang="zh-CN" sz="2300" dirty="0"/>
              <a:t>html</a:t>
            </a:r>
            <a:r>
              <a:rPr lang="zh-CN" altLang="en-US" sz="2300" dirty="0"/>
              <a:t>的</a:t>
            </a:r>
            <a:r>
              <a:rPr lang="en-US" altLang="zh-CN" sz="2300" dirty="0"/>
              <a:t>button</a:t>
            </a:r>
            <a:r>
              <a:rPr lang="zh-CN" altLang="en-US" sz="2300" dirty="0"/>
              <a:t>， </a:t>
            </a:r>
            <a:r>
              <a:rPr lang="en-US" altLang="zh-CN" sz="2300" dirty="0"/>
              <a:t>div</a:t>
            </a:r>
            <a:r>
              <a:rPr lang="zh-CN" altLang="en-US" sz="2300" dirty="0"/>
              <a:t>等标签时，可以当成这些组件已经是经过</a:t>
            </a:r>
            <a:r>
              <a:rPr lang="en-US" altLang="zh-CN" sz="2300" dirty="0"/>
              <a:t>react</a:t>
            </a:r>
            <a:r>
              <a:rPr lang="zh-CN" altLang="en-US" sz="2300" dirty="0"/>
              <a:t>定义的同名同属性的内置组件</a:t>
            </a:r>
            <a:endParaRPr lang="en-US" altLang="zh-CN" sz="2300" dirty="0"/>
          </a:p>
        </p:txBody>
      </p:sp>
      <p:sp>
        <p:nvSpPr>
          <p:cNvPr id="4" name="Rectangle 3">
            <a:extLst>
              <a:ext uri="{FF2B5EF4-FFF2-40B4-BE49-F238E27FC236}">
                <a16:creationId xmlns:a16="http://schemas.microsoft.com/office/drawing/2014/main" id="{BFD7D080-06C2-D115-4879-6180ECA08EB2}"/>
              </a:ext>
            </a:extLst>
          </p:cNvPr>
          <p:cNvSpPr/>
          <p:nvPr/>
        </p:nvSpPr>
        <p:spPr>
          <a:xfrm>
            <a:off x="0" y="0"/>
            <a:ext cx="12192000" cy="1251526"/>
          </a:xfrm>
          <a:prstGeom prst="rect">
            <a:avLst/>
          </a:prstGeom>
          <a:gradFill flip="none" rotWithShape="1">
            <a:gsLst>
              <a:gs pos="0">
                <a:schemeClr val="bg1">
                  <a:lumMod val="50000"/>
                  <a:lumOff val="50000"/>
                  <a:alpha val="0"/>
                </a:schemeClr>
              </a:gs>
              <a:gs pos="50000">
                <a:schemeClr val="bg1"/>
              </a:gs>
              <a:gs pos="100000">
                <a:schemeClr val="accent1">
                  <a:lumMod val="60000"/>
                  <a:lumOff val="40000"/>
                  <a:alpha val="0"/>
                </a:schemeClr>
              </a:gs>
            </a:gsLst>
            <a:path path="circle">
              <a:fillToRect t="100000" r="100000"/>
            </a:path>
            <a:tileRect l="-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R</a:t>
            </a:r>
            <a:r>
              <a:rPr lang="en-US" altLang="zh-CN" sz="2800" b="1"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eact</a:t>
            </a:r>
            <a:r>
              <a:rPr lang="zh-CN" altLang="en-US" sz="2800" b="1"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组件使用</a:t>
            </a:r>
            <a:r>
              <a:rPr lang="en-US" altLang="zh-CN" sz="2800" b="1"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JSX</a:t>
            </a:r>
            <a:endParaRPr lang="en-US" sz="2800" b="1"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p:txBody>
      </p:sp>
    </p:spTree>
    <p:extLst>
      <p:ext uri="{BB962C8B-B14F-4D97-AF65-F5344CB8AC3E}">
        <p14:creationId xmlns:p14="http://schemas.microsoft.com/office/powerpoint/2010/main" val="1675744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7DA4BC2-228D-2C1A-9906-2E1E66F676BD}"/>
              </a:ext>
            </a:extLst>
          </p:cNvPr>
          <p:cNvSpPr>
            <a:spLocks noGrp="1"/>
          </p:cNvSpPr>
          <p:nvPr>
            <p:ph idx="1"/>
          </p:nvPr>
        </p:nvSpPr>
        <p:spPr>
          <a:xfrm>
            <a:off x="875346" y="2014555"/>
            <a:ext cx="10745524" cy="3861786"/>
          </a:xfrm>
        </p:spPr>
        <p:txBody>
          <a:bodyPr>
            <a:normAutofit/>
          </a:bodyPr>
          <a:lstStyle/>
          <a:p>
            <a:pPr>
              <a:lnSpc>
                <a:spcPct val="200000"/>
              </a:lnSpc>
            </a:pPr>
            <a:r>
              <a:rPr lang="zh-CN" altLang="en-US" sz="1800" dirty="0"/>
              <a:t>读取：解构读取，设置属性默认值（在缺少该</a:t>
            </a:r>
            <a:r>
              <a:rPr lang="en-US" altLang="zh-CN" sz="1800" dirty="0"/>
              <a:t>prop</a:t>
            </a:r>
            <a:r>
              <a:rPr lang="zh-CN" altLang="en-US" sz="1800" dirty="0"/>
              <a:t>属性或者该</a:t>
            </a:r>
            <a:r>
              <a:rPr lang="en-US" altLang="zh-CN" sz="1800" dirty="0"/>
              <a:t>prop</a:t>
            </a:r>
            <a:r>
              <a:rPr lang="zh-CN" altLang="en-US" sz="1800" dirty="0"/>
              <a:t>传入值为</a:t>
            </a:r>
            <a:r>
              <a:rPr lang="en-US" altLang="zh-CN" sz="1800" dirty="0"/>
              <a:t>undefined</a:t>
            </a:r>
            <a:r>
              <a:rPr lang="zh-CN" altLang="en-US" sz="1800" dirty="0"/>
              <a:t>时起作用）</a:t>
            </a:r>
            <a:endParaRPr lang="en-US" altLang="zh-CN" sz="1800" dirty="0"/>
          </a:p>
          <a:p>
            <a:pPr>
              <a:lnSpc>
                <a:spcPct val="200000"/>
              </a:lnSpc>
            </a:pPr>
            <a:r>
              <a:rPr lang="zh-CN" altLang="en-US" sz="1800" dirty="0"/>
              <a:t>传参： 写出</a:t>
            </a:r>
            <a:r>
              <a:rPr lang="en-US" altLang="zh-CN" sz="1800" dirty="0"/>
              <a:t>prop</a:t>
            </a:r>
            <a:r>
              <a:rPr lang="zh-CN" altLang="en-US" sz="1800" dirty="0"/>
              <a:t> 或者 解构展开</a:t>
            </a:r>
            <a:r>
              <a:rPr lang="en-US" altLang="zh-CN" sz="1800" dirty="0"/>
              <a:t>prop</a:t>
            </a:r>
            <a:r>
              <a:rPr lang="zh-CN" altLang="en-US" sz="1800" dirty="0"/>
              <a:t>（克制使用）</a:t>
            </a:r>
            <a:endParaRPr lang="en-US" altLang="zh-CN" sz="1800" dirty="0"/>
          </a:p>
          <a:p>
            <a:pPr>
              <a:lnSpc>
                <a:spcPct val="200000"/>
              </a:lnSpc>
            </a:pPr>
            <a:r>
              <a:rPr lang="en-US" altLang="zh-CN" sz="1800" dirty="0">
                <a:solidFill>
                  <a:srgbClr val="00B0F0"/>
                </a:solidFill>
              </a:rPr>
              <a:t>children</a:t>
            </a:r>
            <a:r>
              <a:rPr lang="en-US" altLang="zh-CN" sz="1800" dirty="0"/>
              <a:t> prop: </a:t>
            </a:r>
            <a:r>
              <a:rPr lang="zh-CN" altLang="en-US" sz="1800" dirty="0"/>
              <a:t>当使用</a:t>
            </a:r>
            <a:r>
              <a:rPr lang="en-US" altLang="zh-CN" sz="1800" dirty="0"/>
              <a:t>A</a:t>
            </a:r>
            <a:r>
              <a:rPr lang="zh-CN" altLang="en-US" sz="1800" dirty="0"/>
              <a:t>标签，标签</a:t>
            </a:r>
            <a:r>
              <a:rPr lang="en-US" altLang="zh-CN" sz="1800" dirty="0"/>
              <a:t>A</a:t>
            </a:r>
            <a:r>
              <a:rPr lang="zh-CN" altLang="en-US" sz="1800" dirty="0"/>
              <a:t>内的内容会以</a:t>
            </a:r>
            <a:r>
              <a:rPr lang="en-US" altLang="zh-CN" sz="1800" dirty="0"/>
              <a:t>children prop</a:t>
            </a:r>
            <a:r>
              <a:rPr lang="zh-CN" altLang="en-US" sz="1800" dirty="0"/>
              <a:t>传入</a:t>
            </a:r>
            <a:r>
              <a:rPr lang="en-US" altLang="zh-CN" sz="1800" dirty="0"/>
              <a:t>A</a:t>
            </a:r>
            <a:r>
              <a:rPr lang="zh-CN" altLang="en-US" sz="1800" dirty="0"/>
              <a:t>函数，</a:t>
            </a:r>
            <a:r>
              <a:rPr lang="en-US" altLang="zh-CN" sz="1800" dirty="0"/>
              <a:t>A</a:t>
            </a:r>
            <a:r>
              <a:rPr lang="zh-CN" altLang="en-US" sz="1800" dirty="0"/>
              <a:t>函数再根据逻辑决定如何使用</a:t>
            </a:r>
            <a:r>
              <a:rPr lang="en-US" altLang="zh-CN" sz="1800" dirty="0"/>
              <a:t>children</a:t>
            </a:r>
            <a:r>
              <a:rPr lang="zh-CN" altLang="en-US" sz="1800" dirty="0"/>
              <a:t>。</a:t>
            </a:r>
            <a:endParaRPr lang="en-US" altLang="zh-CN" sz="1800" dirty="0"/>
          </a:p>
        </p:txBody>
      </p:sp>
      <p:sp>
        <p:nvSpPr>
          <p:cNvPr id="4" name="Rectangle 3">
            <a:extLst>
              <a:ext uri="{FF2B5EF4-FFF2-40B4-BE49-F238E27FC236}">
                <a16:creationId xmlns:a16="http://schemas.microsoft.com/office/drawing/2014/main" id="{BFD7D080-06C2-D115-4879-6180ECA08EB2}"/>
              </a:ext>
            </a:extLst>
          </p:cNvPr>
          <p:cNvSpPr/>
          <p:nvPr/>
        </p:nvSpPr>
        <p:spPr>
          <a:xfrm>
            <a:off x="0" y="0"/>
            <a:ext cx="12192000" cy="1251526"/>
          </a:xfrm>
          <a:prstGeom prst="rect">
            <a:avLst/>
          </a:prstGeom>
          <a:gradFill flip="none" rotWithShape="1">
            <a:gsLst>
              <a:gs pos="0">
                <a:schemeClr val="bg1">
                  <a:lumMod val="50000"/>
                  <a:lumOff val="50000"/>
                  <a:alpha val="0"/>
                </a:schemeClr>
              </a:gs>
              <a:gs pos="50000">
                <a:schemeClr val="bg1"/>
              </a:gs>
              <a:gs pos="100000">
                <a:schemeClr val="accent1">
                  <a:lumMod val="60000"/>
                  <a:lumOff val="40000"/>
                  <a:alpha val="0"/>
                </a:schemeClr>
              </a:gs>
            </a:gsLst>
            <a:path path="circle">
              <a:fillToRect t="100000" r="100000"/>
            </a:path>
            <a:tileRect l="-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800" b="1"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组件通信</a:t>
            </a:r>
            <a:endParaRPr lang="en-US" sz="2800" b="1"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p:txBody>
      </p:sp>
      <p:sp>
        <p:nvSpPr>
          <p:cNvPr id="2" name="Title 1">
            <a:extLst>
              <a:ext uri="{FF2B5EF4-FFF2-40B4-BE49-F238E27FC236}">
                <a16:creationId xmlns:a16="http://schemas.microsoft.com/office/drawing/2014/main" id="{32644F34-C35E-4F16-BB79-238A187715A1}"/>
              </a:ext>
            </a:extLst>
          </p:cNvPr>
          <p:cNvSpPr>
            <a:spLocks noGrp="1"/>
          </p:cNvSpPr>
          <p:nvPr>
            <p:ph type="title"/>
          </p:nvPr>
        </p:nvSpPr>
        <p:spPr>
          <a:xfrm>
            <a:off x="0" y="763029"/>
            <a:ext cx="11727713" cy="1905000"/>
          </a:xfrm>
        </p:spPr>
        <p:txBody>
          <a:bodyPr>
            <a:normAutofit/>
          </a:bodyPr>
          <a:lstStyle/>
          <a:p>
            <a:pPr marL="914400" lvl="2" indent="0" algn="l">
              <a:lnSpc>
                <a:spcPct val="200000"/>
              </a:lnSpc>
              <a:buNone/>
            </a:pPr>
            <a:r>
              <a:rPr lang="zh-CN" altLang="en-US" sz="2000" b="1" dirty="0">
                <a:solidFill>
                  <a:srgbClr val="00B050"/>
                </a:solidFill>
              </a:rPr>
              <a:t>    组件函数的第一个参数（对象）</a:t>
            </a:r>
            <a:r>
              <a:rPr lang="zh-CN" altLang="en-US" sz="2000" b="1" dirty="0">
                <a:solidFill>
                  <a:srgbClr val="FFFF00"/>
                </a:solidFill>
              </a:rPr>
              <a:t>（读取）</a:t>
            </a:r>
            <a:r>
              <a:rPr lang="zh-CN" altLang="en-US" sz="2000" b="1" dirty="0">
                <a:solidFill>
                  <a:srgbClr val="00B050"/>
                </a:solidFill>
              </a:rPr>
              <a:t> </a:t>
            </a:r>
            <a:r>
              <a:rPr lang="en-US" altLang="zh-CN" sz="2000" b="1" dirty="0">
                <a:solidFill>
                  <a:srgbClr val="00B050"/>
                </a:solidFill>
              </a:rPr>
              <a:t>=== </a:t>
            </a:r>
            <a:r>
              <a:rPr lang="zh-CN" altLang="en-US" sz="2000" b="1" dirty="0">
                <a:solidFill>
                  <a:srgbClr val="00B050"/>
                </a:solidFill>
              </a:rPr>
              <a:t>组件标签的</a:t>
            </a:r>
            <a:r>
              <a:rPr lang="en-US" altLang="zh-CN" sz="2000" b="1" dirty="0">
                <a:solidFill>
                  <a:srgbClr val="00B050"/>
                </a:solidFill>
              </a:rPr>
              <a:t>props</a:t>
            </a:r>
            <a:r>
              <a:rPr lang="zh-CN" altLang="en-US" sz="2000" b="1" dirty="0">
                <a:solidFill>
                  <a:srgbClr val="00B050"/>
                </a:solidFill>
              </a:rPr>
              <a:t>组成的对象</a:t>
            </a:r>
            <a:r>
              <a:rPr lang="zh-CN" altLang="en-US" sz="2000" b="1" dirty="0">
                <a:solidFill>
                  <a:srgbClr val="FFFF00"/>
                </a:solidFill>
              </a:rPr>
              <a:t>（传参）</a:t>
            </a:r>
            <a:endParaRPr lang="en-US" altLang="zh-CN" sz="2000" b="1" dirty="0">
              <a:solidFill>
                <a:srgbClr val="FFFF00"/>
              </a:solidFill>
            </a:endParaRPr>
          </a:p>
        </p:txBody>
      </p:sp>
    </p:spTree>
    <p:extLst>
      <p:ext uri="{BB962C8B-B14F-4D97-AF65-F5344CB8AC3E}">
        <p14:creationId xmlns:p14="http://schemas.microsoft.com/office/powerpoint/2010/main" val="315640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Vertical Title 4">
            <a:extLst>
              <a:ext uri="{FF2B5EF4-FFF2-40B4-BE49-F238E27FC236}">
                <a16:creationId xmlns:a16="http://schemas.microsoft.com/office/drawing/2014/main" id="{DFD79C70-28A5-3D23-979A-E4674161E0D8}"/>
              </a:ext>
            </a:extLst>
          </p:cNvPr>
          <p:cNvSpPr>
            <a:spLocks noGrp="1"/>
          </p:cNvSpPr>
          <p:nvPr>
            <p:ph type="title"/>
          </p:nvPr>
        </p:nvSpPr>
        <p:spPr>
          <a:xfrm>
            <a:off x="1298039" y="1051129"/>
            <a:ext cx="3549121" cy="1371600"/>
          </a:xfrm>
        </p:spPr>
        <p:txBody>
          <a:bodyPr vert="horz" lIns="91440" tIns="45720" rIns="91440" bIns="45720" rtlCol="0" anchor="ctr">
            <a:normAutofit/>
          </a:bodyPr>
          <a:lstStyle/>
          <a:p>
            <a:r>
              <a:rPr lang="zh-CN" altLang="en-US" sz="3600" b="1" dirty="0"/>
              <a:t>条件渲染</a:t>
            </a:r>
            <a:endParaRPr lang="en-US" sz="3600" b="1" dirty="0"/>
          </a:p>
        </p:txBody>
      </p:sp>
      <p:graphicFrame>
        <p:nvGraphicFramePr>
          <p:cNvPr id="11" name="Content Placeholder 7">
            <a:extLst>
              <a:ext uri="{FF2B5EF4-FFF2-40B4-BE49-F238E27FC236}">
                <a16:creationId xmlns:a16="http://schemas.microsoft.com/office/drawing/2014/main" id="{844F7B0B-F9D4-969B-308D-A6519B3D7B07}"/>
              </a:ext>
            </a:extLst>
          </p:cNvPr>
          <p:cNvGraphicFramePr>
            <a:graphicFrameLocks noGrp="1"/>
          </p:cNvGraphicFramePr>
          <p:nvPr>
            <p:ph idx="1"/>
            <p:extLst>
              <p:ext uri="{D42A27DB-BD31-4B8C-83A1-F6EECF244321}">
                <p14:modId xmlns:p14="http://schemas.microsoft.com/office/powerpoint/2010/main" val="3278863572"/>
              </p:ext>
            </p:extLst>
          </p:nvPr>
        </p:nvGraphicFramePr>
        <p:xfrm>
          <a:off x="6005529" y="740681"/>
          <a:ext cx="5943601"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 Placeholder 8">
            <a:extLst>
              <a:ext uri="{FF2B5EF4-FFF2-40B4-BE49-F238E27FC236}">
                <a16:creationId xmlns:a16="http://schemas.microsoft.com/office/drawing/2014/main" id="{8FBA74E9-01CD-886C-1DF4-FB10D1A0B4C6}"/>
              </a:ext>
            </a:extLst>
          </p:cNvPr>
          <p:cNvSpPr>
            <a:spLocks noGrp="1"/>
          </p:cNvSpPr>
          <p:nvPr>
            <p:ph type="body" sz="half" idx="2"/>
          </p:nvPr>
        </p:nvSpPr>
        <p:spPr>
          <a:xfrm>
            <a:off x="491443" y="2057310"/>
            <a:ext cx="5820579" cy="2959358"/>
          </a:xfrm>
        </p:spPr>
        <p:txBody>
          <a:bodyPr/>
          <a:lstStyle/>
          <a:p>
            <a:pPr marL="285750" indent="-285750">
              <a:lnSpc>
                <a:spcPct val="300000"/>
              </a:lnSpc>
              <a:buFont typeface="Wingdings" panose="05000000000000000000" pitchFamily="2" charset="2"/>
              <a:buChar char="v"/>
            </a:pPr>
            <a:r>
              <a:rPr lang="zh-CN" altLang="en-US" dirty="0"/>
              <a:t>既可以在组件函数中用条件判断生成不同的</a:t>
            </a:r>
            <a:r>
              <a:rPr lang="en-US" altLang="zh-CN" dirty="0"/>
              <a:t>JSX</a:t>
            </a:r>
            <a:r>
              <a:rPr lang="zh-CN" altLang="en-US" dirty="0"/>
              <a:t>部分</a:t>
            </a:r>
            <a:endParaRPr lang="en-US" altLang="zh-CN" dirty="0"/>
          </a:p>
          <a:p>
            <a:pPr marL="285750" indent="-285750">
              <a:lnSpc>
                <a:spcPct val="300000"/>
              </a:lnSpc>
              <a:buFont typeface="Wingdings" panose="05000000000000000000" pitchFamily="2" charset="2"/>
              <a:buChar char="v"/>
            </a:pPr>
            <a:r>
              <a:rPr lang="zh-CN" altLang="en-US" dirty="0"/>
              <a:t>也可以在</a:t>
            </a:r>
            <a:r>
              <a:rPr lang="en-US" altLang="zh-CN" dirty="0"/>
              <a:t>JSX</a:t>
            </a:r>
            <a:r>
              <a:rPr lang="zh-CN" altLang="en-US" dirty="0"/>
              <a:t>的</a:t>
            </a:r>
            <a:r>
              <a:rPr lang="en-US" altLang="zh-CN" dirty="0"/>
              <a:t>{}</a:t>
            </a:r>
            <a:r>
              <a:rPr lang="zh-CN" altLang="en-US" dirty="0"/>
              <a:t>中用条件判断给出不同的内容（字符串，数字，</a:t>
            </a:r>
            <a:r>
              <a:rPr lang="en-US" altLang="zh-CN" dirty="0"/>
              <a:t>JSX</a:t>
            </a:r>
            <a:r>
              <a:rPr lang="zh-CN" altLang="en-US" dirty="0"/>
              <a:t>或其他）</a:t>
            </a:r>
            <a:endParaRPr lang="en-US" dirty="0"/>
          </a:p>
        </p:txBody>
      </p:sp>
    </p:spTree>
    <p:extLst>
      <p:ext uri="{BB962C8B-B14F-4D97-AF65-F5344CB8AC3E}">
        <p14:creationId xmlns:p14="http://schemas.microsoft.com/office/powerpoint/2010/main" val="655651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1E297-040A-F1C3-5FFF-2806A531FDFE}"/>
              </a:ext>
            </a:extLst>
          </p:cNvPr>
          <p:cNvSpPr>
            <a:spLocks noGrp="1"/>
          </p:cNvSpPr>
          <p:nvPr>
            <p:ph type="title"/>
          </p:nvPr>
        </p:nvSpPr>
        <p:spPr>
          <a:xfrm>
            <a:off x="901268" y="114300"/>
            <a:ext cx="9905998" cy="1905000"/>
          </a:xfrm>
        </p:spPr>
        <p:txBody>
          <a:bodyPr/>
          <a:lstStyle/>
          <a:p>
            <a:r>
              <a:rPr lang="zh-CN" altLang="en-US" dirty="0"/>
              <a:t>列表渲染</a:t>
            </a:r>
            <a:endParaRPr lang="en-US" dirty="0"/>
          </a:p>
        </p:txBody>
      </p:sp>
      <p:sp>
        <p:nvSpPr>
          <p:cNvPr id="3" name="Content Placeholder 2">
            <a:extLst>
              <a:ext uri="{FF2B5EF4-FFF2-40B4-BE49-F238E27FC236}">
                <a16:creationId xmlns:a16="http://schemas.microsoft.com/office/drawing/2014/main" id="{B9E4273B-B916-17D8-18C9-DBDBA928A543}"/>
              </a:ext>
            </a:extLst>
          </p:cNvPr>
          <p:cNvSpPr>
            <a:spLocks noGrp="1"/>
          </p:cNvSpPr>
          <p:nvPr>
            <p:ph idx="1"/>
          </p:nvPr>
        </p:nvSpPr>
        <p:spPr>
          <a:xfrm>
            <a:off x="901268" y="1711036"/>
            <a:ext cx="10145423" cy="3124201"/>
          </a:xfrm>
        </p:spPr>
        <p:txBody>
          <a:bodyPr>
            <a:normAutofit fontScale="92500"/>
          </a:bodyPr>
          <a:lstStyle/>
          <a:p>
            <a:pPr>
              <a:lnSpc>
                <a:spcPct val="250000"/>
              </a:lnSpc>
            </a:pPr>
            <a:r>
              <a:rPr lang="en-US" altLang="zh-CN" dirty="0"/>
              <a:t>map((</a:t>
            </a:r>
            <a:r>
              <a:rPr lang="en-US" altLang="zh-CN" dirty="0" err="1"/>
              <a:t>dataItem</a:t>
            </a:r>
            <a:r>
              <a:rPr lang="en-US" altLang="zh-CN" dirty="0"/>
              <a:t>) =&gt; (JSX item with key prop which will use the </a:t>
            </a:r>
            <a:r>
              <a:rPr lang="en-US" altLang="zh-CN" dirty="0" err="1"/>
              <a:t>dataItem</a:t>
            </a:r>
            <a:r>
              <a:rPr lang="en-US" altLang="zh-CN" dirty="0"/>
              <a:t>)) =》 </a:t>
            </a:r>
            <a:r>
              <a:rPr lang="zh-CN" altLang="en-US" dirty="0"/>
              <a:t>放入组件</a:t>
            </a:r>
            <a:r>
              <a:rPr lang="en-US" altLang="zh-CN" dirty="0"/>
              <a:t>JSX</a:t>
            </a:r>
          </a:p>
          <a:p>
            <a:pPr>
              <a:lnSpc>
                <a:spcPct val="250000"/>
              </a:lnSpc>
            </a:pPr>
            <a:r>
              <a:rPr lang="en-US" altLang="zh-CN" dirty="0"/>
              <a:t>filter: </a:t>
            </a:r>
            <a:r>
              <a:rPr lang="zh-CN" altLang="en-US" dirty="0"/>
              <a:t>先</a:t>
            </a:r>
            <a:r>
              <a:rPr lang="en-US" altLang="zh-CN" dirty="0"/>
              <a:t>filter</a:t>
            </a:r>
            <a:r>
              <a:rPr lang="zh-CN" altLang="en-US" dirty="0"/>
              <a:t>出满足条件的数据</a:t>
            </a:r>
            <a:r>
              <a:rPr lang="en-US" altLang="zh-CN" dirty="0"/>
              <a:t>, </a:t>
            </a:r>
            <a:r>
              <a:rPr lang="zh-CN" altLang="en-US" dirty="0"/>
              <a:t>再用满足条件的数据去</a:t>
            </a:r>
            <a:r>
              <a:rPr lang="en-US" altLang="zh-CN" dirty="0"/>
              <a:t>map</a:t>
            </a:r>
            <a:r>
              <a:rPr lang="zh-CN" altLang="en-US" dirty="0"/>
              <a:t>；</a:t>
            </a:r>
            <a:endParaRPr lang="en-US" altLang="zh-CN" dirty="0"/>
          </a:p>
          <a:p>
            <a:pPr>
              <a:lnSpc>
                <a:spcPct val="250000"/>
              </a:lnSpc>
            </a:pPr>
            <a:r>
              <a:rPr lang="en-US" altLang="zh-CN" dirty="0"/>
              <a:t>key</a:t>
            </a:r>
            <a:r>
              <a:rPr lang="zh-CN" altLang="en-US" dirty="0"/>
              <a:t>： 唯一且不变，提高更新渲染的效率。不能动态生成，如使用</a:t>
            </a:r>
            <a:r>
              <a:rPr lang="en-US" altLang="zh-CN" dirty="0"/>
              <a:t>index</a:t>
            </a:r>
            <a:r>
              <a:rPr lang="zh-CN" altLang="en-US" dirty="0"/>
              <a:t>其实不具意义。</a:t>
            </a:r>
            <a:endParaRPr lang="en-US" dirty="0"/>
          </a:p>
        </p:txBody>
      </p:sp>
    </p:spTree>
    <p:extLst>
      <p:ext uri="{BB962C8B-B14F-4D97-AF65-F5344CB8AC3E}">
        <p14:creationId xmlns:p14="http://schemas.microsoft.com/office/powerpoint/2010/main" val="15565103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27231</TotalTime>
  <Words>4081</Words>
  <Application>Microsoft Office PowerPoint</Application>
  <PresentationFormat>Widescreen</PresentationFormat>
  <Paragraphs>167</Paragraphs>
  <Slides>25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Century Gothic</vt:lpstr>
      <vt:lpstr>Consolas</vt:lpstr>
      <vt:lpstr>Wingdings</vt:lpstr>
      <vt:lpstr>Mesh</vt:lpstr>
      <vt:lpstr>React</vt:lpstr>
      <vt:lpstr>React</vt:lpstr>
      <vt:lpstr>PowerPoint Presentation</vt:lpstr>
      <vt:lpstr>PowerPoint Presentation</vt:lpstr>
      <vt:lpstr>一段可以使用标签进行扩展的JAVASCRIPT函数</vt:lpstr>
      <vt:lpstr>PowerPoint Presentation</vt:lpstr>
      <vt:lpstr>    组件函数的第一个参数（对象）（读取） === 组件标签的props组成的对象（传参）</vt:lpstr>
      <vt:lpstr>条件渲染</vt:lpstr>
      <vt:lpstr>列表渲染</vt:lpstr>
      <vt:lpstr>PowerPoint Presentation</vt:lpstr>
      <vt:lpstr>PowerPoint Presentation</vt:lpstr>
      <vt:lpstr>React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React</vt:lpstr>
      <vt:lpstr>PowerPoint Presentation</vt:lpstr>
      <vt:lpstr>废章： 传入事件回调 === 告诉事件发生处，我这边和外边的每一层需要做哪些处理 从事件发生处通过参数向外传递事件发生时的相关信息 </vt:lpstr>
      <vt:lpstr>在事件处理函数中更新UI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dc:title>
  <dc:creator>Alice Tao</dc:creator>
  <cp:lastModifiedBy>Alice Tao</cp:lastModifiedBy>
  <cp:revision>114</cp:revision>
  <dcterms:created xsi:type="dcterms:W3CDTF">2024-01-25T09:58:55Z</dcterms:created>
  <dcterms:modified xsi:type="dcterms:W3CDTF">2024-02-29T05:56:24Z</dcterms:modified>
</cp:coreProperties>
</file>