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3" r:id="rId6"/>
    <p:sldId id="264" r:id="rId7"/>
    <p:sldId id="268" r:id="rId8"/>
    <p:sldId id="269" r:id="rId9"/>
    <p:sldId id="270" r:id="rId10"/>
    <p:sldId id="260" r:id="rId11"/>
    <p:sldId id="261" r:id="rId12"/>
    <p:sldId id="280" r:id="rId13"/>
    <p:sldId id="262" r:id="rId14"/>
    <p:sldId id="275" r:id="rId15"/>
    <p:sldId id="276" r:id="rId16"/>
    <p:sldId id="271" r:id="rId17"/>
    <p:sldId id="272" r:id="rId18"/>
    <p:sldId id="273" r:id="rId19"/>
    <p:sldId id="274" r:id="rId20"/>
    <p:sldId id="298" r:id="rId21"/>
    <p:sldId id="277" r:id="rId22"/>
    <p:sldId id="282" r:id="rId23"/>
    <p:sldId id="283" r:id="rId24"/>
    <p:sldId id="299" r:id="rId25"/>
    <p:sldId id="284" r:id="rId26"/>
    <p:sldId id="285" r:id="rId27"/>
    <p:sldId id="286" r:id="rId28"/>
    <p:sldId id="295" r:id="rId29"/>
    <p:sldId id="287" r:id="rId30"/>
    <p:sldId id="288" r:id="rId31"/>
    <p:sldId id="300" r:id="rId32"/>
    <p:sldId id="306" r:id="rId33"/>
    <p:sldId id="302" r:id="rId34"/>
    <p:sldId id="303" r:id="rId35"/>
    <p:sldId id="304" r:id="rId36"/>
    <p:sldId id="307" r:id="rId37"/>
    <p:sldId id="308" r:id="rId38"/>
    <p:sldId id="309" r:id="rId39"/>
    <p:sldId id="305" r:id="rId40"/>
    <p:sldId id="296" r:id="rId41"/>
    <p:sldId id="297" r:id="rId42"/>
    <p:sldId id="310" r:id="rId43"/>
    <p:sldId id="311" r:id="rId44"/>
    <p:sldId id="312" r:id="rId45"/>
    <p:sldId id="313" r:id="rId46"/>
    <p:sldId id="314" r:id="rId47"/>
    <p:sldId id="301" r:id="rId48"/>
    <p:sldId id="290" r:id="rId49"/>
    <p:sldId id="289" r:id="rId50"/>
    <p:sldId id="293" r:id="rId51"/>
    <p:sldId id="294" r:id="rId52"/>
    <p:sldId id="279" r:id="rId53"/>
    <p:sldId id="292" r:id="rId54"/>
    <p:sldId id="278" r:id="rId55"/>
    <p:sldId id="291" r:id="rId56"/>
    <p:sldId id="281" r:id="rId57"/>
    <p:sldId id="257" r:id="rId58"/>
    <p:sldId id="25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740" autoAdjust="0"/>
    <p:restoredTop sz="94660"/>
  </p:normalViewPr>
  <p:slideViewPr>
    <p:cSldViewPr>
      <p:cViewPr varScale="1">
        <p:scale>
          <a:sx n="103" d="100"/>
          <a:sy n="103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A3E4-09D6-42C5-85E5-3F4D459DE9EF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phamilton.net/post/MVVM-with-Type-Safe-INotifyPropertyChanged.aspx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Evolve Your Code</a:t>
            </a:r>
            <a:endParaRPr lang="en-US" dirty="0">
              <a:latin typeface="FuturaTCEMe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Lambda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Introduce in </a:t>
            </a:r>
            <a:r>
              <a:rPr lang="en-US" dirty="0" err="1" smtClean="0"/>
              <a:t>.Net</a:t>
            </a:r>
            <a:r>
              <a:rPr lang="en-US" dirty="0" smtClean="0"/>
              <a:t> 3.5 and Visual Studio 2008</a:t>
            </a:r>
          </a:p>
          <a:p>
            <a:pPr lvl="1" fontAlgn="ctr">
              <a:buNone/>
            </a:pPr>
            <a:endParaRPr lang="en-US" dirty="0"/>
          </a:p>
          <a:p>
            <a:pPr lvl="1" fontAlgn="ctr">
              <a:buNone/>
            </a:pPr>
            <a:r>
              <a:rPr lang="en-US" dirty="0" smtClean="0"/>
              <a:t>A lambda expression is an anonymous function that can contain expressions and statements, and can be used to create delegates or expression tree types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have I seen them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Linq</a:t>
            </a:r>
            <a:r>
              <a:rPr lang="en-US" dirty="0" smtClean="0"/>
              <a:t> uses lambda expressions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7848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5334000" y="2819400"/>
            <a:ext cx="762000" cy="6858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581400"/>
            <a:ext cx="5867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648200"/>
            <a:ext cx="39433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5400000">
            <a:off x="5295900" y="4229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312420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same as…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event handlers as well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287110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352800"/>
            <a:ext cx="4626432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800600"/>
            <a:ext cx="4776110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1905000" y="2362200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981200" y="3886200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I use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Func</a:t>
            </a:r>
            <a:r>
              <a:rPr lang="en-US" dirty="0" smtClean="0"/>
              <a:t>&lt;(Of &lt;(T, </a:t>
            </a:r>
            <a:r>
              <a:rPr lang="en-US" dirty="0" err="1" smtClean="0"/>
              <a:t>TResult</a:t>
            </a:r>
            <a:r>
              <a:rPr lang="en-US" dirty="0" smtClean="0"/>
              <a:t>&gt;)&gt;) Delegate</a:t>
            </a:r>
          </a:p>
          <a:p>
            <a:pPr lvl="2"/>
            <a:r>
              <a:rPr lang="en-US" dirty="0" smtClean="0"/>
              <a:t>Encapsulates a method that has one parameter and returns a value of the type specified by the </a:t>
            </a:r>
            <a:r>
              <a:rPr lang="en-US" dirty="0" err="1" smtClean="0"/>
              <a:t>TResult</a:t>
            </a:r>
            <a:r>
              <a:rPr lang="en-US" dirty="0" smtClean="0"/>
              <a:t> parameter.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Action&lt;(Of &lt;(T&gt;)&gt;) Delegate</a:t>
            </a:r>
          </a:p>
          <a:p>
            <a:pPr lvl="2"/>
            <a:r>
              <a:rPr lang="en-US" dirty="0" smtClean="0"/>
              <a:t>Encapsulates a method that takes a single parameter and does not return a value.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42100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4610894" y="4075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419600"/>
            <a:ext cx="786765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10800000">
            <a:off x="4572000" y="1752600"/>
            <a:ext cx="68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1600200"/>
            <a:ext cx="33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the defined </a:t>
            </a:r>
            <a:r>
              <a:rPr lang="en-US" dirty="0" err="1" smtClean="0"/>
              <a:t>Func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2895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 a lambda to create the </a:t>
            </a:r>
            <a:r>
              <a:rPr lang="en-US" dirty="0" err="1" smtClean="0"/>
              <a:t>Func</a:t>
            </a:r>
            <a:r>
              <a:rPr lang="en-US" dirty="0" smtClean="0"/>
              <a:t> to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41529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572000"/>
            <a:ext cx="48196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4610894" y="4075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4267200" y="1764268"/>
            <a:ext cx="68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1611868"/>
            <a:ext cx="354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the defined Action class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895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 a lambda to create the action to use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Expression trees represent language-level code in the form of data. The data is stored in a tree-shaped structure. Each node in the expression tree represents an expression, for example a method call or a binary operation such as x &lt; y.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what?!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2959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Ok… how about this…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70389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would like you to walk away reexamining the way you write your code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+ 1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2826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Notify property change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fluent interface</a:t>
            </a:r>
            <a:r>
              <a:rPr lang="en-US" dirty="0" smtClean="0"/>
              <a:t> is a way of implementing an object oriented API in a way that aims to provide for more readable code.</a:t>
            </a:r>
          </a:p>
          <a:p>
            <a:r>
              <a:rPr lang="en-US" dirty="0" smtClean="0"/>
              <a:t> A fluent interface is normally implemented by using method chaining to relay the instruction context of a subsequent call</a:t>
            </a:r>
          </a:p>
          <a:p>
            <a:r>
              <a:rPr lang="en-US" dirty="0" smtClean="0"/>
              <a:t>Term coined by Eric Evans and Martin Fowler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rage…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frameworks now offer fluent interfaces for configuration and ease of use</a:t>
            </a:r>
          </a:p>
          <a:p>
            <a:r>
              <a:rPr lang="en-US" dirty="0" smtClean="0"/>
              <a:t>Let’s look at some samples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Map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53279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en-US" dirty="0" err="1" smtClean="0"/>
              <a:t>NHibernate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5648326" cy="178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038600"/>
            <a:ext cx="76009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Automapper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90302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NBuilder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23667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Fluent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turn complex operations into readable ones </a:t>
            </a:r>
          </a:p>
          <a:p>
            <a:r>
              <a:rPr lang="en-US" dirty="0" smtClean="0"/>
              <a:t>Packaging Functionality</a:t>
            </a:r>
          </a:p>
          <a:p>
            <a:r>
              <a:rPr lang="en-US" dirty="0" smtClean="0"/>
              <a:t>Builders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Utilities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on </a:t>
            </a:r>
          </a:p>
          <a:p>
            <a:pPr lvl="1"/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Expression Trees</a:t>
            </a:r>
          </a:p>
          <a:p>
            <a:pPr lvl="1"/>
            <a:r>
              <a:rPr lang="en-US" dirty="0" smtClean="0"/>
              <a:t>Fluent Interface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an API or a DSL?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Whether fluent interface is a form of DSL or not, it's obviously a form of fluent interface. - Scott </a:t>
            </a:r>
            <a:r>
              <a:rPr lang="en-US" sz="3600" i="1" dirty="0" err="1" smtClean="0"/>
              <a:t>Bellware</a:t>
            </a:r>
            <a:endParaRPr lang="en-US" sz="3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</a:t>
            </a:r>
            <a:r>
              <a:rPr lang="en-US" dirty="0" smtClean="0"/>
              <a:t>to set a breakpoint / </a:t>
            </a:r>
            <a:r>
              <a:rPr lang="en-US" dirty="0" smtClean="0"/>
              <a:t>debug</a:t>
            </a:r>
          </a:p>
          <a:p>
            <a:r>
              <a:rPr lang="en-US" dirty="0" smtClean="0"/>
              <a:t>Violates Law of Demeter</a:t>
            </a:r>
            <a:endParaRPr lang="en-US" dirty="0" smtClean="0"/>
          </a:p>
          <a:p>
            <a:r>
              <a:rPr lang="en-US" dirty="0" smtClean="0"/>
              <a:t>Breaks Command Query Separation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 to set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Um… yeah… TRUE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8044016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Demeter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“Only talk to your immediate friends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 Law of Demeter for functions requires that a method </a:t>
            </a:r>
            <a:r>
              <a:rPr lang="en-US" i="1" dirty="0" smtClean="0"/>
              <a:t>M</a:t>
            </a:r>
            <a:r>
              <a:rPr lang="en-US" dirty="0" smtClean="0"/>
              <a:t> of an object </a:t>
            </a:r>
            <a:r>
              <a:rPr lang="en-US" i="1" dirty="0" smtClean="0"/>
              <a:t>O</a:t>
            </a:r>
            <a:r>
              <a:rPr lang="en-US" dirty="0" smtClean="0"/>
              <a:t> may only invoke the methods of the following kinds of objects:</a:t>
            </a:r>
          </a:p>
          <a:p>
            <a:pPr lvl="1"/>
            <a:r>
              <a:rPr lang="en-US" i="1" dirty="0" smtClean="0"/>
              <a:t>O</a:t>
            </a:r>
            <a:r>
              <a:rPr lang="en-US" dirty="0" smtClean="0"/>
              <a:t> itself</a:t>
            </a:r>
          </a:p>
          <a:p>
            <a:pPr lvl="1"/>
            <a:r>
              <a:rPr lang="en-US" i="1" dirty="0" smtClean="0"/>
              <a:t>M'</a:t>
            </a:r>
            <a:r>
              <a:rPr lang="en-US" dirty="0" smtClean="0"/>
              <a:t>s parameters</a:t>
            </a:r>
          </a:p>
          <a:p>
            <a:pPr lvl="1"/>
            <a:r>
              <a:rPr lang="en-US" dirty="0" smtClean="0"/>
              <a:t>any objects created/instantiated within </a:t>
            </a:r>
            <a:r>
              <a:rPr lang="en-US" i="1" dirty="0" smtClean="0"/>
              <a:t>M</a:t>
            </a:r>
            <a:endParaRPr lang="en-US" dirty="0" smtClean="0"/>
          </a:p>
          <a:p>
            <a:pPr lvl="1"/>
            <a:r>
              <a:rPr lang="en-US" i="1" dirty="0" smtClean="0"/>
              <a:t>O'</a:t>
            </a:r>
            <a:r>
              <a:rPr lang="en-US" dirty="0" smtClean="0"/>
              <a:t>s direct component objects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32670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590800"/>
            <a:ext cx="304364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495800"/>
            <a:ext cx="2939144" cy="4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95800" y="1676400"/>
            <a:ext cx="1305165" cy="830997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/>
              <a:t>BAD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505200"/>
            <a:ext cx="201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GOOD</a:t>
            </a:r>
            <a:endParaRPr lang="en-US" sz="4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fluent interfaces violate </a:t>
            </a:r>
            <a:r>
              <a:rPr lang="en-US" dirty="0" err="1" smtClean="0"/>
              <a:t>LoD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514434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336548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At first glance… yes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But we need to examine the intent of the Law of Demeter which is to limit the dependency of objects on the structure of other objects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One could say the interaction between objects should be based around behavior and not on state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If we examine the intent of the Law of Demeter, then NO it doesn’t violate the intent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219200"/>
            <a:ext cx="2648482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dirty="0" smtClean="0"/>
              <a:t>NO</a:t>
            </a:r>
            <a:endParaRPr lang="en-US" sz="12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Query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states that every method should either be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command</a:t>
            </a:r>
            <a:r>
              <a:rPr lang="en-US" dirty="0" smtClean="0"/>
              <a:t> that performs an action,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 smtClean="0"/>
              <a:t>a </a:t>
            </a:r>
            <a:r>
              <a:rPr lang="en-US" i="1" dirty="0" smtClean="0"/>
              <a:t>query</a:t>
            </a:r>
            <a:r>
              <a:rPr lang="en-US" dirty="0" smtClean="0"/>
              <a:t> that returns data to the </a:t>
            </a:r>
            <a:r>
              <a:rPr lang="en-US" dirty="0" smtClean="0"/>
              <a:t>caller, </a:t>
            </a:r>
          </a:p>
          <a:p>
            <a:pPr lvl="1"/>
            <a:r>
              <a:rPr lang="en-US" dirty="0" smtClean="0"/>
              <a:t>but </a:t>
            </a:r>
            <a:r>
              <a:rPr lang="en-US" dirty="0" smtClean="0"/>
              <a:t>not both.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other words, </a:t>
            </a:r>
            <a:r>
              <a:rPr lang="en-US" i="1" dirty="0" smtClean="0"/>
              <a:t>asking a question should not change the answer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CQS Example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SELECT</a:t>
            </a:r>
          </a:p>
          <a:p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INSERT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fluent interfaces violate CQS?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</a:p>
          <a:p>
            <a:r>
              <a:rPr lang="en-US" dirty="0" smtClean="0"/>
              <a:t>But we purposefully violate the principle in order to accomplish a readable DSL </a:t>
            </a:r>
          </a:p>
          <a:p>
            <a:r>
              <a:rPr lang="en-US" dirty="0" smtClean="0"/>
              <a:t>The violation of CQS is a good reason why fluent interfaces tend to work better in builders, configurations, and utilities and not in domain objects (IMHO)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examples of fluent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Extension methods</a:t>
            </a:r>
            <a:endParaRPr lang="en-US" dirty="0">
              <a:latin typeface="FuturaTCEMed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29527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295400"/>
            <a:ext cx="286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items to a </a:t>
            </a:r>
            <a:r>
              <a:rPr lang="en-US" dirty="0" err="1" smtClean="0"/>
              <a:t>combobox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295400"/>
            <a:ext cx="49625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724400"/>
            <a:ext cx="3581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 rot="5400000">
            <a:off x="495300" y="3543300"/>
            <a:ext cx="1752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00200" y="3124200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it turns to…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752600"/>
            <a:ext cx="332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we see everywhere…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51054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we now can manage how items are adding to </a:t>
            </a:r>
            <a:r>
              <a:rPr lang="en-US" dirty="0" err="1" smtClean="0"/>
              <a:t>comboboxes</a:t>
            </a:r>
            <a:r>
              <a:rPr lang="en-US" dirty="0" smtClean="0"/>
              <a:t> for the entire solution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39814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Example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219200"/>
            <a:ext cx="4324350" cy="503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953000"/>
            <a:ext cx="40862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1295400"/>
            <a:ext cx="351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selected items from a </a:t>
            </a:r>
            <a:r>
              <a:rPr lang="en-US" dirty="0" err="1" smtClean="0"/>
              <a:t>listbox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685800" y="4038600"/>
            <a:ext cx="1371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52600" y="3886200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it turns to…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1676400"/>
            <a:ext cx="332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we see everywhere…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Builder focuses on constructing a complex object step by </a:t>
            </a:r>
            <a:r>
              <a:rPr lang="en-US" dirty="0" smtClean="0"/>
              <a:t>step</a:t>
            </a:r>
          </a:p>
          <a:p>
            <a:r>
              <a:rPr lang="en-US" dirty="0" smtClean="0"/>
              <a:t>Separate the construction of a complex object from its representation so that the same construction process can create different </a:t>
            </a:r>
            <a:r>
              <a:rPr lang="en-US" dirty="0" smtClean="0"/>
              <a:t>representations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Within the object itself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4719638" cy="502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447800"/>
            <a:ext cx="3629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0" y="2362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our object is polluted with methods used only for fluent construction!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3733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violates the Single Responsibility Principle.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single responsibility principle states that every object should have a single </a:t>
            </a:r>
            <a:r>
              <a:rPr lang="en-US" dirty="0" smtClean="0"/>
              <a:t>responsibility</a:t>
            </a:r>
          </a:p>
          <a:p>
            <a:r>
              <a:rPr lang="en-US" dirty="0" smtClean="0"/>
              <a:t>A class should have one, and only one, reason to change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FluentBook</a:t>
            </a:r>
            <a:r>
              <a:rPr lang="en-US" dirty="0" smtClean="0"/>
              <a:t> can change if we need to change the functionality of the </a:t>
            </a:r>
            <a:r>
              <a:rPr lang="en-US" dirty="0" err="1" smtClean="0"/>
              <a:t>FluentBook</a:t>
            </a:r>
            <a:r>
              <a:rPr lang="en-US" dirty="0" smtClean="0"/>
              <a:t> AND if we want to change how we construct the book fluently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builder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4495800" cy="465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447800"/>
            <a:ext cx="40767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29200" y="2590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our fluent builder is in a separate class and doesn’t affect our book class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3429000"/>
            <a:ext cx="480671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Value Object is an object that describes some characteristic or attribute but carries no concept of </a:t>
            </a:r>
            <a:r>
              <a:rPr lang="en-US" dirty="0" smtClean="0"/>
              <a:t>identity</a:t>
            </a:r>
          </a:p>
          <a:p>
            <a:r>
              <a:rPr lang="en-US" dirty="0" smtClean="0"/>
              <a:t>Value Objects are recommended to be immutable</a:t>
            </a:r>
          </a:p>
          <a:p>
            <a:r>
              <a:rPr lang="en-US" dirty="0" smtClean="0"/>
              <a:t>So we can use a fluent interface builder to construct a value object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 advanced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 </a:t>
            </a:r>
            <a:r>
              <a:rPr lang="en-US" dirty="0" err="1" smtClean="0"/>
              <a:t>Visualizer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1" dirty="0" smtClean="0"/>
              <a:t>In order to get this </a:t>
            </a:r>
            <a:r>
              <a:rPr lang="en-US" sz="2400" i="1" dirty="0" err="1" smtClean="0"/>
              <a:t>visualizer</a:t>
            </a:r>
            <a:r>
              <a:rPr lang="en-US" sz="2400" i="1" dirty="0" smtClean="0"/>
              <a:t> you need to go to the samples folder where you installed VS and open the </a:t>
            </a:r>
            <a:r>
              <a:rPr lang="en-US" sz="2400" i="1" dirty="0" err="1" smtClean="0"/>
              <a:t>visualizer</a:t>
            </a:r>
            <a:r>
              <a:rPr lang="en-US" sz="2400" i="1" dirty="0" smtClean="0"/>
              <a:t> project and build it then copy it to the </a:t>
            </a:r>
            <a:r>
              <a:rPr lang="en-US" sz="2400" i="1" dirty="0" err="1" smtClean="0"/>
              <a:t>visualizer</a:t>
            </a:r>
            <a:r>
              <a:rPr lang="en-US" sz="2400" i="1" dirty="0" smtClean="0"/>
              <a:t> folder in Documents and Settings for your user.</a:t>
            </a:r>
          </a:p>
          <a:p>
            <a:r>
              <a:rPr lang="en-US" sz="2400" i="1" dirty="0" smtClean="0"/>
              <a:t>My steps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C:\Program Files (x86)\Microsoft Visual Studio 9.0\Samples\1033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Unzip CSharpSamples.zip (I extracted mine to C:\CSharpSamples)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Go to </a:t>
            </a:r>
            <a:r>
              <a:rPr lang="en-US" sz="2000" dirty="0" err="1" smtClean="0"/>
              <a:t>CSharpSamples</a:t>
            </a:r>
            <a:r>
              <a:rPr lang="en-US" sz="2000" dirty="0" smtClean="0"/>
              <a:t>\</a:t>
            </a:r>
            <a:r>
              <a:rPr lang="en-US" sz="2000" dirty="0" err="1" smtClean="0"/>
              <a:t>LinqSamples</a:t>
            </a:r>
            <a:r>
              <a:rPr lang="en-US" sz="2000" dirty="0" smtClean="0"/>
              <a:t>\</a:t>
            </a:r>
            <a:r>
              <a:rPr lang="en-US" sz="2000" dirty="0" err="1" smtClean="0"/>
              <a:t>ExpressionTreeVisualizer</a:t>
            </a:r>
            <a:endParaRPr lang="en-US" sz="2000" dirty="0" smtClean="0"/>
          </a:p>
          <a:p>
            <a:pPr marL="914400" lvl="1" indent="-457200">
              <a:buAutoNum type="arabicPeriod"/>
            </a:pPr>
            <a:r>
              <a:rPr lang="en-US" sz="2000" dirty="0" smtClean="0"/>
              <a:t>Open </a:t>
            </a:r>
            <a:r>
              <a:rPr lang="en-US" sz="2000" dirty="0" err="1" smtClean="0"/>
              <a:t>ExpressionTreeVisualizer</a:t>
            </a:r>
            <a:r>
              <a:rPr lang="en-US" sz="2000" dirty="0" smtClean="0"/>
              <a:t> solution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Build solution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Copy </a:t>
            </a:r>
            <a:r>
              <a:rPr lang="en-US" sz="2000" dirty="0" err="1" smtClean="0"/>
              <a:t>dll</a:t>
            </a:r>
            <a:r>
              <a:rPr lang="en-US" sz="2000" dirty="0" smtClean="0"/>
              <a:t> from bin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Paste @ C:\Users\Jonathan </a:t>
            </a:r>
            <a:r>
              <a:rPr lang="en-US" sz="2000" dirty="0" err="1" smtClean="0"/>
              <a:t>Birkholz</a:t>
            </a:r>
            <a:r>
              <a:rPr lang="en-US" sz="2000" dirty="0" smtClean="0"/>
              <a:t>\Documents\Visual Studio 2008\</a:t>
            </a:r>
            <a:r>
              <a:rPr lang="en-US" sz="2000" dirty="0" err="1" smtClean="0"/>
              <a:t>Visualizers</a:t>
            </a:r>
            <a:endParaRPr lang="en-US" sz="2000" dirty="0" smtClean="0"/>
          </a:p>
          <a:p>
            <a:pPr marL="914400" lvl="1" indent="-457200">
              <a:buAutoNum type="arabicPeriod"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What are they?</a:t>
            </a:r>
            <a:endParaRPr lang="en-US" dirty="0">
              <a:latin typeface="FuturaTCEMe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Introduced in </a:t>
            </a:r>
            <a:r>
              <a:rPr lang="en-US" dirty="0" err="1" smtClean="0">
                <a:latin typeface="FuturaTCEMed" pitchFamily="2" charset="0"/>
              </a:rPr>
              <a:t>.Net</a:t>
            </a:r>
            <a:r>
              <a:rPr lang="en-US" dirty="0" smtClean="0">
                <a:latin typeface="FuturaTCEMed" pitchFamily="2" charset="0"/>
              </a:rPr>
              <a:t> 3.5 and Visual Studio 2008</a:t>
            </a:r>
          </a:p>
          <a:p>
            <a:pPr lvl="1">
              <a:buNone/>
            </a:pPr>
            <a:endParaRPr lang="en-US" dirty="0" smtClean="0">
              <a:latin typeface="FuturaTCEMed" pitchFamily="2" charset="0"/>
            </a:endParaRPr>
          </a:p>
          <a:p>
            <a:pPr lvl="1">
              <a:buNone/>
            </a:pPr>
            <a:r>
              <a:rPr lang="en-US" dirty="0" smtClean="0">
                <a:latin typeface="FuturaTCEMed" pitchFamily="2" charset="0"/>
              </a:rPr>
              <a:t>Extension methods enable you to "add" methods to existing types without creating a new derived type, recompiling, or otherwise modifying the original type.</a:t>
            </a:r>
            <a:endParaRPr lang="en-US" dirty="0">
              <a:latin typeface="FuturaTCEMed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Reminder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2959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MSDN : http://msdn.microsoft.com/en-us/library/bb882521.aspx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Poco</a:t>
            </a:r>
            <a:r>
              <a:rPr lang="en-US" dirty="0" smtClean="0"/>
              <a:t> Entity Framework </a:t>
            </a:r>
            <a:r>
              <a:rPr lang="en-US" dirty="0" err="1" smtClean="0"/>
              <a:t>poc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http://fluentnhibernate.org/</a:t>
            </a:r>
          </a:p>
          <a:p>
            <a:r>
              <a:rPr lang="en-US" dirty="0" err="1" smtClean="0"/>
              <a:t>NBuilder</a:t>
            </a:r>
            <a:endParaRPr lang="en-US" dirty="0" smtClean="0"/>
          </a:p>
          <a:p>
            <a:pPr lvl="1"/>
            <a:r>
              <a:rPr lang="en-US" dirty="0" smtClean="0"/>
              <a:t>http://nbuilder.org/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MSDN</a:t>
            </a:r>
            <a:endParaRPr lang="en-US" dirty="0" smtClean="0"/>
          </a:p>
          <a:p>
            <a:r>
              <a:rPr lang="en-US" dirty="0" smtClean="0"/>
              <a:t>J.P. Hamilton</a:t>
            </a:r>
          </a:p>
          <a:p>
            <a:pPr lvl="1"/>
            <a:r>
              <a:rPr lang="en-US" dirty="0" smtClean="0">
                <a:hlinkClick r:id="rId2"/>
              </a:rPr>
              <a:t>http://www.jphamilton.net/post/MVVM-with-Type-Safe-INotifyPropertyChanged.aspx</a:t>
            </a:r>
            <a:endParaRPr lang="en-US" dirty="0" smtClean="0"/>
          </a:p>
          <a:p>
            <a:r>
              <a:rPr lang="en-US" dirty="0" smtClean="0"/>
              <a:t>Wikipedia</a:t>
            </a:r>
          </a:p>
          <a:p>
            <a:r>
              <a:rPr lang="en-US" dirty="0" smtClean="0"/>
              <a:t>Rob </a:t>
            </a:r>
            <a:r>
              <a:rPr lang="en-US" dirty="0" err="1" smtClean="0"/>
              <a:t>Conery</a:t>
            </a:r>
            <a:endParaRPr lang="en-US" dirty="0" smtClean="0"/>
          </a:p>
          <a:p>
            <a:pPr lvl="1"/>
            <a:r>
              <a:rPr lang="en-US" dirty="0" smtClean="0"/>
              <a:t>http://blog.wekeroad.com/blog/working-with-linq-s-expression-trees-visually/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Barnett</a:t>
            </a:r>
          </a:p>
          <a:p>
            <a:pPr lvl="1"/>
            <a:r>
              <a:rPr lang="en-US" dirty="0" smtClean="0"/>
              <a:t>http://weblogs.asp.net/gbarnett/archive/2007/09/15/expression-tree-visualizer.aspx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Lambda Expressions</a:t>
            </a:r>
            <a:endParaRPr lang="en-US" dirty="0" smtClean="0"/>
          </a:p>
          <a:p>
            <a:pPr lvl="1" fontAlgn="ctr"/>
            <a:r>
              <a:rPr lang="en-US" dirty="0"/>
              <a:t>What are they</a:t>
            </a:r>
            <a:endParaRPr lang="en-US" dirty="0" smtClean="0"/>
          </a:p>
          <a:p>
            <a:pPr lvl="1" fontAlgn="ctr"/>
            <a:r>
              <a:rPr lang="en-US" dirty="0" err="1"/>
              <a:t>Linq</a:t>
            </a:r>
            <a:endParaRPr lang="en-US" dirty="0" smtClean="0"/>
          </a:p>
          <a:p>
            <a:pPr lvl="1" fontAlgn="ctr"/>
            <a:r>
              <a:rPr lang="en-US" dirty="0"/>
              <a:t>WPF Notify Property Change example</a:t>
            </a:r>
            <a:endParaRPr lang="en-US" dirty="0" smtClean="0"/>
          </a:p>
          <a:p>
            <a:pPr lvl="1" fontAlgn="ctr"/>
            <a:r>
              <a:rPr lang="en-US" dirty="0"/>
              <a:t>Delegate Commands</a:t>
            </a:r>
            <a:endParaRPr lang="en-US" dirty="0" smtClean="0"/>
          </a:p>
          <a:p>
            <a:pPr lvl="1" fontAlgn="ctr"/>
            <a:r>
              <a:rPr lang="en-US" dirty="0"/>
              <a:t>Event Handlers</a:t>
            </a:r>
            <a:endParaRPr lang="en-US" dirty="0" smtClean="0"/>
          </a:p>
          <a:p>
            <a:pPr lvl="1" fontAlgn="ctr"/>
            <a:r>
              <a:rPr lang="en-US" dirty="0"/>
              <a:t>EF Example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Fluent Interface</a:t>
            </a:r>
            <a:endParaRPr lang="en-US" dirty="0" smtClean="0"/>
          </a:p>
          <a:p>
            <a:pPr lvl="1" fontAlgn="ctr"/>
            <a:r>
              <a:rPr lang="en-US" dirty="0"/>
              <a:t>What are they</a:t>
            </a:r>
            <a:endParaRPr lang="en-US" dirty="0" smtClean="0"/>
          </a:p>
          <a:p>
            <a:pPr lvl="1" fontAlgn="ctr"/>
            <a:r>
              <a:rPr lang="en-US" dirty="0"/>
              <a:t>Get Selected Items</a:t>
            </a:r>
            <a:endParaRPr lang="en-US" dirty="0" smtClean="0"/>
          </a:p>
          <a:p>
            <a:pPr lvl="1" fontAlgn="ctr"/>
            <a:r>
              <a:rPr lang="en-US" dirty="0"/>
              <a:t>Fluent </a:t>
            </a:r>
            <a:r>
              <a:rPr lang="en-US" dirty="0" err="1"/>
              <a:t>Nhibernate</a:t>
            </a:r>
            <a:r>
              <a:rPr lang="en-US" dirty="0"/>
              <a:t> (</a:t>
            </a:r>
            <a:r>
              <a:rPr lang="en-US" dirty="0" err="1"/>
              <a:t>config</a:t>
            </a:r>
            <a:r>
              <a:rPr lang="en-US" dirty="0"/>
              <a:t>)</a:t>
            </a:r>
            <a:endParaRPr lang="en-US" dirty="0" smtClean="0"/>
          </a:p>
          <a:p>
            <a:pPr lvl="1" fontAlgn="ctr"/>
            <a:r>
              <a:rPr lang="en-US" dirty="0"/>
              <a:t>Open Rasta (</a:t>
            </a:r>
            <a:r>
              <a:rPr lang="en-US" dirty="0" err="1"/>
              <a:t>config</a:t>
            </a:r>
            <a:r>
              <a:rPr lang="en-US" dirty="0"/>
              <a:t>)</a:t>
            </a:r>
            <a:endParaRPr lang="en-US" dirty="0" smtClean="0"/>
          </a:p>
          <a:p>
            <a:pPr lvl="1" fontAlgn="ctr"/>
            <a:r>
              <a:rPr lang="en-US" dirty="0"/>
              <a:t>Structure Map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have I seen them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7848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79154" y="3656806"/>
            <a:ext cx="377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Extension method on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3998354" y="31234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</a:t>
            </a:r>
            <a:r>
              <a:rPr lang="en-US" dirty="0" smtClean="0"/>
              <a:t>extension method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00400"/>
            <a:ext cx="69342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1524000"/>
            <a:ext cx="4121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Make a static class</a:t>
            </a:r>
          </a:p>
          <a:p>
            <a:pPr marL="342900" indent="-342900">
              <a:buAutoNum type="arabicPeriod"/>
            </a:pPr>
            <a:r>
              <a:rPr lang="en-US" dirty="0" smtClean="0"/>
              <a:t>With a static method</a:t>
            </a:r>
          </a:p>
          <a:p>
            <a:pPr marL="342900" indent="-342900">
              <a:buAutoNum type="arabicPeriod"/>
            </a:pPr>
            <a:r>
              <a:rPr lang="en-US" dirty="0" smtClean="0"/>
              <a:t>First parameter is the object to extend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743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130944" y="3429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3886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057400"/>
            <a:ext cx="201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extensions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581400"/>
            <a:ext cx="169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extensions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90800"/>
            <a:ext cx="63627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91000"/>
            <a:ext cx="52578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Fest">
      <a:majorFont>
        <a:latin typeface="FuturaTCEMed"/>
        <a:ea typeface=""/>
        <a:cs typeface=""/>
      </a:majorFont>
      <a:minorFont>
        <a:latin typeface="FuturaTCEM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4885</TotalTime>
  <Words>1145</Words>
  <Application>Microsoft Office PowerPoint</Application>
  <PresentationFormat>On-screen Show (4:3)</PresentationFormat>
  <Paragraphs>190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Evolve Your Code</vt:lpstr>
      <vt:lpstr>Purpose</vt:lpstr>
      <vt:lpstr>Outline</vt:lpstr>
      <vt:lpstr>Extension methods</vt:lpstr>
      <vt:lpstr>What are they?</vt:lpstr>
      <vt:lpstr>Where have I seen them before?</vt:lpstr>
      <vt:lpstr>Making an extension method</vt:lpstr>
      <vt:lpstr>Using extensions</vt:lpstr>
      <vt:lpstr>Lambda expressions</vt:lpstr>
      <vt:lpstr>What are Lambda Expressions?</vt:lpstr>
      <vt:lpstr>Where have I seen them before?</vt:lpstr>
      <vt:lpstr>As event handlers as well</vt:lpstr>
      <vt:lpstr>How can I use them?</vt:lpstr>
      <vt:lpstr>Funcs</vt:lpstr>
      <vt:lpstr>Actions</vt:lpstr>
      <vt:lpstr>Expression Trees</vt:lpstr>
      <vt:lpstr>What are they?</vt:lpstr>
      <vt:lpstr>Say what?!</vt:lpstr>
      <vt:lpstr>Ok… how about this…</vt:lpstr>
      <vt:lpstr>1 + 1</vt:lpstr>
      <vt:lpstr>WPF Notify property change demo</vt:lpstr>
      <vt:lpstr>Fluent interfaces</vt:lpstr>
      <vt:lpstr>What are they?</vt:lpstr>
      <vt:lpstr>All the rage…</vt:lpstr>
      <vt:lpstr>Structure Map</vt:lpstr>
      <vt:lpstr>Fluent NHibernate</vt:lpstr>
      <vt:lpstr>Automapper</vt:lpstr>
      <vt:lpstr>NBuilder</vt:lpstr>
      <vt:lpstr>When to use Fluent Interfaces</vt:lpstr>
      <vt:lpstr>Is it an API or a DSL?</vt:lpstr>
      <vt:lpstr>Common Questions</vt:lpstr>
      <vt:lpstr>Difficult to set breakpoints</vt:lpstr>
      <vt:lpstr>Law of Demeter</vt:lpstr>
      <vt:lpstr>LoD Example</vt:lpstr>
      <vt:lpstr>Do fluent interfaces violate LoD?</vt:lpstr>
      <vt:lpstr>Command Query Separation</vt:lpstr>
      <vt:lpstr>CQS Example - SQL</vt:lpstr>
      <vt:lpstr>Do fluent interfaces violate CQS?</vt:lpstr>
      <vt:lpstr>Simple examples of fluent interfaces</vt:lpstr>
      <vt:lpstr>Add Example</vt:lpstr>
      <vt:lpstr>Selected Example</vt:lpstr>
      <vt:lpstr>Builder Pattern</vt:lpstr>
      <vt:lpstr>Within the object itself</vt:lpstr>
      <vt:lpstr>Single Responsibility Principle</vt:lpstr>
      <vt:lpstr>Using a builder</vt:lpstr>
      <vt:lpstr>Value Objects</vt:lpstr>
      <vt:lpstr>Putting it all together</vt:lpstr>
      <vt:lpstr>Expression trees advanced</vt:lpstr>
      <vt:lpstr>Expression Tree Visualizer</vt:lpstr>
      <vt:lpstr>Brief Reminder</vt:lpstr>
      <vt:lpstr>Using the Visitor Pattern</vt:lpstr>
      <vt:lpstr>Poco Entity Framework poc</vt:lpstr>
      <vt:lpstr>Third Party Frameworks</vt:lpstr>
      <vt:lpstr>Resources</vt:lpstr>
      <vt:lpstr>Resources II</vt:lpstr>
      <vt:lpstr>MISC SLIDES</vt:lpstr>
      <vt:lpstr>Lambda Outline</vt:lpstr>
      <vt:lpstr>Fluent Interface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 Birkholz</dc:creator>
  <cp:lastModifiedBy>Jonathan Birkholz</cp:lastModifiedBy>
  <cp:revision>436</cp:revision>
  <dcterms:created xsi:type="dcterms:W3CDTF">2009-09-18T03:14:35Z</dcterms:created>
  <dcterms:modified xsi:type="dcterms:W3CDTF">2009-09-25T02:53:56Z</dcterms:modified>
</cp:coreProperties>
</file>