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15" r:id="rId3"/>
    <p:sldId id="316" r:id="rId4"/>
    <p:sldId id="318" r:id="rId5"/>
    <p:sldId id="265" r:id="rId6"/>
    <p:sldId id="266" r:id="rId7"/>
    <p:sldId id="267" r:id="rId8"/>
    <p:sldId id="263" r:id="rId9"/>
    <p:sldId id="264" r:id="rId10"/>
    <p:sldId id="268" r:id="rId11"/>
    <p:sldId id="269" r:id="rId12"/>
    <p:sldId id="317" r:id="rId13"/>
    <p:sldId id="344" r:id="rId14"/>
    <p:sldId id="350" r:id="rId15"/>
    <p:sldId id="349" r:id="rId16"/>
    <p:sldId id="347" r:id="rId17"/>
    <p:sldId id="351" r:id="rId18"/>
    <p:sldId id="352" r:id="rId19"/>
    <p:sldId id="270" r:id="rId20"/>
    <p:sldId id="260" r:id="rId21"/>
    <p:sldId id="261" r:id="rId22"/>
    <p:sldId id="280" r:id="rId23"/>
    <p:sldId id="262" r:id="rId24"/>
    <p:sldId id="275" r:id="rId25"/>
    <p:sldId id="276" r:id="rId26"/>
    <p:sldId id="348" r:id="rId27"/>
    <p:sldId id="271" r:id="rId28"/>
    <p:sldId id="272" r:id="rId29"/>
    <p:sldId id="273" r:id="rId30"/>
    <p:sldId id="274" r:id="rId31"/>
    <p:sldId id="289" r:id="rId32"/>
    <p:sldId id="298" r:id="rId33"/>
    <p:sldId id="330" r:id="rId34"/>
    <p:sldId id="321" r:id="rId35"/>
    <p:sldId id="322" r:id="rId36"/>
    <p:sldId id="331" r:id="rId37"/>
    <p:sldId id="323" r:id="rId38"/>
    <p:sldId id="320" r:id="rId39"/>
    <p:sldId id="332" r:id="rId40"/>
    <p:sldId id="335" r:id="rId41"/>
    <p:sldId id="333" r:id="rId42"/>
    <p:sldId id="334" r:id="rId43"/>
    <p:sldId id="336" r:id="rId44"/>
    <p:sldId id="337" r:id="rId45"/>
    <p:sldId id="338" r:id="rId46"/>
    <p:sldId id="339" r:id="rId47"/>
    <p:sldId id="340" r:id="rId48"/>
    <p:sldId id="341" r:id="rId49"/>
    <p:sldId id="282" r:id="rId50"/>
    <p:sldId id="283" r:id="rId51"/>
    <p:sldId id="342" r:id="rId52"/>
    <p:sldId id="324" r:id="rId53"/>
    <p:sldId id="325" r:id="rId54"/>
    <p:sldId id="326" r:id="rId55"/>
    <p:sldId id="327" r:id="rId56"/>
    <p:sldId id="299" r:id="rId57"/>
    <p:sldId id="284" r:id="rId58"/>
    <p:sldId id="285" r:id="rId59"/>
    <p:sldId id="286" r:id="rId60"/>
    <p:sldId id="295" r:id="rId61"/>
    <p:sldId id="287" r:id="rId62"/>
    <p:sldId id="288" r:id="rId63"/>
    <p:sldId id="300" r:id="rId64"/>
    <p:sldId id="306" r:id="rId65"/>
    <p:sldId id="302" r:id="rId66"/>
    <p:sldId id="303" r:id="rId67"/>
    <p:sldId id="304" r:id="rId68"/>
    <p:sldId id="307" r:id="rId69"/>
    <p:sldId id="308" r:id="rId70"/>
    <p:sldId id="309" r:id="rId71"/>
    <p:sldId id="305" r:id="rId72"/>
    <p:sldId id="296" r:id="rId73"/>
    <p:sldId id="297" r:id="rId74"/>
    <p:sldId id="310" r:id="rId75"/>
    <p:sldId id="311" r:id="rId76"/>
    <p:sldId id="312" r:id="rId77"/>
    <p:sldId id="313" r:id="rId78"/>
    <p:sldId id="314" r:id="rId79"/>
    <p:sldId id="328" r:id="rId80"/>
    <p:sldId id="345" r:id="rId81"/>
    <p:sldId id="343" r:id="rId82"/>
    <p:sldId id="346" r:id="rId83"/>
    <p:sldId id="292" r:id="rId84"/>
    <p:sldId id="278" r:id="rId85"/>
    <p:sldId id="29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740" autoAdjust="0"/>
    <p:restoredTop sz="94660"/>
  </p:normalViewPr>
  <p:slideViewPr>
    <p:cSldViewPr>
      <p:cViewPr>
        <p:scale>
          <a:sx n="100" d="100"/>
          <a:sy n="100" d="100"/>
        </p:scale>
        <p:origin x="-122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A3E4-09D6-42C5-85E5-3F4D459DE9EF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Evolve Your Code</a:t>
            </a:r>
            <a:endParaRPr lang="en-US" dirty="0">
              <a:latin typeface="FuturaTCEM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Jonathan </a:t>
            </a:r>
            <a:r>
              <a:rPr lang="en-US" dirty="0" err="1" smtClean="0"/>
              <a:t>Birkholz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an extension method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0400"/>
            <a:ext cx="69342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524000"/>
            <a:ext cx="66702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Make a static class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With a static method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First parameter is the object to extend (aka ‘this’)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743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130944" y="3429000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3886200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extensions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3275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Without extensions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429000"/>
            <a:ext cx="276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 extensions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90800"/>
            <a:ext cx="6362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91000"/>
            <a:ext cx="52578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extensions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76622"/>
            <a:ext cx="5104132" cy="339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667000"/>
            <a:ext cx="5479943" cy="38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r>
              <a:rPr lang="en-US" dirty="0" smtClean="0"/>
              <a:t>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testing extensions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75342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EXTENSIONs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5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active record </a:t>
            </a:r>
            <a:r>
              <a:rPr lang="en-US" dirty="0"/>
              <a:t>pattern is a design pattern found in software that stores </a:t>
            </a:r>
            <a:r>
              <a:rPr lang="en-US" dirty="0" smtClean="0"/>
              <a:t>for persistence</a:t>
            </a:r>
          </a:p>
          <a:p>
            <a:r>
              <a:rPr lang="en-US" dirty="0" smtClean="0"/>
              <a:t>the </a:t>
            </a:r>
            <a:r>
              <a:rPr lang="en-US" dirty="0"/>
              <a:t>interface to such an object </a:t>
            </a:r>
            <a:r>
              <a:rPr lang="en-US" dirty="0" smtClean="0"/>
              <a:t>generally includes </a:t>
            </a:r>
            <a:r>
              <a:rPr lang="en-US" dirty="0"/>
              <a:t>functions such as Insert, Update, and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record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5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decorator pattern can be used to make it possible to extend (decorate) the functionality of a certain object </a:t>
            </a:r>
            <a:r>
              <a:rPr lang="en-US" dirty="0" smtClean="0"/>
              <a:t>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7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decorator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Blogs : </a:t>
            </a:r>
          </a:p>
          <a:p>
            <a:pPr lvl="1"/>
            <a:r>
              <a:rPr lang="en-US" dirty="0" smtClean="0"/>
              <a:t>theabsentmindedcoder.com</a:t>
            </a:r>
          </a:p>
          <a:p>
            <a:pPr lvl="1"/>
            <a:r>
              <a:rPr lang="en-US" dirty="0" smtClean="0"/>
              <a:t>wizardsofsmart.net</a:t>
            </a:r>
          </a:p>
          <a:p>
            <a:r>
              <a:rPr lang="en-US" dirty="0" smtClean="0"/>
              <a:t>Twitter : 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: github.com/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smtClean="0"/>
              <a:t>Email : rookieone@gmail.com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Lambda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Introduce in </a:t>
            </a:r>
            <a:r>
              <a:rPr lang="en-US" dirty="0" err="1" smtClean="0"/>
              <a:t>.Net</a:t>
            </a:r>
            <a:r>
              <a:rPr lang="en-US" dirty="0" smtClean="0"/>
              <a:t> 3.5 and Visual Studio 2008</a:t>
            </a:r>
          </a:p>
          <a:p>
            <a:pPr lvl="1" fontAlgn="ctr">
              <a:buNone/>
            </a:pPr>
            <a:endParaRPr lang="en-US" dirty="0"/>
          </a:p>
          <a:p>
            <a:pPr lvl="1" fontAlgn="ctr">
              <a:buNone/>
            </a:pPr>
            <a:r>
              <a:rPr lang="en-US" dirty="0" smtClean="0"/>
              <a:t>A lambda expression is an anonymous function that can contain expressions and statements, and can be used to create delegates or expression tree types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have I seen them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r>
              <a:rPr lang="en-US" dirty="0" smtClean="0"/>
              <a:t> uses lambda expressions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848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5334000" y="2819400"/>
            <a:ext cx="7620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81400"/>
            <a:ext cx="5867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648200"/>
            <a:ext cx="3943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172200" y="312420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same as…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181600" y="3886200"/>
            <a:ext cx="7620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event handlers as well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287110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352800"/>
            <a:ext cx="4626432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800600"/>
            <a:ext cx="477611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1905000" y="2362200"/>
            <a:ext cx="6858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981200" y="3886200"/>
            <a:ext cx="6858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I use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Func</a:t>
            </a:r>
            <a:r>
              <a:rPr lang="en-US" dirty="0" smtClean="0"/>
              <a:t>&lt;(Of &lt;(T, </a:t>
            </a:r>
            <a:r>
              <a:rPr lang="en-US" dirty="0" err="1" smtClean="0"/>
              <a:t>TResult</a:t>
            </a:r>
            <a:r>
              <a:rPr lang="en-US" dirty="0" smtClean="0"/>
              <a:t>&gt;)&gt;) Delegate</a:t>
            </a:r>
          </a:p>
          <a:p>
            <a:pPr lvl="2"/>
            <a:r>
              <a:rPr lang="en-US" dirty="0" smtClean="0"/>
              <a:t>Encapsulates a method that has one parameter and returns a value of the type specified by the </a:t>
            </a:r>
            <a:r>
              <a:rPr lang="en-US" dirty="0" err="1" smtClean="0"/>
              <a:t>TResult</a:t>
            </a:r>
            <a:r>
              <a:rPr lang="en-US" dirty="0" smtClean="0"/>
              <a:t> parameter.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Action&lt;(Of &lt;(T&gt;)&gt;) Delegate</a:t>
            </a:r>
          </a:p>
          <a:p>
            <a:pPr lvl="2"/>
            <a:r>
              <a:rPr lang="en-US" dirty="0" smtClean="0"/>
              <a:t>Encapsulates a method that takes a single parameter and does not return a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2100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19600"/>
            <a:ext cx="786765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5257800" y="1905000"/>
            <a:ext cx="366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can use the defined </a:t>
            </a:r>
            <a:r>
              <a:rPr lang="en-US" sz="2000" dirty="0" err="1" smtClean="0"/>
              <a:t>Func</a:t>
            </a:r>
            <a:r>
              <a:rPr lang="en-US" sz="2000" dirty="0" smtClean="0"/>
              <a:t> class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26670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 use a lambda to create the </a:t>
            </a:r>
            <a:r>
              <a:rPr lang="en-US" sz="2000" dirty="0" err="1" smtClean="0"/>
              <a:t>Func</a:t>
            </a:r>
            <a:r>
              <a:rPr lang="en-US" sz="2000" dirty="0" smtClean="0"/>
              <a:t> to use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4191000" y="1905000"/>
            <a:ext cx="9144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00600" y="3733800"/>
            <a:ext cx="6096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41529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599" y="4724400"/>
            <a:ext cx="608797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4908227" y="1981200"/>
            <a:ext cx="385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can use the defined Action class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7943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 use a lambda to create the action to use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4343400" y="1981200"/>
            <a:ext cx="6096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324600" y="3810000"/>
            <a:ext cx="6096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demo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47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Expression trees represent language-level code in the form of data. The data is stored in a tree-shaped structure. Each node in the expression tree represents an expression, for example a method call or a binary operation such as x &lt; y.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what?!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2959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Brown 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: Virtual Brown Bags</a:t>
            </a:r>
          </a:p>
          <a:p>
            <a:pPr lvl="1"/>
            <a:r>
              <a:rPr lang="en-US" sz="2600" dirty="0" smtClean="0"/>
              <a:t>An online meeting where the attendees share:</a:t>
            </a:r>
          </a:p>
          <a:p>
            <a:pPr lvl="2"/>
            <a:r>
              <a:rPr lang="en-US" dirty="0" smtClean="0"/>
              <a:t>Tips and tricks</a:t>
            </a:r>
          </a:p>
          <a:p>
            <a:pPr lvl="3"/>
            <a:r>
              <a:rPr lang="en-US" dirty="0" smtClean="0"/>
              <a:t>Tools, shortcuts, articles, books, patterns, languages, you name it</a:t>
            </a:r>
          </a:p>
          <a:p>
            <a:pPr lvl="2"/>
            <a:r>
              <a:rPr lang="en-US" dirty="0" smtClean="0"/>
              <a:t>Experiences</a:t>
            </a:r>
          </a:p>
          <a:p>
            <a:pPr lvl="3"/>
            <a:r>
              <a:rPr lang="en-US" dirty="0" smtClean="0"/>
              <a:t>Things they’ve learned the hard way</a:t>
            </a:r>
          </a:p>
          <a:p>
            <a:pPr lvl="2"/>
            <a:r>
              <a:rPr lang="en-US" dirty="0" smtClean="0"/>
              <a:t>Frustrations or difficulties</a:t>
            </a:r>
          </a:p>
          <a:p>
            <a:pPr lvl="3"/>
            <a:r>
              <a:rPr lang="en-US" dirty="0" smtClean="0"/>
              <a:t>Frustrating issues or difficulties they’re facing that somebody else may be able to help them with</a:t>
            </a:r>
          </a:p>
          <a:p>
            <a:r>
              <a:rPr lang="en-US" dirty="0" smtClean="0"/>
              <a:t>When : Every Thursday @ 12pm – 1pm</a:t>
            </a:r>
          </a:p>
          <a:p>
            <a:r>
              <a:rPr lang="en-US" dirty="0" smtClean="0"/>
              <a:t>Where : http://snipr.com/virtualaltnet </a:t>
            </a:r>
          </a:p>
          <a:p>
            <a:r>
              <a:rPr lang="en-US" dirty="0" smtClean="0"/>
              <a:t>Who : Anyone and Everyone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Ok… how about this…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70389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 </a:t>
            </a:r>
            <a:r>
              <a:rPr lang="en-US" dirty="0" err="1" smtClean="0"/>
              <a:t>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In order to get this </a:t>
            </a:r>
            <a:r>
              <a:rPr lang="en-US" sz="2400" dirty="0" err="1" smtClean="0"/>
              <a:t>visualizer</a:t>
            </a:r>
            <a:r>
              <a:rPr lang="en-US" sz="2400" dirty="0" smtClean="0"/>
              <a:t> you need to go to the samples folder where you installed VS and open the </a:t>
            </a:r>
            <a:r>
              <a:rPr lang="en-US" sz="2400" dirty="0" err="1" smtClean="0"/>
              <a:t>visualizer</a:t>
            </a:r>
            <a:r>
              <a:rPr lang="en-US" sz="2400" dirty="0" smtClean="0"/>
              <a:t> project and build it then copy it to the </a:t>
            </a:r>
            <a:r>
              <a:rPr lang="en-US" sz="2400" dirty="0" err="1" smtClean="0"/>
              <a:t>visualizer</a:t>
            </a:r>
            <a:r>
              <a:rPr lang="en-US" sz="2400" dirty="0" smtClean="0"/>
              <a:t> folder in Documents and Settings for your user.</a:t>
            </a:r>
          </a:p>
          <a:p>
            <a:r>
              <a:rPr lang="en-US" sz="2400" dirty="0" smtClean="0"/>
              <a:t>My steps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C:\Program Files (x86)\Microsoft Visual Studio 9.0\Samples\1033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Unzip CSharpSamples.zip (I extracted mine to C:\CSharpSamples)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Go to </a:t>
            </a:r>
            <a:r>
              <a:rPr lang="en-US" sz="2000" dirty="0" err="1" smtClean="0"/>
              <a:t>CSharpSamples</a:t>
            </a:r>
            <a:r>
              <a:rPr lang="en-US" sz="2000" dirty="0" smtClean="0"/>
              <a:t>\</a:t>
            </a:r>
            <a:r>
              <a:rPr lang="en-US" sz="2000" dirty="0" err="1" smtClean="0"/>
              <a:t>LinqSamples</a:t>
            </a:r>
            <a:r>
              <a:rPr lang="en-US" sz="2000" dirty="0" smtClean="0"/>
              <a:t>\</a:t>
            </a:r>
            <a:r>
              <a:rPr lang="en-US" sz="2000" dirty="0" err="1" smtClean="0"/>
              <a:t>ExpressionTreeVisualizer</a:t>
            </a:r>
            <a:endParaRPr lang="en-US" sz="2000" dirty="0" smtClean="0"/>
          </a:p>
          <a:p>
            <a:pPr marL="914400" lvl="1" indent="-457200">
              <a:buAutoNum type="arabicPeriod"/>
            </a:pPr>
            <a:r>
              <a:rPr lang="en-US" sz="2000" dirty="0" smtClean="0"/>
              <a:t>Open </a:t>
            </a:r>
            <a:r>
              <a:rPr lang="en-US" sz="2000" dirty="0" err="1" smtClean="0"/>
              <a:t>ExpressionTreeVisualizer</a:t>
            </a:r>
            <a:r>
              <a:rPr lang="en-US" sz="2000" dirty="0" smtClean="0"/>
              <a:t> solution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Build solution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Copy </a:t>
            </a:r>
            <a:r>
              <a:rPr lang="en-US" sz="2000" dirty="0" err="1" smtClean="0"/>
              <a:t>dll</a:t>
            </a:r>
            <a:r>
              <a:rPr lang="en-US" sz="2000" dirty="0" smtClean="0"/>
              <a:t> from bin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Paste @ C:\Users\Jonathan </a:t>
            </a:r>
            <a:r>
              <a:rPr lang="en-US" sz="2000" dirty="0" err="1" smtClean="0"/>
              <a:t>Birkholz</a:t>
            </a:r>
            <a:r>
              <a:rPr lang="en-US" sz="2000" dirty="0" smtClean="0"/>
              <a:t>\Documents\Visual Studio 2008\</a:t>
            </a:r>
            <a:r>
              <a:rPr lang="en-US" sz="2000" dirty="0" err="1" smtClean="0"/>
              <a:t>Visualizers</a:t>
            </a:r>
            <a:endParaRPr lang="en-US" sz="2000" dirty="0" smtClean="0"/>
          </a:p>
          <a:p>
            <a:pPr marL="914400" lvl="1" indent="-457200">
              <a:buAutoNum type="arabicPeriod"/>
            </a:pPr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+ 1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2826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1 + 1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5926822" cy="185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600200"/>
            <a:ext cx="43624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Property Name from Lambda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69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7800" y="3200400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3962400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Expression by hand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78472"/>
            <a:ext cx="5324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90800" y="2416672"/>
            <a:ext cx="685800" cy="1066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59672"/>
            <a:ext cx="8229600" cy="139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733800" y="1502272"/>
            <a:ext cx="15240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9800" y="1502272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a Lambda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5410200" y="1578472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Property Expression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29000"/>
            <a:ext cx="8229600" cy="139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5324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752600"/>
            <a:ext cx="35528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but why would I care?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1"/>
            <a:ext cx="39953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04800" y="1524000"/>
            <a:ext cx="545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Notify Property Changed how I hate you…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1336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String is not strongly typed, you can easily mistype the property name and wouldn’t know until runtime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114800"/>
            <a:ext cx="385405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019800" y="4953000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Oops!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</a:t>
            </a:r>
            <a:r>
              <a:rPr lang="en-US" dirty="0" err="1" smtClean="0"/>
              <a:t>NotifyPropertyChange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733800"/>
            <a:ext cx="80295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4400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90800" y="3048000"/>
            <a:ext cx="3810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2590800"/>
            <a:ext cx="1447800" cy="4572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3581400"/>
            <a:ext cx="3276600" cy="4572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 rot="10800000" flipH="1">
            <a:off x="5181600" y="2667001"/>
            <a:ext cx="1828800" cy="83820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9200" y="15240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I have compile time checking</a:t>
            </a:r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visitor pattern’s primary purpose is to abstract functionality that can be applied to an aggregate hierarchy of “element” objects.</a:t>
            </a:r>
          </a:p>
          <a:p>
            <a:endParaRPr lang="en-US" dirty="0" smtClean="0"/>
          </a:p>
          <a:p>
            <a:r>
              <a:rPr lang="en-US" dirty="0" smtClean="0"/>
              <a:t>Microsoft provides an Expression Tree Visitor</a:t>
            </a:r>
          </a:p>
          <a:p>
            <a:pPr lvl="1"/>
            <a:r>
              <a:rPr lang="en-US" dirty="0" smtClean="0"/>
              <a:t>@MSDN : http://msdn.microsoft.com/en-us/library/bb882521.aspx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Software Development</a:t>
            </a:r>
          </a:p>
          <a:p>
            <a:r>
              <a:rPr lang="en-US" dirty="0" smtClean="0"/>
              <a:t>Consulting / Mentoring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WPF</a:t>
            </a:r>
          </a:p>
          <a:p>
            <a:pPr lvl="1"/>
            <a:r>
              <a:rPr lang="en-US" dirty="0" smtClean="0"/>
              <a:t>.NET</a:t>
            </a:r>
          </a:p>
          <a:p>
            <a:r>
              <a:rPr lang="en-US" dirty="0" smtClean="0"/>
              <a:t>CODE Magazine</a:t>
            </a:r>
          </a:p>
          <a:p>
            <a:r>
              <a:rPr lang="en-US" dirty="0" smtClean="0"/>
              <a:t>Hiring Developers, PM’s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Visitor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22193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00400" y="1676400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implement our own visitor we just inherit from Expression Visitor</a:t>
            </a:r>
          </a:p>
          <a:p>
            <a:endParaRPr lang="en-US" sz="2800" dirty="0" smtClean="0"/>
          </a:p>
          <a:p>
            <a:r>
              <a:rPr lang="en-US" sz="2800" dirty="0" smtClean="0"/>
              <a:t>We then can override the virtual methods that are called visiting specific expression elements in the expression tree</a:t>
            </a:r>
            <a:endParaRPr 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Visitor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5405438" cy="522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visiting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70770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267200"/>
            <a:ext cx="37814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267200"/>
            <a:ext cx="3424052" cy="1524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7" name="Right Arrow 6"/>
          <p:cNvSpPr/>
          <p:nvPr/>
        </p:nvSpPr>
        <p:spPr>
          <a:xfrm rot="5400000">
            <a:off x="1409700" y="3619500"/>
            <a:ext cx="7620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5400000">
            <a:off x="2857500" y="3467100"/>
            <a:ext cx="914400" cy="327660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created a POCO Entity Framework prototype using Expression Visitor and mappings</a:t>
            </a:r>
          </a:p>
          <a:p>
            <a:endParaRPr lang="en-US" dirty="0" smtClean="0"/>
          </a:p>
          <a:p>
            <a:r>
              <a:rPr lang="en-US" dirty="0" smtClean="0"/>
              <a:t>POCO </a:t>
            </a:r>
          </a:p>
          <a:p>
            <a:pPr lvl="1"/>
            <a:r>
              <a:rPr lang="en-US" dirty="0" smtClean="0"/>
              <a:t>Plain </a:t>
            </a:r>
          </a:p>
          <a:p>
            <a:pPr lvl="1"/>
            <a:r>
              <a:rPr lang="en-US" dirty="0" smtClean="0"/>
              <a:t>Old </a:t>
            </a:r>
          </a:p>
          <a:p>
            <a:pPr lvl="1"/>
            <a:r>
              <a:rPr lang="en-US" dirty="0" smtClean="0"/>
              <a:t>CLR </a:t>
            </a:r>
          </a:p>
          <a:p>
            <a:pPr lvl="1"/>
            <a:r>
              <a:rPr lang="en-US" dirty="0" smtClean="0"/>
              <a:t>Object 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I wanted POCO domain objects I had to map the EF entities to the appropriate domain object</a:t>
            </a:r>
          </a:p>
          <a:p>
            <a:r>
              <a:rPr lang="en-US" dirty="0" smtClean="0"/>
              <a:t>What that left me with was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I had to pull back every Employee from the database so I could map and then check the </a:t>
            </a:r>
            <a:r>
              <a:rPr lang="en-US" dirty="0" err="1" smtClean="0"/>
              <a:t>LastName</a:t>
            </a:r>
            <a:r>
              <a:rPr lang="en-US" dirty="0" smtClean="0"/>
              <a:t> property on my domain object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971800"/>
            <a:ext cx="4572000" cy="156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Expression 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that horrible solution, lets take the expression and use the visitor to replace all the references to our domain object with references to the EF entity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5981700" cy="73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0" y="1295400"/>
            <a:ext cx="20574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362200"/>
            <a:ext cx="6096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3048000"/>
            <a:ext cx="20574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3657600"/>
            <a:ext cx="1151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ETC…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0" y="5334000"/>
            <a:ext cx="13716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0" y="3810000"/>
            <a:ext cx="20574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124499" y="1171575"/>
            <a:ext cx="4447751" cy="542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05200" y="1143000"/>
            <a:ext cx="19050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1905000"/>
            <a:ext cx="9144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57700" y="2362200"/>
            <a:ext cx="19050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2971800"/>
            <a:ext cx="1447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24225" y="4114800"/>
            <a:ext cx="1447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2343150"/>
            <a:ext cx="213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now instead of the POCO Employee</a:t>
            </a:r>
          </a:p>
          <a:p>
            <a:r>
              <a:rPr lang="en-US" sz="2400" dirty="0" smtClean="0"/>
              <a:t>We have the EF entity Employees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now our repository method can look like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we only pull the entities we need	 because EF can send the correct SQL to the database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6296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like you to walk away reexamining the way you write your code</a:t>
            </a:r>
          </a:p>
          <a:p>
            <a:r>
              <a:rPr lang="en-US" dirty="0" smtClean="0"/>
              <a:t>Add some tools to your toolkit</a:t>
            </a:r>
          </a:p>
          <a:p>
            <a:r>
              <a:rPr lang="en-US" dirty="0" smtClean="0"/>
              <a:t>Show examples that may inspire you to create your own frameworks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fluent interface is </a:t>
            </a:r>
          </a:p>
          <a:p>
            <a:pPr lvl="1"/>
            <a:r>
              <a:rPr lang="en-US" dirty="0" smtClean="0"/>
              <a:t>a way of implementing an object oriented API in a way that aims to provide for more readable code.</a:t>
            </a:r>
          </a:p>
          <a:p>
            <a:pPr lvl="1"/>
            <a:r>
              <a:rPr lang="en-US" dirty="0" smtClean="0"/>
              <a:t>normally implemented by using method chaining to relay the instruction context of a subsequent call</a:t>
            </a:r>
          </a:p>
          <a:p>
            <a:r>
              <a:rPr lang="en-US" dirty="0" smtClean="0"/>
              <a:t>Term coined by Eric Evans and Martin Fowler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method chaining simply consists of many methods on a class, each of which return the current object itself.</a:t>
            </a:r>
          </a:p>
          <a:p>
            <a:r>
              <a:rPr lang="en-US" dirty="0" smtClean="0"/>
              <a:t>It can return a different object, but the more typical method chaining scenarios return the current object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Method Chaining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3790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828800"/>
            <a:ext cx="334929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3352800"/>
            <a:ext cx="4044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Typical implementation with methods returning void</a:t>
            </a:r>
            <a:endParaRPr lang="en-US" sz="3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Method Chaining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37623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524000"/>
            <a:ext cx="322810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3124200"/>
            <a:ext cx="40444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Instead of returning void, we return an object to call the next method on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371600" y="3429000"/>
            <a:ext cx="9144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4724400"/>
            <a:ext cx="9144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2362200" y="4191000"/>
            <a:ext cx="3810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362200" y="5562600"/>
            <a:ext cx="3810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chaining isn’t the same as a fluent interface</a:t>
            </a:r>
          </a:p>
          <a:p>
            <a:r>
              <a:rPr lang="en-US" dirty="0" smtClean="0"/>
              <a:t>A fluent interface is a specific implementation of method chaining to provide a mini-DSL</a:t>
            </a:r>
          </a:p>
          <a:p>
            <a:pPr lvl="1"/>
            <a:r>
              <a:rPr lang="en-US" dirty="0" smtClean="0"/>
              <a:t>With strongly typed languages the DSL becomes strongly typed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== Fluent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square is a specific implementation of a rectangle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Fluent interfaces use method chaining but not all method chains are a fluent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590800"/>
            <a:ext cx="2286000" cy="228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2590800"/>
            <a:ext cx="3657599" cy="228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rage…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frameworks now offer fluent interfaces for configuration and ease of use</a:t>
            </a:r>
          </a:p>
          <a:p>
            <a:r>
              <a:rPr lang="en-US" dirty="0" smtClean="0"/>
              <a:t>We are seeing more frameworks where fluency is at their core</a:t>
            </a:r>
          </a:p>
          <a:p>
            <a:r>
              <a:rPr lang="en-US" dirty="0" smtClean="0"/>
              <a:t>We are also seeing frameworks whose purpose is to provide a fluent interface to another framework</a:t>
            </a:r>
          </a:p>
          <a:p>
            <a:r>
              <a:rPr lang="en-US" dirty="0" smtClean="0"/>
              <a:t>Let’s look at some samples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Map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14600"/>
            <a:ext cx="753279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8349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StructureMap</a:t>
            </a:r>
            <a:r>
              <a:rPr lang="en-US" sz="2400" dirty="0" smtClean="0"/>
              <a:t> is a Dependency Injection / Inversion of Control tool</a:t>
            </a:r>
          </a:p>
          <a:p>
            <a:pPr algn="ctr"/>
            <a:r>
              <a:rPr lang="en-US" sz="2400" dirty="0" smtClean="0"/>
              <a:t>http://structuremap.sourceforge.net/Default.htm</a:t>
            </a:r>
            <a:endParaRPr lang="en-US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err="1" smtClean="0"/>
              <a:t>NHibernate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99998"/>
            <a:ext cx="5105400" cy="161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952875"/>
            <a:ext cx="76009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04800" y="12192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Fluent, XML-less, compile safe, automated, convention-based mappings for </a:t>
            </a:r>
            <a:r>
              <a:rPr lang="en-US" sz="2000" dirty="0" err="1" smtClean="0"/>
              <a:t>NHibernate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371600"/>
            <a:ext cx="278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http://fluentnhibernate.org/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790302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228600" y="1295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AutoMapper</a:t>
            </a:r>
            <a:r>
              <a:rPr lang="en-US" sz="2000" dirty="0" smtClean="0"/>
              <a:t> uses a fluent configuration API to define an object-object mapping strategy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2133600"/>
            <a:ext cx="337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http://automapper.codeplex.com/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Expression Trees</a:t>
            </a:r>
          </a:p>
          <a:p>
            <a:r>
              <a:rPr lang="en-US" dirty="0" smtClean="0"/>
              <a:t>Fluent Interfaces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NBuilder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52800"/>
            <a:ext cx="623667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381000" y="1295400"/>
            <a:ext cx="510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Through a fluent, extensible interface, </a:t>
            </a:r>
            <a:r>
              <a:rPr lang="en-US" sz="2000" dirty="0" err="1" smtClean="0"/>
              <a:t>NBuilder</a:t>
            </a:r>
            <a:r>
              <a:rPr lang="en-US" sz="2000" dirty="0" smtClean="0"/>
              <a:t> allows you to rapidly create test data, automatically assigning values to properties and public fields that are of type of the built in .NET data types (e.g. </a:t>
            </a:r>
            <a:r>
              <a:rPr lang="en-US" sz="2000" dirty="0" err="1" smtClean="0"/>
              <a:t>ints</a:t>
            </a:r>
            <a:r>
              <a:rPr lang="en-US" sz="2000" dirty="0" smtClean="0"/>
              <a:t> and strings).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1447800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http://nbuilder.org/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Fluent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turn complex operations into readable ones </a:t>
            </a:r>
          </a:p>
          <a:p>
            <a:r>
              <a:rPr lang="en-US" dirty="0" smtClean="0"/>
              <a:t>Packaging Functionality</a:t>
            </a:r>
          </a:p>
          <a:p>
            <a:r>
              <a:rPr lang="en-US" dirty="0" smtClean="0"/>
              <a:t>Builders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Utilities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an API or a DSL?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Whether fluent interface is a form of DSL or not, it's obviously a form of fluent interface. - Scott </a:t>
            </a:r>
            <a:r>
              <a:rPr lang="en-US" sz="3600" i="1" dirty="0" err="1" smtClean="0"/>
              <a:t>Bellware</a:t>
            </a:r>
            <a:endParaRPr lang="en-US" sz="36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chaining is difficult to set breakpoints and debug</a:t>
            </a:r>
          </a:p>
          <a:p>
            <a:r>
              <a:rPr lang="en-US" dirty="0" smtClean="0"/>
              <a:t>Violates Law of Demeter</a:t>
            </a:r>
          </a:p>
          <a:p>
            <a:r>
              <a:rPr lang="en-US" dirty="0" smtClean="0"/>
              <a:t>Breaks Command Query Separation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to set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Um… yeah… TRUE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put break points in the methods or just step debug through chain but in the end, it is more difficult to debug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8044016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Demeter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“Only talk to your immediate friends.”</a:t>
            </a:r>
          </a:p>
          <a:p>
            <a:r>
              <a:rPr lang="en-US" dirty="0" smtClean="0"/>
              <a:t>the Law of Demeter for functions requires that a method </a:t>
            </a:r>
            <a:r>
              <a:rPr lang="en-US" i="1" dirty="0" smtClean="0"/>
              <a:t>M</a:t>
            </a:r>
            <a:r>
              <a:rPr lang="en-US" dirty="0" smtClean="0"/>
              <a:t> of an object </a:t>
            </a:r>
            <a:r>
              <a:rPr lang="en-US" i="1" dirty="0" smtClean="0"/>
              <a:t>O</a:t>
            </a:r>
            <a:r>
              <a:rPr lang="en-US" dirty="0" smtClean="0"/>
              <a:t> may only invoke the methods of the following kinds of objects:</a:t>
            </a:r>
          </a:p>
          <a:p>
            <a:pPr lvl="1"/>
            <a:r>
              <a:rPr lang="en-US" i="1" dirty="0" smtClean="0"/>
              <a:t>O</a:t>
            </a:r>
            <a:r>
              <a:rPr lang="en-US" dirty="0" smtClean="0"/>
              <a:t> itself</a:t>
            </a:r>
          </a:p>
          <a:p>
            <a:pPr lvl="1"/>
            <a:r>
              <a:rPr lang="en-US" i="1" dirty="0" smtClean="0"/>
              <a:t>M'</a:t>
            </a:r>
            <a:r>
              <a:rPr lang="en-US" dirty="0" smtClean="0"/>
              <a:t>s parameters</a:t>
            </a:r>
          </a:p>
          <a:p>
            <a:pPr lvl="1"/>
            <a:r>
              <a:rPr lang="en-US" dirty="0" smtClean="0"/>
              <a:t>any objects created/instantiated within </a:t>
            </a:r>
            <a:r>
              <a:rPr lang="en-US" i="1" dirty="0" smtClean="0"/>
              <a:t>M</a:t>
            </a:r>
            <a:endParaRPr lang="en-US" dirty="0" smtClean="0"/>
          </a:p>
          <a:p>
            <a:pPr lvl="1"/>
            <a:r>
              <a:rPr lang="en-US" i="1" dirty="0" smtClean="0"/>
              <a:t>O'</a:t>
            </a:r>
            <a:r>
              <a:rPr lang="en-US" dirty="0" smtClean="0"/>
              <a:t>s direct component objects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32670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90800"/>
            <a:ext cx="30436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495800"/>
            <a:ext cx="2939144" cy="4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1676400"/>
            <a:ext cx="1305165" cy="830997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/>
              <a:t>BAD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3505200"/>
            <a:ext cx="201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GOOD</a:t>
            </a:r>
            <a:endParaRPr lang="en-US" sz="48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fluent interfaces violate </a:t>
            </a:r>
            <a:r>
              <a:rPr lang="en-US" dirty="0" err="1" smtClean="0"/>
              <a:t>LoD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4763346" cy="197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32004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At first glance… yes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But we need to examine the intent of the Law of Demeter which is to limit the dependency of objects on the structure of other objects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One could say the interaction between objects should be based around behavior and not on state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If we examine the </a:t>
            </a:r>
            <a:r>
              <a:rPr lang="en-US" sz="2400" u="sng" dirty="0" smtClean="0"/>
              <a:t>intent</a:t>
            </a:r>
            <a:r>
              <a:rPr lang="en-US" sz="2400" dirty="0" smtClean="0"/>
              <a:t> of the Law of Demeter, then </a:t>
            </a:r>
            <a:r>
              <a:rPr lang="en-US" sz="2400" b="1" dirty="0" smtClean="0"/>
              <a:t>NO</a:t>
            </a:r>
            <a:r>
              <a:rPr lang="en-US" sz="2400" dirty="0" smtClean="0"/>
              <a:t> it doesn’t violate the intent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219200"/>
            <a:ext cx="2648482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 smtClean="0"/>
              <a:t>NO</a:t>
            </a:r>
            <a:endParaRPr lang="en-US" sz="125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Query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states that every method should either be a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command</a:t>
            </a:r>
            <a:r>
              <a:rPr lang="en-US" dirty="0" smtClean="0"/>
              <a:t> that performs an action, </a:t>
            </a:r>
          </a:p>
          <a:p>
            <a:pPr lvl="1"/>
            <a:r>
              <a:rPr lang="en-US" dirty="0" smtClean="0"/>
              <a:t>or a </a:t>
            </a:r>
            <a:r>
              <a:rPr lang="en-US" i="1" dirty="0" smtClean="0"/>
              <a:t>query</a:t>
            </a:r>
            <a:r>
              <a:rPr lang="en-US" dirty="0" smtClean="0"/>
              <a:t> that returns data to the caller, </a:t>
            </a:r>
          </a:p>
          <a:p>
            <a:pPr lvl="1"/>
            <a:r>
              <a:rPr lang="en-US" dirty="0" smtClean="0"/>
              <a:t>but not both. </a:t>
            </a:r>
          </a:p>
          <a:p>
            <a:r>
              <a:rPr lang="en-US" dirty="0" smtClean="0"/>
              <a:t>In other words, </a:t>
            </a:r>
            <a:r>
              <a:rPr lang="en-US" i="1" dirty="0" smtClean="0"/>
              <a:t>asking a question should not change the answer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CQS Example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SELECT</a:t>
            </a:r>
          </a:p>
          <a:p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INSERT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Extension methods</a:t>
            </a:r>
            <a:endParaRPr lang="en-US" dirty="0">
              <a:latin typeface="FuturaTCEMed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fluent interfaces violate CQS?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</a:p>
          <a:p>
            <a:r>
              <a:rPr lang="en-US" dirty="0" smtClean="0"/>
              <a:t>But we purposefully violate the principle in order to accomplish a readable DSL </a:t>
            </a:r>
          </a:p>
          <a:p>
            <a:r>
              <a:rPr lang="en-US" dirty="0" smtClean="0"/>
              <a:t>The violation of CQS is a good reason why fluent interfaces tend to work better in builders, configurations, and utilities and not in domain objects (IMHO)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 of fluent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29527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295400"/>
            <a:ext cx="286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items to a </a:t>
            </a:r>
            <a:r>
              <a:rPr lang="en-US" dirty="0" err="1" smtClean="0"/>
              <a:t>combobox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295400"/>
            <a:ext cx="49625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724400"/>
            <a:ext cx="3581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 rot="5400000">
            <a:off x="495300" y="3543300"/>
            <a:ext cx="17526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0200" y="3124200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it turns to…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752600"/>
            <a:ext cx="332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we see everywhere…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5105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we now can manage how items are adding to </a:t>
            </a:r>
            <a:r>
              <a:rPr lang="en-US" dirty="0" err="1" smtClean="0"/>
              <a:t>comboboxes</a:t>
            </a:r>
            <a:r>
              <a:rPr lang="en-US" dirty="0" smtClean="0"/>
              <a:t> for the entire solution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39814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Example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219200"/>
            <a:ext cx="4324350" cy="503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953000"/>
            <a:ext cx="40862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1295400"/>
            <a:ext cx="351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selected items from a </a:t>
            </a:r>
            <a:r>
              <a:rPr lang="en-US" dirty="0" err="1" smtClean="0"/>
              <a:t>listbox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685800" y="4038600"/>
            <a:ext cx="13716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52600" y="3886200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it turns to…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1676400"/>
            <a:ext cx="332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we see everywhere…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Builder focuses on constructing a complex object step by step</a:t>
            </a:r>
          </a:p>
          <a:p>
            <a:r>
              <a:rPr lang="en-US" dirty="0" smtClean="0"/>
              <a:t>Separate the construction of a complex object from its representation so that the same construction process can create different representations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Within the object itself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4719638" cy="502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447800"/>
            <a:ext cx="3629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0" y="23622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our object is polluted with methods used only for fluent construction!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1910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violates the </a:t>
            </a:r>
          </a:p>
          <a:p>
            <a:r>
              <a:rPr lang="en-US" sz="3200" dirty="0" smtClean="0"/>
              <a:t>Single Responsibility Principle.</a:t>
            </a:r>
            <a:endParaRPr lang="en-US" sz="32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single responsibility principle states that every object should have a single responsibility</a:t>
            </a:r>
          </a:p>
          <a:p>
            <a:r>
              <a:rPr lang="en-US" dirty="0" smtClean="0"/>
              <a:t>A class should have one, and only one, reason to change.</a:t>
            </a:r>
          </a:p>
          <a:p>
            <a:endParaRPr lang="en-US" dirty="0" smtClean="0"/>
          </a:p>
          <a:p>
            <a:r>
              <a:rPr lang="en-US" dirty="0" err="1" smtClean="0"/>
              <a:t>FluentBook</a:t>
            </a:r>
            <a:r>
              <a:rPr lang="en-US" dirty="0" smtClean="0"/>
              <a:t> can change if we need to change the functionality of the </a:t>
            </a:r>
            <a:r>
              <a:rPr lang="en-US" dirty="0" err="1" smtClean="0"/>
              <a:t>FluentBook</a:t>
            </a:r>
            <a:r>
              <a:rPr lang="en-US" dirty="0" smtClean="0"/>
              <a:t> AND if we want to change how we construct the book fluently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builder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4495800" cy="465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447800"/>
            <a:ext cx="40767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29200" y="2590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our fluent builder is in a separate class and doesn’t affect our book class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3429000"/>
            <a:ext cx="480671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Value Object is an object that describes some characteristic or attribute but carries no concept of identity</a:t>
            </a:r>
          </a:p>
          <a:p>
            <a:r>
              <a:rPr lang="en-US" dirty="0" smtClean="0"/>
              <a:t>Value Objects are recommended to be immutable</a:t>
            </a:r>
          </a:p>
          <a:p>
            <a:r>
              <a:rPr lang="en-US" dirty="0" smtClean="0"/>
              <a:t>So we can use a fluent interface builder to construct a value object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are Value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http://codebetter.com/blogs/gregyoung/archive/2008/04/15/dddd-5-messages-have-fluent-builders.aspx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78293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733800"/>
            <a:ext cx="481872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06649" y="3733800"/>
            <a:ext cx="413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unwieldy constructor for a  value object</a:t>
            </a:r>
            <a:endParaRPr lang="en-US" dirty="0"/>
          </a:p>
        </p:txBody>
      </p:sp>
      <p:sp>
        <p:nvSpPr>
          <p:cNvPr id="7" name="Bent-Up Arrow 6"/>
          <p:cNvSpPr/>
          <p:nvPr/>
        </p:nvSpPr>
        <p:spPr>
          <a:xfrm rot="16200000">
            <a:off x="7353300" y="3009900"/>
            <a:ext cx="762000" cy="68580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5400" y="4419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with a fluent builder, we can have an immutable value object without the pain of the gigantic constructor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4343400" y="4724400"/>
            <a:ext cx="7620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What are they?</a:t>
            </a:r>
            <a:endParaRPr lang="en-US" dirty="0">
              <a:latin typeface="FuturaTCEMe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Introduced in </a:t>
            </a:r>
            <a:r>
              <a:rPr lang="en-US" dirty="0" err="1" smtClean="0">
                <a:latin typeface="FuturaTCEMed" pitchFamily="2" charset="0"/>
              </a:rPr>
              <a:t>.Net</a:t>
            </a:r>
            <a:r>
              <a:rPr lang="en-US" dirty="0" smtClean="0">
                <a:latin typeface="FuturaTCEMed" pitchFamily="2" charset="0"/>
              </a:rPr>
              <a:t> 3.5 and Visual Studio 2008</a:t>
            </a:r>
          </a:p>
          <a:p>
            <a:endParaRPr lang="en-US" dirty="0" smtClean="0">
              <a:latin typeface="FuturaTCEMed" pitchFamily="2" charset="0"/>
            </a:endParaRPr>
          </a:p>
          <a:p>
            <a:r>
              <a:rPr lang="en-US" dirty="0" smtClean="0">
                <a:latin typeface="FuturaTCEMed" pitchFamily="2" charset="0"/>
              </a:rPr>
              <a:t>Extension methods enable you to "add" methods to existing types without creating a new derived type, recompiling, or otherwise modifying the original type.</a:t>
            </a:r>
            <a:endParaRPr lang="en-US" dirty="0">
              <a:latin typeface="FuturaTCEMed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Did you learn anything?</a:t>
            </a:r>
          </a:p>
          <a:p>
            <a:r>
              <a:rPr lang="en-US" dirty="0" smtClean="0"/>
              <a:t>See anything new?</a:t>
            </a:r>
          </a:p>
          <a:p>
            <a:r>
              <a:rPr lang="en-US" dirty="0" smtClean="0"/>
              <a:t>Be sure to check out the frameworks to see everything we talked about today in action</a:t>
            </a:r>
          </a:p>
          <a:p>
            <a:r>
              <a:rPr lang="en-US" dirty="0" smtClean="0"/>
              <a:t>Also play with creating your own extension methods, lambdas, expression trees, and fluent interfaces</a:t>
            </a:r>
          </a:p>
          <a:p>
            <a:r>
              <a:rPr lang="en-US" dirty="0" smtClean="0"/>
              <a:t>When put all together our code can become more readable, easier to learn, and more succinct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609600"/>
            <a:ext cx="268054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3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http://github.com/RookieOne/Evolve-Your-Code </a:t>
            </a:r>
          </a:p>
          <a:p>
            <a:r>
              <a:rPr lang="en-US" dirty="0" smtClean="0"/>
              <a:t>Has solution with projects and slide show</a:t>
            </a:r>
          </a:p>
          <a:p>
            <a:r>
              <a:rPr lang="en-US" dirty="0" smtClean="0"/>
              <a:t>Offered as is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921281"/>
            <a:ext cx="8196263" cy="209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SpecUnit</a:t>
            </a:r>
            <a:endParaRPr lang="en-US" dirty="0" smtClean="0"/>
          </a:p>
          <a:p>
            <a:pPr lvl="1"/>
            <a:r>
              <a:rPr lang="en-US" dirty="0" smtClean="0"/>
              <a:t>http://code.google.com/p/specunit-net/</a:t>
            </a:r>
          </a:p>
          <a:p>
            <a:r>
              <a:rPr lang="en-US" dirty="0" err="1" smtClean="0"/>
              <a:t>xUnit</a:t>
            </a:r>
            <a:r>
              <a:rPr lang="en-US" dirty="0" smtClean="0"/>
              <a:t> Extensions</a:t>
            </a:r>
          </a:p>
          <a:p>
            <a:pPr lvl="1"/>
            <a:r>
              <a:rPr lang="en-US" dirty="0" smtClean="0"/>
              <a:t>http://code.google.com/p/xunitbddextensions/</a:t>
            </a:r>
          </a:p>
          <a:p>
            <a:r>
              <a:rPr lang="en-US" dirty="0" smtClean="0"/>
              <a:t>Structure Map</a:t>
            </a:r>
          </a:p>
          <a:p>
            <a:pPr lvl="1"/>
            <a:r>
              <a:rPr lang="en-US" dirty="0" smtClean="0"/>
              <a:t>http://structuremap.sourceforge.net/Default.htm</a:t>
            </a:r>
          </a:p>
          <a:p>
            <a:r>
              <a:rPr lang="en-US" dirty="0" err="1" smtClean="0"/>
              <a:t>Automapper</a:t>
            </a:r>
            <a:endParaRPr lang="en-US" dirty="0" smtClean="0"/>
          </a:p>
          <a:p>
            <a:pPr lvl="1"/>
            <a:r>
              <a:rPr lang="en-US" dirty="0" smtClean="0"/>
              <a:t>http://automapper.codeplex.com/</a:t>
            </a:r>
          </a:p>
          <a:p>
            <a:r>
              <a:rPr lang="en-US" dirty="0" smtClean="0"/>
              <a:t>Fluent </a:t>
            </a:r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http://fluentnhibernate.org/</a:t>
            </a:r>
          </a:p>
          <a:p>
            <a:r>
              <a:rPr lang="en-US" dirty="0" err="1" smtClean="0"/>
              <a:t>NBuilder</a:t>
            </a:r>
            <a:endParaRPr lang="en-US" dirty="0" smtClean="0"/>
          </a:p>
          <a:p>
            <a:pPr lvl="1"/>
            <a:r>
              <a:rPr lang="en-US" dirty="0" smtClean="0"/>
              <a:t>http://nbuilder.org/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MSDN</a:t>
            </a:r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Martin Fowler</a:t>
            </a:r>
          </a:p>
          <a:p>
            <a:pPr lvl="1"/>
            <a:r>
              <a:rPr lang="en-US" dirty="0" smtClean="0"/>
              <a:t>http://www.martinfowler.com/</a:t>
            </a:r>
          </a:p>
          <a:p>
            <a:r>
              <a:rPr lang="en-US" dirty="0" smtClean="0"/>
              <a:t>J.P. Hamilton</a:t>
            </a:r>
          </a:p>
          <a:p>
            <a:pPr lvl="1"/>
            <a:r>
              <a:rPr lang="en-US" dirty="0" smtClean="0"/>
              <a:t>http://www.jphamilton.net/post/MVVM-with-Type-Safe-INotifyPropertyChanged.aspx</a:t>
            </a:r>
          </a:p>
          <a:p>
            <a:r>
              <a:rPr lang="en-US" dirty="0" smtClean="0"/>
              <a:t>Rob </a:t>
            </a:r>
            <a:r>
              <a:rPr lang="en-US" dirty="0" err="1" smtClean="0"/>
              <a:t>Conery</a:t>
            </a:r>
            <a:endParaRPr lang="en-US" dirty="0" smtClean="0"/>
          </a:p>
          <a:p>
            <a:pPr lvl="1"/>
            <a:r>
              <a:rPr lang="en-US" dirty="0" smtClean="0"/>
              <a:t>http://blog.wekeroad.com/blog/working-with-linq-s-expression-trees-visually/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Barnett</a:t>
            </a:r>
          </a:p>
          <a:p>
            <a:pPr lvl="1"/>
            <a:r>
              <a:rPr lang="en-US" dirty="0" smtClean="0"/>
              <a:t>http://weblogs.asp.net/gbarnett/archive/2007/09/15/expression-tree-visualizer.aspx</a:t>
            </a:r>
          </a:p>
          <a:p>
            <a:r>
              <a:rPr lang="en-US" dirty="0" smtClean="0"/>
              <a:t>Greg Young</a:t>
            </a:r>
          </a:p>
          <a:p>
            <a:pPr lvl="1"/>
            <a:r>
              <a:rPr lang="en-US" dirty="0" smtClean="0"/>
              <a:t>http://codebetter.com/blogs/gregyoung/archive/2007/12/05/a-use-for-extension-methods.aspx</a:t>
            </a:r>
          </a:p>
          <a:p>
            <a:r>
              <a:rPr lang="en-US" dirty="0" smtClean="0"/>
              <a:t>http://sourcemaking.com/design_patterns/visitor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have I seen them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848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62200" y="3810000"/>
            <a:ext cx="479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Extension method on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4114800" y="2819400"/>
            <a:ext cx="457200" cy="92302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Fest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1F497D" mc:Ignorable=""/>
    </a:dk2>
    <a:lt2>
      <a:srgbClr xmlns:mc="http://schemas.openxmlformats.org/markup-compatibility/2006" xmlns:a14="http://schemas.microsoft.com/office/drawing/2010/main" val="EEECE1" mc:Ignorable=""/>
    </a:lt2>
    <a:accent1>
      <a:srgbClr xmlns:mc="http://schemas.openxmlformats.org/markup-compatibility/2006" xmlns:a14="http://schemas.microsoft.com/office/drawing/2010/main" val="4F81BD" mc:Ignorable=""/>
    </a:accent1>
    <a:accent2>
      <a:srgbClr xmlns:mc="http://schemas.openxmlformats.org/markup-compatibility/2006" xmlns:a14="http://schemas.microsoft.com/office/drawing/2010/main" val="C0504D" mc:Ignorable=""/>
    </a:accent2>
    <a:accent3>
      <a:srgbClr xmlns:mc="http://schemas.openxmlformats.org/markup-compatibility/2006" xmlns:a14="http://schemas.microsoft.com/office/drawing/2010/main" val="9BBB59" mc:Ignorable=""/>
    </a:accent3>
    <a:accent4>
      <a:srgbClr xmlns:mc="http://schemas.openxmlformats.org/markup-compatibility/2006" xmlns:a14="http://schemas.microsoft.com/office/drawing/2010/main" val="8064A2" mc:Ignorable=""/>
    </a:accent4>
    <a:accent5>
      <a:srgbClr xmlns:mc="http://schemas.openxmlformats.org/markup-compatibility/2006" xmlns:a14="http://schemas.microsoft.com/office/drawing/2010/main" val="4BACC6" mc:Ignorable=""/>
    </a:accent5>
    <a:accent6>
      <a:srgbClr xmlns:mc="http://schemas.openxmlformats.org/markup-compatibility/2006" xmlns:a14="http://schemas.microsoft.com/office/drawing/2010/main" val="F79646" mc:Ignorable=""/>
    </a:accent6>
    <a:hlink>
      <a:srgbClr xmlns:mc="http://schemas.openxmlformats.org/markup-compatibility/2006" xmlns:a14="http://schemas.microsoft.com/office/drawing/2010/main" val="0000FF" mc:Ignorable=""/>
    </a:hlink>
    <a:folHlink>
      <a:srgbClr xmlns:mc="http://schemas.openxmlformats.org/markup-compatibility/2006" xmlns:a14="http://schemas.microsoft.com/office/drawing/2010/main" val="800080" mc:Ignorable="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5401</TotalTime>
  <Words>1946</Words>
  <Application>Microsoft Office PowerPoint</Application>
  <PresentationFormat>On-screen Show (4:3)</PresentationFormat>
  <Paragraphs>327</Paragraphs>
  <Slides>85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TechFest</vt:lpstr>
      <vt:lpstr>Evolve Your Code</vt:lpstr>
      <vt:lpstr>About Me</vt:lpstr>
      <vt:lpstr>Virtual Brown Bags</vt:lpstr>
      <vt:lpstr>EPS Consulting</vt:lpstr>
      <vt:lpstr>Purpose</vt:lpstr>
      <vt:lpstr>Outline</vt:lpstr>
      <vt:lpstr>Extension methods</vt:lpstr>
      <vt:lpstr>What are they?</vt:lpstr>
      <vt:lpstr>Where have I seen them before?</vt:lpstr>
      <vt:lpstr>Making an extension method</vt:lpstr>
      <vt:lpstr>Using extensions</vt:lpstr>
      <vt:lpstr>SpecUnit</vt:lpstr>
      <vt:lpstr>xUnit Extensions</vt:lpstr>
      <vt:lpstr>Assert EXTENSIONs demo</vt:lpstr>
      <vt:lpstr>Active Record</vt:lpstr>
      <vt:lpstr>Active record DEMO</vt:lpstr>
      <vt:lpstr>Decorator Pattern</vt:lpstr>
      <vt:lpstr>decorator DEMO</vt:lpstr>
      <vt:lpstr>Lambda expressions</vt:lpstr>
      <vt:lpstr>What are Lambda Expressions?</vt:lpstr>
      <vt:lpstr>Where have I seen them before?</vt:lpstr>
      <vt:lpstr>As event handlers as well</vt:lpstr>
      <vt:lpstr>How can I use them?</vt:lpstr>
      <vt:lpstr>Funcs</vt:lpstr>
      <vt:lpstr>Actions</vt:lpstr>
      <vt:lpstr>Lambda demo </vt:lpstr>
      <vt:lpstr>Expression Trees</vt:lpstr>
      <vt:lpstr>What are they?</vt:lpstr>
      <vt:lpstr>Say what?!</vt:lpstr>
      <vt:lpstr>Ok… how about this…</vt:lpstr>
      <vt:lpstr>Expression Tree Visualizer</vt:lpstr>
      <vt:lpstr>1 + 1</vt:lpstr>
      <vt:lpstr>Visualize 1 + 1</vt:lpstr>
      <vt:lpstr>Getting Property Name from Lambda</vt:lpstr>
      <vt:lpstr>Creating Expression by hand</vt:lpstr>
      <vt:lpstr>Visualize Property Expression</vt:lpstr>
      <vt:lpstr>Cool but why would I care?</vt:lpstr>
      <vt:lpstr>Better NotifyPropertyChange</vt:lpstr>
      <vt:lpstr>Using the Visitor Pattern</vt:lpstr>
      <vt:lpstr>Expression Visitor</vt:lpstr>
      <vt:lpstr>Console Visitor</vt:lpstr>
      <vt:lpstr>Just visiting</vt:lpstr>
      <vt:lpstr>Usage?</vt:lpstr>
      <vt:lpstr>Problem</vt:lpstr>
      <vt:lpstr>Using Expression Visitor</vt:lpstr>
      <vt:lpstr>Before</vt:lpstr>
      <vt:lpstr>After</vt:lpstr>
      <vt:lpstr>Result</vt:lpstr>
      <vt:lpstr>Fluent interfaces</vt:lpstr>
      <vt:lpstr>What are they?</vt:lpstr>
      <vt:lpstr>Method Chaining</vt:lpstr>
      <vt:lpstr>Without Method Chaining</vt:lpstr>
      <vt:lpstr>With Method Chaining</vt:lpstr>
      <vt:lpstr>Differences</vt:lpstr>
      <vt:lpstr>Square == Fluent Interface</vt:lpstr>
      <vt:lpstr>All the rage…</vt:lpstr>
      <vt:lpstr>Structure Map</vt:lpstr>
      <vt:lpstr>Fluent NHibernate</vt:lpstr>
      <vt:lpstr>Automapper</vt:lpstr>
      <vt:lpstr>NBuilder</vt:lpstr>
      <vt:lpstr>When to use Fluent Interfaces</vt:lpstr>
      <vt:lpstr>Is it an API or a DSL?</vt:lpstr>
      <vt:lpstr>Common Concerns</vt:lpstr>
      <vt:lpstr>Difficult to set breakpoints</vt:lpstr>
      <vt:lpstr>Law of Demeter</vt:lpstr>
      <vt:lpstr>LoD Example</vt:lpstr>
      <vt:lpstr>Do fluent interfaces violate LoD?</vt:lpstr>
      <vt:lpstr>Command Query Separation</vt:lpstr>
      <vt:lpstr>CQS Example - SQL</vt:lpstr>
      <vt:lpstr>Do fluent interfaces violate CQS?</vt:lpstr>
      <vt:lpstr>Simple examples of fluent interfaces</vt:lpstr>
      <vt:lpstr>Add Example</vt:lpstr>
      <vt:lpstr>Selected Example</vt:lpstr>
      <vt:lpstr>Builder Pattern</vt:lpstr>
      <vt:lpstr>Within the object itself</vt:lpstr>
      <vt:lpstr>Single Responsibility Principle</vt:lpstr>
      <vt:lpstr>Using a builder</vt:lpstr>
      <vt:lpstr>Value Objects</vt:lpstr>
      <vt:lpstr>Messages are Value Objects</vt:lpstr>
      <vt:lpstr>Conclusion</vt:lpstr>
      <vt:lpstr>Questions</vt:lpstr>
      <vt:lpstr>Git Hub Repository</vt:lpstr>
      <vt:lpstr>Third Party Frameworks</vt:lpstr>
      <vt:lpstr>Resources</vt:lpstr>
      <vt:lpstr>Resources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Birkholz</dc:creator>
  <cp:lastModifiedBy>Jonathan Birkholz</cp:lastModifiedBy>
  <cp:revision>509</cp:revision>
  <dcterms:created xsi:type="dcterms:W3CDTF">2009-09-18T03:14:35Z</dcterms:created>
  <dcterms:modified xsi:type="dcterms:W3CDTF">2010-03-16T04:38:56Z</dcterms:modified>
</cp:coreProperties>
</file>