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314" r:id="rId2"/>
    <p:sldId id="315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07" r:id="rId19"/>
    <p:sldId id="312" r:id="rId20"/>
    <p:sldId id="279" r:id="rId21"/>
    <p:sldId id="280" r:id="rId22"/>
    <p:sldId id="281" r:id="rId23"/>
    <p:sldId id="306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16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81" autoAdjust="0"/>
    <p:restoredTop sz="94710" autoAdjust="0"/>
  </p:normalViewPr>
  <p:slideViewPr>
    <p:cSldViewPr>
      <p:cViewPr varScale="1">
        <p:scale>
          <a:sx n="127" d="100"/>
          <a:sy n="127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13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r>
              <a:rPr lang="en-US"/>
              <a:t>ASP.NET &amp; VS Connections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r>
              <a:rPr lang="en-US"/>
              <a:t>May 6-9, 2003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1400" y="8534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pic>
        <p:nvPicPr>
          <p:cNvPr id="4102" name="Picture 6" descr="EPS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534400"/>
            <a:ext cx="26670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505200" y="8534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>
                <a:latin typeface="Arial" charset="0"/>
              </a:rPr>
              <a:t>© by EPS Software Corp.</a:t>
            </a:r>
            <a:br>
              <a:rPr lang="en-US" sz="1200">
                <a:latin typeface="Arial" charset="0"/>
              </a:rPr>
            </a:br>
            <a:r>
              <a:rPr lang="en-US" sz="1200">
                <a:latin typeface="Arial" charset="0"/>
              </a:rPr>
              <a:t>www.eps-software.com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031E907-B3C3-4BCC-99FE-17FDA7B61E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E8CB3-C8AA-4A05-923A-1D2A9F06590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4/27/2009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4/27/2009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4/27/2009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4/27/2009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ps-software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4/27/2009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8" name="Picture 5" descr="EPSName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436938" y="6210300"/>
            <a:ext cx="22685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8305800" cy="1190625"/>
          </a:xfrm>
        </p:spPr>
        <p:txBody>
          <a:bodyPr rtlCol="0">
            <a:normAutofit/>
          </a:bodyPr>
          <a:lstStyle/>
          <a:p>
            <a:pPr indent="0" fontAlgn="auto">
              <a:spcAft>
                <a:spcPts val="0"/>
              </a:spcAft>
              <a:defRPr/>
            </a:pPr>
            <a:r>
              <a:rPr lang="en-CA" sz="5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Design Patterns</a:t>
            </a:r>
            <a:endParaRPr lang="en-US" sz="4000" dirty="0" smtClean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895600"/>
            <a:ext cx="6400800" cy="1752600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mtClean="0"/>
              <a:t>Claudio Lassala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mtClean="0"/>
              <a:t>EPS Software Corp.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mtClean="0"/>
              <a:t>claudio@eps-software.com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600200" y="1524000"/>
            <a:ext cx="6400800" cy="4267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Factory – Design</a:t>
            </a:r>
          </a:p>
        </p:txBody>
      </p:sp>
      <p:pic>
        <p:nvPicPr>
          <p:cNvPr id="24579" name="Picture 3" descr="FactorySequ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624840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066800" y="2819400"/>
            <a:ext cx="7239000" cy="3200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Factory – Design #1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Single Factory decides what to create</a:t>
            </a:r>
          </a:p>
          <a:p>
            <a:r>
              <a:rPr lang="en-US"/>
              <a:t>Utilizes possible external configuration</a:t>
            </a:r>
          </a:p>
        </p:txBody>
      </p:sp>
      <p:pic>
        <p:nvPicPr>
          <p:cNvPr id="25603" name="Picture 3" descr="FactoryClas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01963"/>
            <a:ext cx="6629400" cy="271303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62000" y="2895600"/>
            <a:ext cx="7772400" cy="2590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Factory – Design #2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r>
              <a:rPr lang="en-US" sz="2000"/>
              <a:t>Different Factory classes are used to create a specific instance of an object</a:t>
            </a:r>
          </a:p>
          <a:p>
            <a:r>
              <a:rPr lang="en-US" sz="2000"/>
              <a:t>Allows switching entire families of objects</a:t>
            </a:r>
          </a:p>
        </p:txBody>
      </p:sp>
      <p:pic>
        <p:nvPicPr>
          <p:cNvPr id="26628" name="Picture 4" descr="FactoryClas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7391400" cy="24066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OODP: Factory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288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 descr="dozwg11r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733800"/>
            <a:ext cx="2127250" cy="215741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Singleton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/>
              <a:t>Definition: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“Ensures a class only has one instance, and provide a global point of access to it”</a:t>
            </a:r>
          </a:p>
          <a:p>
            <a:pPr>
              <a:lnSpc>
                <a:spcPct val="90000"/>
              </a:lnSpc>
            </a:pPr>
            <a:r>
              <a:rPr lang="en-US" sz="2000" b="1"/>
              <a:t>In Plain English:</a:t>
            </a:r>
            <a:br>
              <a:rPr lang="en-US" sz="2000" b="1"/>
            </a:br>
            <a:r>
              <a:rPr lang="en-US" sz="2000"/>
              <a:t>Often, classes can only have one instance, (such as a </a:t>
            </a:r>
            <a:r>
              <a:rPr lang="en-US" sz="2000" i="1"/>
              <a:t>User </a:t>
            </a:r>
            <a:r>
              <a:rPr lang="en-US" sz="2000"/>
              <a:t>object). This Pattern handles the creation and usage of that object</a:t>
            </a:r>
          </a:p>
          <a:p>
            <a:pPr>
              <a:lnSpc>
                <a:spcPct val="90000"/>
              </a:lnSpc>
            </a:pPr>
            <a:r>
              <a:rPr lang="en-US" sz="2000" b="1"/>
              <a:t>Major Advantage:</a:t>
            </a:r>
            <a:br>
              <a:rPr lang="en-US" sz="2000" b="1"/>
            </a:br>
            <a:r>
              <a:rPr lang="en-US" sz="2000"/>
              <a:t>Provides a single-instance object (that is easy to use) without the need of global variables and without other major overhead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Singleton – Design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Singleton class has a private constructor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Therefore, the class can not be instantiated as an object by itself</a:t>
            </a:r>
          </a:p>
          <a:p>
            <a:pPr>
              <a:lnSpc>
                <a:spcPct val="90000"/>
              </a:lnSpc>
            </a:pPr>
            <a:r>
              <a:rPr lang="en-US" sz="2000"/>
              <a:t>A single static property or method grants access to the class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Whenever that method/property is accessed, the class checks for an instance that is maintained in an internal, static field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That method/property has access to the private constructor and can therefore instantiate the object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Singleton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Façade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Definition:</a:t>
            </a:r>
            <a:br>
              <a:rPr lang="en-US" b="1"/>
            </a:br>
            <a:r>
              <a:rPr lang="en-US"/>
              <a:t>“Provides a unified interface to a set of interfaces in a subsystem”.</a:t>
            </a:r>
          </a:p>
          <a:p>
            <a:pPr>
              <a:lnSpc>
                <a:spcPct val="90000"/>
              </a:lnSpc>
            </a:pPr>
            <a:r>
              <a:rPr lang="en-US" b="1"/>
              <a:t>In Plain English:</a:t>
            </a:r>
            <a:br>
              <a:rPr lang="en-US" b="1"/>
            </a:br>
            <a:r>
              <a:rPr lang="en-US"/>
              <a:t>A Façade creates a single access object for very complex subsystems.</a:t>
            </a:r>
          </a:p>
          <a:p>
            <a:pPr>
              <a:lnSpc>
                <a:spcPct val="90000"/>
              </a:lnSpc>
            </a:pPr>
            <a:r>
              <a:rPr lang="en-US" b="1"/>
              <a:t>Major Advantage:</a:t>
            </a:r>
            <a:br>
              <a:rPr lang="en-US" b="1"/>
            </a:br>
            <a:r>
              <a:rPr lang="en-US"/>
              <a:t>Makes complex systems much easier to use.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533400" y="1752600"/>
            <a:ext cx="8229600" cy="3429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Façade – Design</a:t>
            </a:r>
          </a:p>
        </p:txBody>
      </p:sp>
      <p:pic>
        <p:nvPicPr>
          <p:cNvPr id="75780" name="Picture 4" descr="Faca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772400" cy="306546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OODP: Façade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algn="l" fontAlgn="auto"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About me</a:t>
            </a: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…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948113"/>
          </a:xfrm>
        </p:spPr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sz="4000" b="1" smtClean="0"/>
              <a:t>Claudio Lassala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sz="2400" smtClean="0"/>
              <a:t>claudio@eps-software.com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lang="en-US" sz="2400" dirty="0" smtClean="0"/>
              <a:t>Blog: C</a:t>
            </a:r>
            <a:r>
              <a:rPr sz="2400" smtClean="0"/>
              <a:t>laudioLassala.spaces.live.com</a:t>
            </a:r>
          </a:p>
          <a:p>
            <a:pPr marL="640080" lvl="1" fontAlgn="auto">
              <a:spcAft>
                <a:spcPts val="0"/>
              </a:spcAft>
              <a:defRPr/>
            </a:pPr>
            <a:r>
              <a:rPr sz="2400" smtClean="0"/>
              <a:t>twitter.com/ClaudioLassala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sz="2600" smtClean="0"/>
              <a:t>C# MVP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sz="2600" smtClean="0"/>
              <a:t>INETA Speaker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sz="2600" smtClean="0"/>
              <a:t>International Speaker and Writer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sz="2600" smtClean="0"/>
              <a:t>Software Developer at </a:t>
            </a:r>
            <a:br>
              <a:rPr sz="2600" smtClean="0"/>
            </a:br>
            <a:r>
              <a:rPr sz="3000" b="1" smtClean="0"/>
              <a:t>EPS Software Corp</a:t>
            </a:r>
            <a:endParaRPr lang="en-US" sz="3000" b="1" dirty="0"/>
          </a:p>
        </p:txBody>
      </p:sp>
      <p:pic>
        <p:nvPicPr>
          <p:cNvPr id="18436" name="Picture 3" descr="EPS_Bannerx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78488"/>
            <a:ext cx="9144000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ssue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5181600"/>
            <a:ext cx="762000" cy="98107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" name="Picture 5" descr="issu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231" y="4419600"/>
            <a:ext cx="1413769" cy="182022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" name="Picture 6" descr="issue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308" y="3962400"/>
            <a:ext cx="1875692" cy="24384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Picture 7" descr="MVPLogo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850" y="288235"/>
            <a:ext cx="692150" cy="1083365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9" name="Picture 8" descr="INETASpeakersBureau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304800"/>
            <a:ext cx="1356102" cy="10668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Decorator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b="1"/>
              <a:t>Definition:</a:t>
            </a:r>
            <a:br>
              <a:rPr lang="en-US" sz="2000" b="1"/>
            </a:br>
            <a:r>
              <a:rPr lang="en-US" sz="2000"/>
              <a:t>“Attach additional responsibilities to an object dynamically. Decorators provide a flexible alternative to subclassing.”</a:t>
            </a:r>
          </a:p>
          <a:p>
            <a:r>
              <a:rPr lang="en-US" sz="2000" b="1"/>
              <a:t>In Plain English:</a:t>
            </a:r>
            <a:br>
              <a:rPr lang="en-US" sz="2000" b="1"/>
            </a:br>
            <a:r>
              <a:rPr lang="en-US" sz="2000"/>
              <a:t>Sometimes you can not subclass, but need to add or modify functionality. With decorators, this can be done by combining two objects.</a:t>
            </a:r>
          </a:p>
          <a:p>
            <a:r>
              <a:rPr lang="en-US" sz="2000" b="1"/>
              <a:t>Major Advantage:</a:t>
            </a:r>
            <a:br>
              <a:rPr lang="en-US" sz="2000" b="1"/>
            </a:br>
            <a:r>
              <a:rPr lang="en-US" sz="2000"/>
              <a:t>Modifies existing objects, even dynamically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33600" y="1143000"/>
            <a:ext cx="51816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OODP: Decorator – Design</a:t>
            </a:r>
          </a:p>
        </p:txBody>
      </p:sp>
      <p:pic>
        <p:nvPicPr>
          <p:cNvPr id="36867" name="Picture 3" descr="DecoratorSequ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4413" y="1219200"/>
            <a:ext cx="4738687" cy="48006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OODP: Decorator</a:t>
            </a:r>
          </a:p>
        </p:txBody>
      </p:sp>
      <p:pic>
        <p:nvPicPr>
          <p:cNvPr id="37892" name="Picture 4" descr="SO01212_[1]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210" y="3429000"/>
            <a:ext cx="1059790" cy="1828800"/>
          </a:xfrm>
          <a:noFill/>
          <a:ln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8288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OODP: Proxy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Related to Decorators although it serves a different purpose</a:t>
            </a:r>
          </a:p>
          <a:p>
            <a:r>
              <a:rPr lang="en-US" sz="2000"/>
              <a:t>Proxy-objects (generally) pose as the “real” object</a:t>
            </a:r>
          </a:p>
          <a:p>
            <a:r>
              <a:rPr lang="en-US" sz="2000"/>
              <a:t>They often add access rules to a non-secure object</a:t>
            </a:r>
          </a:p>
          <a:p>
            <a:r>
              <a:rPr lang="en-US" sz="2000"/>
              <a:t>Also used as “on demand” objects</a:t>
            </a:r>
          </a:p>
          <a:p>
            <a:pPr lvl="1"/>
            <a:r>
              <a:rPr lang="en-US" sz="1600"/>
              <a:t>The “real” object only gets instantiated when needed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Hook (Operation)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b="1"/>
              <a:t>Definition:</a:t>
            </a:r>
            <a:br>
              <a:rPr lang="en-US" sz="2000" b="1"/>
            </a:br>
            <a:r>
              <a:rPr lang="en-US" sz="2000"/>
              <a:t>“Defines an extensible class or method that can call additional code through composition.”</a:t>
            </a:r>
          </a:p>
          <a:p>
            <a:r>
              <a:rPr lang="en-US" sz="2000" b="1"/>
              <a:t>In Plain English:</a:t>
            </a:r>
            <a:br>
              <a:rPr lang="en-US" sz="2000" b="1"/>
            </a:br>
            <a:r>
              <a:rPr lang="en-US" sz="2000"/>
              <a:t>Provides a mechanism that allows adding a secondary class or method to an existing object. The object automatically calls code in the secondary object, when it is present.</a:t>
            </a:r>
          </a:p>
          <a:p>
            <a:r>
              <a:rPr lang="en-US" sz="2000" b="1"/>
              <a:t>Major Advantage:</a:t>
            </a:r>
            <a:br>
              <a:rPr lang="en-US" sz="2000" b="1"/>
            </a:br>
            <a:r>
              <a:rPr lang="en-US" sz="2000"/>
              <a:t>Creates a customizable system.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Hook – Design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 “hookable” object holds a reference to code in an additional method</a:t>
            </a:r>
          </a:p>
          <a:p>
            <a:pPr lvl="1"/>
            <a:r>
              <a:rPr lang="en-US" sz="1600"/>
              <a:t>This could be done using a complete Interface…</a:t>
            </a:r>
          </a:p>
          <a:p>
            <a:pPr lvl="1"/>
            <a:r>
              <a:rPr lang="en-US" sz="1600"/>
              <a:t>…or a simple Delegate </a:t>
            </a:r>
          </a:p>
          <a:p>
            <a:r>
              <a:rPr lang="en-US" sz="2000"/>
              <a:t>The object checks for the existence of a Hook-object, and if present, calls it</a:t>
            </a:r>
          </a:p>
          <a:p>
            <a:r>
              <a:rPr lang="en-US" sz="2000"/>
              <a:t>By default, there usually isn’t any behavior attached</a:t>
            </a:r>
          </a:p>
          <a:p>
            <a:r>
              <a:rPr lang="en-US" sz="2000"/>
              <a:t>Events in VS.NET can be seen as Hooks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Hook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050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 descr="4chuuqrl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4191000"/>
            <a:ext cx="993775" cy="176371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Iterator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/>
              <a:t>Definition:</a:t>
            </a:r>
            <a:br>
              <a:rPr lang="en-US" sz="2000" b="1"/>
            </a:br>
            <a:r>
              <a:rPr lang="en-US" sz="2000"/>
              <a:t>“Provides a way to access the elements of an aggregate object sequentially without exposing its underlying representation.”</a:t>
            </a:r>
          </a:p>
          <a:p>
            <a:pPr>
              <a:lnSpc>
                <a:spcPct val="90000"/>
              </a:lnSpc>
            </a:pPr>
            <a:r>
              <a:rPr lang="en-US" sz="2000" b="1"/>
              <a:t>In Plain English:</a:t>
            </a:r>
            <a:br>
              <a:rPr lang="en-US" sz="2000" b="1"/>
            </a:br>
            <a:r>
              <a:rPr lang="en-US" sz="2000"/>
              <a:t>Allows simple access to member objects (such as items in a collection), one by one.</a:t>
            </a:r>
          </a:p>
          <a:p>
            <a:pPr>
              <a:lnSpc>
                <a:spcPct val="90000"/>
              </a:lnSpc>
            </a:pPr>
            <a:r>
              <a:rPr lang="en-US" sz="2000" b="1"/>
              <a:t>Major Advantage:</a:t>
            </a:r>
            <a:br>
              <a:rPr lang="en-US" sz="2000" b="1"/>
            </a:br>
            <a:r>
              <a:rPr lang="en-US" sz="2000"/>
              <a:t>Simplified access to complex objects (or collections of objects) without having to be familiar with the inner workings of the obj.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Iterator – Design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One object has a list of members in some form </a:t>
            </a:r>
          </a:p>
          <a:p>
            <a:r>
              <a:rPr lang="en-US" sz="1800"/>
              <a:t>A second object (the “Iterator”) has a method that can be called repeatedly to return one member of the list after the other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endParaRPr lang="en-US" sz="1800"/>
          </a:p>
          <a:p>
            <a:r>
              <a:rPr lang="en-US" sz="1800"/>
              <a:t>In VS.NET, this is called an “Enumerator”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676400" y="2590800"/>
            <a:ext cx="6172200" cy="1752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3012" name="Picture 4" descr="Itera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0"/>
            <a:ext cx="5791200" cy="15621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OODP: Iterator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812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to Design Patterns</a:t>
            </a:r>
          </a:p>
          <a:p>
            <a:pPr lvl="1"/>
            <a:r>
              <a:rPr lang="en-US"/>
              <a:t>Introduction to Pattern Catalogs</a:t>
            </a:r>
          </a:p>
          <a:p>
            <a:r>
              <a:rPr lang="en-US"/>
              <a:t>Several Example Patterns</a:t>
            </a:r>
          </a:p>
          <a:p>
            <a:pPr lvl="1"/>
            <a:r>
              <a:rPr lang="en-US"/>
              <a:t>Factory, Singleton, Façade, Decorator, Hook, Iterator, Mediator, Observer, Strategy, and Template Methods.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Mediator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507413" cy="4572000"/>
          </a:xfrm>
        </p:spPr>
        <p:txBody>
          <a:bodyPr/>
          <a:lstStyle/>
          <a:p>
            <a:r>
              <a:rPr lang="en-US" sz="2000" b="1"/>
              <a:t>Definition: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“Defines an object that encapsulates how a set of objects interact. Promotes loose coupling by keeping objects from talking to each other.”</a:t>
            </a:r>
          </a:p>
          <a:p>
            <a:r>
              <a:rPr lang="en-US" sz="2000" b="1"/>
              <a:t>In Plain English:</a:t>
            </a:r>
            <a:br>
              <a:rPr lang="en-US" sz="2000" b="1"/>
            </a:br>
            <a:r>
              <a:rPr lang="en-US" sz="2000"/>
              <a:t>Define a single object that can communicate with other objects, rather than having them communicate directly.</a:t>
            </a:r>
          </a:p>
          <a:p>
            <a:r>
              <a:rPr lang="en-US" sz="2000" b="1"/>
              <a:t>Major Advantages:</a:t>
            </a:r>
            <a:br>
              <a:rPr lang="en-US" sz="2000" b="1"/>
            </a:br>
            <a:r>
              <a:rPr lang="en-US" sz="2000"/>
              <a:t>Removes complexity, and helps maintainability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228600" y="2667000"/>
            <a:ext cx="8610600" cy="2667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Mediator – Problem Definition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Whenever objects communicate with each other directly, relationships very quickly grow very complex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590800" y="2895600"/>
          <a:ext cx="3810000" cy="2189163"/>
        </p:xfrm>
        <a:graphic>
          <a:graphicData uri="http://schemas.openxmlformats.org/presentationml/2006/ole">
            <p:oleObj spid="_x0000_s46084" name="Visio" r:id="rId3" imgW="3699034" imgH="2126456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28600" y="2667000"/>
            <a:ext cx="8610600" cy="2667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590800" y="2895600"/>
          <a:ext cx="5562600" cy="2192338"/>
        </p:xfrm>
        <a:graphic>
          <a:graphicData uri="http://schemas.openxmlformats.org/presentationml/2006/ole">
            <p:oleObj spid="_x0000_s47106" name="Visio" r:id="rId3" imgW="5392579" imgH="2126456" progId="">
              <p:embed/>
            </p:oleObj>
          </a:graphicData>
        </a:graphic>
      </p:graphicFrame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Mediator – Problem Definition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Whenever objects communicate with each other directly, relationships very quickly grow very complex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228600" y="2667000"/>
            <a:ext cx="8610600" cy="2667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38200" y="2895600"/>
          <a:ext cx="7315200" cy="2195513"/>
        </p:xfrm>
        <a:graphic>
          <a:graphicData uri="http://schemas.openxmlformats.org/presentationml/2006/ole">
            <p:oleObj spid="_x0000_s48130" name="Visio" r:id="rId3" imgW="7086124" imgH="2126456" progId="">
              <p:embed/>
            </p:oleObj>
          </a:graphicData>
        </a:graphic>
      </p:graphicFrame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Mediator – Problem Definition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Whenever objects communicate with each other directly, relationships very quickly grow very complex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28600" y="2209800"/>
            <a:ext cx="8610600" cy="3200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OODP: Mediator – Solution 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ph idx="1"/>
          </p:nvPr>
        </p:nvGraphicFramePr>
        <p:xfrm>
          <a:off x="2376488" y="2408238"/>
          <a:ext cx="4343400" cy="2790825"/>
        </p:xfrm>
        <a:graphic>
          <a:graphicData uri="http://schemas.openxmlformats.org/presentationml/2006/ole">
            <p:oleObj spid="_x0000_s49155" name="Visio" r:id="rId3" imgW="4061936" imgH="2610326" progId="">
              <p:embed/>
            </p:oleObj>
          </a:graphicData>
        </a:graphic>
      </p:graphicFrame>
      <p:sp>
        <p:nvSpPr>
          <p:cNvPr id="491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610600" cy="4419600"/>
          </a:xfrm>
        </p:spPr>
        <p:txBody>
          <a:bodyPr/>
          <a:lstStyle/>
          <a:p>
            <a:r>
              <a:rPr lang="en-US" sz="2000"/>
              <a:t>A single Mediator object handles all the communication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OODP: Mediator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764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0" name="Picture 4" descr="ne0s3muh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191000"/>
            <a:ext cx="2790825" cy="178911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Observer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Definition: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“Defines a dependency between objects so that when one object changes state, dependent objects can be updated.”</a:t>
            </a:r>
          </a:p>
          <a:p>
            <a:r>
              <a:rPr lang="en-US" sz="1800" b="1"/>
              <a:t>In Plain English:</a:t>
            </a:r>
            <a:br>
              <a:rPr lang="en-US" sz="1800" b="1"/>
            </a:br>
            <a:r>
              <a:rPr lang="en-US" sz="1800"/>
              <a:t>A single object’s sole purpose is to query the state of other objects, and reacts according to state changes</a:t>
            </a:r>
          </a:p>
          <a:p>
            <a:r>
              <a:rPr lang="en-US" sz="1800" b="1"/>
              <a:t>Major Advantage: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Can observe changes in objects that are not exposed through events. Can also synchronize objects.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OODP: Observer – Design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A single Observer object has knowledge of other objects</a:t>
            </a:r>
          </a:p>
          <a:p>
            <a:pPr lvl="1"/>
            <a:r>
              <a:rPr lang="en-US" sz="1400"/>
              <a:t>Generally, by storing a reference to them</a:t>
            </a:r>
          </a:p>
          <a:p>
            <a:r>
              <a:rPr lang="en-US" sz="1800"/>
              <a:t>The Observer actively queries the objects it observes</a:t>
            </a:r>
          </a:p>
          <a:p>
            <a:pPr lvl="1"/>
            <a:r>
              <a:rPr lang="en-US" sz="1400"/>
              <a:t>Could be done using a timer or events</a:t>
            </a:r>
          </a:p>
          <a:p>
            <a:r>
              <a:rPr lang="en-US" sz="1800"/>
              <a:t>The Observer influences other objects based on the state of the queried objects</a:t>
            </a:r>
          </a:p>
          <a:p>
            <a:r>
              <a:rPr lang="en-US" sz="1800"/>
              <a:t>Observed objects do not have any knowledge of being observed</a:t>
            </a:r>
          </a:p>
          <a:p>
            <a:pPr lvl="1"/>
            <a:r>
              <a:rPr lang="en-US" sz="1400"/>
              <a:t>This pattern is also known as “Voyeur”</a:t>
            </a:r>
          </a:p>
        </p:txBody>
      </p:sp>
      <p:pic>
        <p:nvPicPr>
          <p:cNvPr id="52228" name="Picture 4" descr="m_vl4tmv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1763" y="4572000"/>
            <a:ext cx="1127125" cy="15240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 OODP: Observer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764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 descr="m_vl4tmv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4038600"/>
            <a:ext cx="1536700" cy="207645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Strategy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Provides interchangeable behavior</a:t>
            </a:r>
          </a:p>
          <a:p>
            <a:r>
              <a:rPr lang="en-US"/>
              <a:t>Allows for highly customizable software without having to maintain multiple versions of an application</a:t>
            </a:r>
          </a:p>
          <a:p>
            <a:r>
              <a:rPr lang="en-US"/>
              <a:t>One common process communicates with the chosen strategy objects</a:t>
            </a:r>
          </a:p>
          <a:p>
            <a:pPr lvl="1"/>
            <a:r>
              <a:rPr lang="en-US"/>
              <a:t>All strategy objects implement the same interface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Patterns: An Introduction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/>
              <a:t>“Patterns describe a concept or process on an abstract level”</a:t>
            </a:r>
          </a:p>
          <a:p>
            <a:r>
              <a:rPr lang="en-US" sz="2000"/>
              <a:t>Patterns occur everywhere, not just in object-oriented development</a:t>
            </a:r>
          </a:p>
          <a:p>
            <a:pPr lvl="1"/>
            <a:r>
              <a:rPr lang="en-US" sz="1400"/>
              <a:t>Architectural patterns are popular</a:t>
            </a:r>
          </a:p>
          <a:p>
            <a:pPr lvl="1"/>
            <a:r>
              <a:rPr lang="en-US" sz="1400"/>
              <a:t>There are patterns in publishing and writing</a:t>
            </a:r>
          </a:p>
          <a:p>
            <a:pPr lvl="1"/>
            <a:r>
              <a:rPr lang="en-US" sz="1400"/>
              <a:t>There are patterns in sales</a:t>
            </a:r>
          </a:p>
          <a:p>
            <a:pPr lvl="1"/>
            <a:r>
              <a:rPr lang="en-US" sz="1400"/>
              <a:t>Pick any industry, and you will find patterns…</a:t>
            </a:r>
          </a:p>
          <a:p>
            <a:r>
              <a:rPr lang="en-US" sz="2000"/>
              <a:t>They are used almost by everyone</a:t>
            </a:r>
          </a:p>
          <a:p>
            <a:pPr lvl="1"/>
            <a:r>
              <a:rPr lang="en-US" sz="1400"/>
              <a:t>Sometimes on purpose</a:t>
            </a:r>
          </a:p>
          <a:p>
            <a:pPr lvl="1"/>
            <a:r>
              <a:rPr lang="en-US" sz="1400"/>
              <a:t>Sometimes subconsciously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8600" y="1752600"/>
            <a:ext cx="8610600" cy="3581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Strategy - Design</a:t>
            </a:r>
          </a:p>
        </p:txBody>
      </p:sp>
      <p:graphicFrame>
        <p:nvGraphicFramePr>
          <p:cNvPr id="55299" name="Object 3"/>
          <p:cNvGraphicFramePr>
            <a:graphicFrameLocks/>
          </p:cNvGraphicFramePr>
          <p:nvPr>
            <p:ph idx="1"/>
          </p:nvPr>
        </p:nvGraphicFramePr>
        <p:xfrm>
          <a:off x="457200" y="2181225"/>
          <a:ext cx="8077200" cy="2619375"/>
        </p:xfrm>
        <a:graphic>
          <a:graphicData uri="http://schemas.openxmlformats.org/presentationml/2006/ole">
            <p:oleObj spid="_x0000_s55299" name="Visio" r:id="rId3" imgW="5762149" imgH="1868329" progId="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Strategy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288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4" name="Picture 4" descr="mqzerkur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4419600"/>
            <a:ext cx="1881188" cy="1608138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Template Methods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/>
              <a:t>Definition:</a:t>
            </a:r>
            <a:br>
              <a:rPr lang="en-US" sz="1800" b="1"/>
            </a:br>
            <a:r>
              <a:rPr lang="en-US" sz="1800"/>
              <a:t>“Defines the skeleton of an algorithm in an operation, deferring steps to other methods, possibly in subclasses.”</a:t>
            </a:r>
          </a:p>
          <a:p>
            <a:pPr>
              <a:lnSpc>
                <a:spcPct val="90000"/>
              </a:lnSpc>
            </a:pPr>
            <a:r>
              <a:rPr lang="en-US" sz="1800" b="1"/>
              <a:t>In Plain English:</a:t>
            </a:r>
            <a:br>
              <a:rPr lang="en-US" sz="1800" b="1"/>
            </a:br>
            <a:r>
              <a:rPr lang="en-US" sz="1800"/>
              <a:t>Rather than putting all the code in a single method, split it into smaller methods, and create one method that does nothing but call the smaller methods.</a:t>
            </a:r>
          </a:p>
          <a:p>
            <a:pPr>
              <a:lnSpc>
                <a:spcPct val="90000"/>
              </a:lnSpc>
            </a:pPr>
            <a:r>
              <a:rPr lang="en-US" sz="1800" b="1"/>
              <a:t>Major Advantage:</a:t>
            </a:r>
            <a:br>
              <a:rPr lang="en-US" sz="1800" b="1"/>
            </a:br>
            <a:r>
              <a:rPr lang="en-US" sz="1800"/>
              <a:t>Large methods are hard to sub-class, since one can only override or inherit the entire method. Lots of individual methods can be overridden individually.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28600" y="1524000"/>
            <a:ext cx="8610600" cy="4191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762000" y="1676400"/>
            <a:ext cx="7543800" cy="381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OODP: Template Methods – Design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769938" y="1674813"/>
            <a:ext cx="7508875" cy="3670300"/>
            <a:chOff x="424" y="1056"/>
            <a:chExt cx="4664" cy="2368"/>
          </a:xfrm>
        </p:grpSpPr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2769" y="1097"/>
              <a:ext cx="2319" cy="113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8373" name="Object 5"/>
            <p:cNvGraphicFramePr>
              <a:graphicFrameLocks/>
            </p:cNvGraphicFramePr>
            <p:nvPr/>
          </p:nvGraphicFramePr>
          <p:xfrm>
            <a:off x="424" y="1056"/>
            <a:ext cx="4521" cy="2368"/>
          </p:xfrm>
          <a:graphic>
            <a:graphicData uri="http://schemas.openxmlformats.org/presentationml/2006/ole">
              <p:oleObj spid="_x0000_s58373" name="Visio" r:id="rId3" imgW="4455319" imgH="2496979" progId="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Template Methods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0"/>
            <a:ext cx="4468813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to expect from Patterns</a:t>
            </a:r>
          </a:p>
          <a:p>
            <a:pPr lvl="1"/>
            <a:r>
              <a:rPr lang="en-US"/>
              <a:t>A common design vocabulary</a:t>
            </a:r>
          </a:p>
          <a:p>
            <a:pPr lvl="1"/>
            <a:r>
              <a:rPr lang="en-US"/>
              <a:t>A learning aid</a:t>
            </a:r>
          </a:p>
          <a:p>
            <a:pPr lvl="1"/>
            <a:r>
              <a:rPr lang="en-US"/>
              <a:t>Simplified documentation</a:t>
            </a:r>
          </a:p>
          <a:p>
            <a:pPr lvl="1"/>
            <a:r>
              <a:rPr lang="en-US"/>
              <a:t>An addition to your “bag of tricks”</a:t>
            </a:r>
          </a:p>
          <a:p>
            <a:pPr lvl="1"/>
            <a:r>
              <a:rPr lang="en-US"/>
              <a:t>Refactoring target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Q&amp;A</a:t>
            </a:r>
            <a:endParaRPr lang="en-US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28600" y="1752600"/>
            <a:ext cx="861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claudio@eps-software.com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Blog: ClaudioLassala.spaces.live.com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twitter.com/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ClaudioLassala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748" name="Picture 3" descr="C:\Users\claudio.EPSAD\AppData\Local\Microsoft\Windows\Temporary Internet Files\Content.IE5\IGN3MSNV\MCj043154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9718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OO Design Patterns: An Intro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Many problems in OOP occur over, and over, and over again</a:t>
            </a:r>
          </a:p>
          <a:p>
            <a:pPr>
              <a:lnSpc>
                <a:spcPct val="90000"/>
              </a:lnSpc>
            </a:pPr>
            <a:r>
              <a:rPr lang="en-US" dirty="0"/>
              <a:t>Object-Oriented Design Patterns provide standard solutions for these </a:t>
            </a:r>
            <a:r>
              <a:rPr lang="en-US" dirty="0" smtClean="0"/>
              <a:t>problems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OO Design Patterns: Continued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Patterns…</a:t>
            </a:r>
          </a:p>
          <a:p>
            <a:pPr lvl="1"/>
            <a:r>
              <a:rPr lang="en-US"/>
              <a:t>…provide standard vocabulary</a:t>
            </a:r>
          </a:p>
          <a:p>
            <a:pPr lvl="1"/>
            <a:r>
              <a:rPr lang="en-US"/>
              <a:t>…provide solutions that are known to work</a:t>
            </a:r>
          </a:p>
          <a:p>
            <a:pPr lvl="1"/>
            <a:r>
              <a:rPr lang="en-US"/>
              <a:t>…lead to higher software quality</a:t>
            </a:r>
          </a:p>
          <a:p>
            <a:pPr lvl="1"/>
            <a:r>
              <a:rPr lang="en-US"/>
              <a:t>…result in better code reuse</a:t>
            </a:r>
          </a:p>
          <a:p>
            <a:pPr lvl="1"/>
            <a:r>
              <a:rPr lang="en-US"/>
              <a:t>…provide more maintainability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what Patterns are there?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Well… that is a bit hard to say</a:t>
            </a:r>
          </a:p>
          <a:p>
            <a:r>
              <a:rPr lang="en-US" sz="2000" dirty="0"/>
              <a:t>The list is HUGE and GROWING</a:t>
            </a:r>
          </a:p>
          <a:p>
            <a:r>
              <a:rPr lang="en-US" sz="2000" dirty="0"/>
              <a:t>There are attempts to form </a:t>
            </a:r>
            <a:r>
              <a:rPr lang="en-US" sz="2000" i="1" dirty="0"/>
              <a:t>Pattern Catalogs</a:t>
            </a:r>
            <a:r>
              <a:rPr lang="en-US" sz="2000" dirty="0"/>
              <a:t> which list the most important ones</a:t>
            </a:r>
          </a:p>
          <a:p>
            <a:r>
              <a:rPr lang="en-US" sz="2000" dirty="0" smtClean="0"/>
              <a:t>Resources</a:t>
            </a:r>
            <a:endParaRPr lang="en-US" sz="2000" dirty="0"/>
          </a:p>
          <a:p>
            <a:pPr lvl="1"/>
            <a:r>
              <a:rPr lang="en-US" sz="1600" dirty="0" smtClean="0"/>
              <a:t>“Head-First Design Patterns”</a:t>
            </a:r>
          </a:p>
          <a:p>
            <a:pPr lvl="1"/>
            <a:r>
              <a:rPr lang="en-US" sz="1600" dirty="0" smtClean="0"/>
              <a:t>Agile Principles,  Patterns and Practices in C#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dirty="0"/>
              <a:t>Design Patterns – Elements of Reusable Object-Oriented Software</a:t>
            </a:r>
            <a:r>
              <a:rPr lang="en-US" sz="1600" dirty="0" smtClean="0"/>
              <a:t>”</a:t>
            </a:r>
            <a:endParaRPr lang="en-US" sz="1400" dirty="0"/>
          </a:p>
          <a:p>
            <a:pPr lvl="1"/>
            <a:r>
              <a:rPr lang="en-US" sz="1600" dirty="0"/>
              <a:t>http://www.dofactory.com/Patterns/Patterns.aspx</a:t>
            </a:r>
          </a:p>
          <a:p>
            <a:r>
              <a:rPr lang="en-US" sz="2000" dirty="0"/>
              <a:t>In this talk, I will pick several examples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That’s All Fine, But Do You Have A Practical Example?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Yes!</a:t>
            </a:r>
          </a:p>
          <a:p>
            <a:r>
              <a:rPr lang="en-US"/>
              <a:t>In fact, we are going to spend the rest of this session on examples</a:t>
            </a:r>
          </a:p>
          <a:p>
            <a:r>
              <a:rPr lang="en-US"/>
              <a:t>However: This can only be considered a short sampling of available patterns</a:t>
            </a:r>
          </a:p>
          <a:p>
            <a:pPr lvl="1"/>
            <a:r>
              <a:rPr lang="en-US"/>
              <a:t>In fact, we hardly scratch the surface…</a:t>
            </a:r>
          </a:p>
          <a:p>
            <a:r>
              <a:rPr lang="en-US"/>
              <a:t>Don’t worry about the implementation…</a:t>
            </a:r>
          </a:p>
          <a:p>
            <a:pPr lvl="1"/>
            <a:r>
              <a:rPr lang="en-US"/>
              <a:t>…it’s the concept that counts!</a:t>
            </a:r>
          </a:p>
          <a:p>
            <a:pPr lvl="1"/>
            <a:r>
              <a:rPr lang="en-US"/>
              <a:t>(…did you get the concept?!)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OODP: Factory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724400"/>
          </a:xfrm>
        </p:spPr>
        <p:txBody>
          <a:bodyPr/>
          <a:lstStyle/>
          <a:p>
            <a:r>
              <a:rPr lang="en-US" sz="2000" b="1"/>
              <a:t>Definition: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“Provide an Interface for creating families of related or dependent objects”</a:t>
            </a:r>
          </a:p>
          <a:p>
            <a:r>
              <a:rPr lang="en-US" sz="2000" b="1"/>
              <a:t>In Plain English:</a:t>
            </a:r>
            <a:br>
              <a:rPr lang="en-US" sz="2000" b="1"/>
            </a:br>
            <a:r>
              <a:rPr lang="en-US" sz="2000"/>
              <a:t>Have a secondary object create objects in a flexible fashion, rather than using the “new” operator, which produces a very tight coupling</a:t>
            </a:r>
          </a:p>
          <a:p>
            <a:r>
              <a:rPr lang="en-US" sz="2000" b="1"/>
              <a:t>Major Advantage:</a:t>
            </a:r>
            <a:br>
              <a:rPr lang="en-US" sz="2000" b="1"/>
            </a:br>
            <a:r>
              <a:rPr lang="en-US" sz="2000"/>
              <a:t>Flexible configuration without the client needing to have special functionality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2471</TotalTime>
  <Words>918</Words>
  <Application>Microsoft PowerPoint</Application>
  <PresentationFormat>On-screen Show (4:3)</PresentationFormat>
  <Paragraphs>170</Paragraphs>
  <Slides>46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Foundry</vt:lpstr>
      <vt:lpstr>Visio</vt:lpstr>
      <vt:lpstr>Design Patterns</vt:lpstr>
      <vt:lpstr>About me…</vt:lpstr>
      <vt:lpstr>Session Overview</vt:lpstr>
      <vt:lpstr>Patterns: An Introduction</vt:lpstr>
      <vt:lpstr>OO Design Patterns: An Intro</vt:lpstr>
      <vt:lpstr>OO Design Patterns: Continued</vt:lpstr>
      <vt:lpstr>So, what Patterns are there?</vt:lpstr>
      <vt:lpstr>That’s All Fine, But Do You Have A Practical Example?</vt:lpstr>
      <vt:lpstr>OODP: Factory</vt:lpstr>
      <vt:lpstr>OODP: Factory – Design</vt:lpstr>
      <vt:lpstr>OODP: Factory – Design #1</vt:lpstr>
      <vt:lpstr>OODP: Factory – Design #2</vt:lpstr>
      <vt:lpstr>OODP: Factory</vt:lpstr>
      <vt:lpstr>OODP: Singleton</vt:lpstr>
      <vt:lpstr>OODP: Singleton – Design</vt:lpstr>
      <vt:lpstr>OODP: Singleton</vt:lpstr>
      <vt:lpstr>OODP: Façade</vt:lpstr>
      <vt:lpstr>OODP: Façade – Design</vt:lpstr>
      <vt:lpstr>OODP: Façade</vt:lpstr>
      <vt:lpstr>OODP: Decorator</vt:lpstr>
      <vt:lpstr>OODP: Decorator – Design</vt:lpstr>
      <vt:lpstr>OODP: Decorator</vt:lpstr>
      <vt:lpstr>OODP: Proxy</vt:lpstr>
      <vt:lpstr>OODP: Hook (Operation)</vt:lpstr>
      <vt:lpstr>OODP: Hook – Design</vt:lpstr>
      <vt:lpstr>OODP: Hook</vt:lpstr>
      <vt:lpstr>OODP: Iterator</vt:lpstr>
      <vt:lpstr>OODP: Iterator – Design</vt:lpstr>
      <vt:lpstr>OODP: Iterator</vt:lpstr>
      <vt:lpstr>OODP: Mediator</vt:lpstr>
      <vt:lpstr>Mediator – Problem Definition</vt:lpstr>
      <vt:lpstr>Mediator – Problem Definition</vt:lpstr>
      <vt:lpstr>Mediator – Problem Definition</vt:lpstr>
      <vt:lpstr>OODP: Mediator – Solution </vt:lpstr>
      <vt:lpstr>OODP: Mediator</vt:lpstr>
      <vt:lpstr>OODP: Observer</vt:lpstr>
      <vt:lpstr>OODP: Observer – Design</vt:lpstr>
      <vt:lpstr> OODP: Observer</vt:lpstr>
      <vt:lpstr>OODP: Strategy</vt:lpstr>
      <vt:lpstr>OODP: Strategy - Design</vt:lpstr>
      <vt:lpstr>OODP: Strategy</vt:lpstr>
      <vt:lpstr>OODP: Template Methods</vt:lpstr>
      <vt:lpstr>OODP: Template Methods – Design</vt:lpstr>
      <vt:lpstr>OODP: Template Methods</vt:lpstr>
      <vt:lpstr>Conclusion</vt:lpstr>
      <vt:lpstr>Q&amp;A</vt:lpstr>
    </vt:vector>
  </TitlesOfParts>
  <Company>A23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Rain in Spain</dc:title>
  <dc:creator>Erik Ruthruff</dc:creator>
  <cp:lastModifiedBy>Claudio Lassala</cp:lastModifiedBy>
  <cp:revision>48</cp:revision>
  <dcterms:created xsi:type="dcterms:W3CDTF">2003-02-03T22:16:31Z</dcterms:created>
  <dcterms:modified xsi:type="dcterms:W3CDTF">2009-04-27T14:10:41Z</dcterms:modified>
</cp:coreProperties>
</file>