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332" r:id="rId4"/>
    <p:sldId id="333" r:id="rId5"/>
    <p:sldId id="260" r:id="rId6"/>
    <p:sldId id="267" r:id="rId7"/>
    <p:sldId id="322" r:id="rId8"/>
    <p:sldId id="268" r:id="rId9"/>
    <p:sldId id="323" r:id="rId10"/>
    <p:sldId id="324" r:id="rId11"/>
    <p:sldId id="278" r:id="rId12"/>
    <p:sldId id="325" r:id="rId13"/>
    <p:sldId id="281" r:id="rId14"/>
    <p:sldId id="280" r:id="rId15"/>
    <p:sldId id="279" r:id="rId16"/>
    <p:sldId id="342" r:id="rId17"/>
    <p:sldId id="288" r:id="rId18"/>
    <p:sldId id="263" r:id="rId19"/>
    <p:sldId id="327" r:id="rId20"/>
    <p:sldId id="341" r:id="rId21"/>
    <p:sldId id="284" r:id="rId22"/>
    <p:sldId id="285" r:id="rId23"/>
    <p:sldId id="286" r:id="rId24"/>
    <p:sldId id="326" r:id="rId25"/>
    <p:sldId id="290" r:id="rId26"/>
    <p:sldId id="328" r:id="rId27"/>
    <p:sldId id="329" r:id="rId28"/>
    <p:sldId id="330" r:id="rId29"/>
    <p:sldId id="331" r:id="rId30"/>
    <p:sldId id="294" r:id="rId31"/>
    <p:sldId id="296" r:id="rId32"/>
    <p:sldId id="298" r:id="rId33"/>
    <p:sldId id="334" r:id="rId34"/>
    <p:sldId id="335" r:id="rId35"/>
    <p:sldId id="300" r:id="rId36"/>
    <p:sldId id="336" r:id="rId37"/>
    <p:sldId id="302" r:id="rId38"/>
    <p:sldId id="309" r:id="rId39"/>
    <p:sldId id="337" r:id="rId40"/>
    <p:sldId id="264" r:id="rId41"/>
    <p:sldId id="304" r:id="rId42"/>
    <p:sldId id="271" r:id="rId43"/>
    <p:sldId id="339" r:id="rId44"/>
    <p:sldId id="338" r:id="rId45"/>
    <p:sldId id="306" r:id="rId46"/>
    <p:sldId id="308" r:id="rId47"/>
    <p:sldId id="340" r:id="rId48"/>
    <p:sldId id="310" r:id="rId49"/>
    <p:sldId id="315" r:id="rId50"/>
    <p:sldId id="31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-11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2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>
            <a:lvl1pPr algn="l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9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9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7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odemag.com/subscribe/htf10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0500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/>
              <a:t>Design Patterns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Claudio </a:t>
            </a:r>
            <a:r>
              <a:rPr lang="en-US" dirty="0" err="1" smtClean="0"/>
              <a:t>Lassala</a:t>
            </a:r>
            <a:endParaRPr lang="en-US" dirty="0" smtClean="0"/>
          </a:p>
          <a:p>
            <a:pPr algn="l"/>
            <a:r>
              <a:rPr lang="en-US" dirty="0" smtClean="0"/>
              <a:t>Jonathan </a:t>
            </a:r>
            <a:r>
              <a:rPr lang="en-US" dirty="0" err="1" smtClean="0"/>
              <a:t>Birkholz</a:t>
            </a:r>
            <a:endParaRPr lang="en-US" dirty="0" smtClean="0"/>
          </a:p>
          <a:p>
            <a:pPr algn="l"/>
            <a:r>
              <a:rPr lang="en-US" dirty="0" smtClean="0"/>
              <a:t>Houston </a:t>
            </a:r>
            <a:r>
              <a:rPr lang="en-US" dirty="0" err="1" smtClean="0"/>
              <a:t>Techfest</a:t>
            </a:r>
            <a:r>
              <a:rPr lang="en-US" dirty="0" smtClean="0"/>
              <a:t> 2010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56032" y="838200"/>
            <a:ext cx="922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latin typeface="Lucida Console" pitchFamily="49" charset="0"/>
              </a:rPr>
              <a:t>http://tinyurl.com/htf2010-patterns</a:t>
            </a:r>
          </a:p>
        </p:txBody>
      </p:sp>
    </p:spTree>
    <p:extLst>
      <p:ext uri="{BB962C8B-B14F-4D97-AF65-F5344CB8AC3E}">
        <p14:creationId xmlns:p14="http://schemas.microsoft.com/office/powerpoint/2010/main" val="421493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752" y="2637472"/>
            <a:ext cx="391164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0" dirty="0" smtClean="0">
                <a:solidFill>
                  <a:schemeClr val="accent3"/>
                </a:solidFill>
                <a:latin typeface="+mj-lt"/>
              </a:rPr>
              <a:t>successful</a:t>
            </a:r>
            <a:endParaRPr lang="en-US" sz="9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1561" y="905470"/>
            <a:ext cx="518763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0" dirty="0" smtClean="0">
                <a:solidFill>
                  <a:schemeClr val="accent3"/>
                </a:solidFill>
                <a:latin typeface="+mj-lt"/>
              </a:rPr>
              <a:t>best practices</a:t>
            </a:r>
            <a:endParaRPr lang="en-US" sz="9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696998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only there were some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59080" y="2438400"/>
            <a:ext cx="8580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 how </a:t>
            </a:r>
            <a:r>
              <a:rPr lang="en-US" sz="2400" dirty="0" smtClean="0"/>
              <a:t>to manage change so that our software projects can be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29" y="3352800"/>
            <a:ext cx="4199371" cy="23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4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67400" cy="1143000"/>
          </a:xfrm>
        </p:spPr>
        <p:txBody>
          <a:bodyPr>
            <a:noAutofit/>
          </a:bodyPr>
          <a:lstStyle/>
          <a:p>
            <a:r>
              <a:rPr lang="en-US" sz="9000" dirty="0" smtClean="0"/>
              <a:t>Design Patterns</a:t>
            </a:r>
            <a:endParaRPr lang="en-US" sz="9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39623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describe </a:t>
            </a:r>
            <a:r>
              <a:rPr lang="en-US" dirty="0" smtClean="0"/>
              <a:t>a concept or process on an </a:t>
            </a:r>
            <a:r>
              <a:rPr lang="en-US" b="1" dirty="0" smtClean="0">
                <a:solidFill>
                  <a:schemeClr val="tx2"/>
                </a:solidFill>
              </a:rPr>
              <a:t>abstract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level. These patterns arose from repeated successful applications on how to design software to adapt to </a:t>
            </a:r>
            <a:r>
              <a:rPr lang="en-US" b="1" dirty="0" smtClean="0">
                <a:solidFill>
                  <a:schemeClr val="tx2"/>
                </a:solidFill>
              </a:rPr>
              <a:t>change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09700"/>
            <a:ext cx="4552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0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448544"/>
            <a:ext cx="5202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150" dirty="0" smtClean="0"/>
              <a:t>Design patterns also provide a</a:t>
            </a:r>
            <a:endParaRPr lang="en-US" sz="3200" spc="-150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732472"/>
            <a:ext cx="27879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>
                <a:solidFill>
                  <a:schemeClr val="tx2"/>
                </a:solidFill>
                <a:latin typeface="+mj-lt"/>
              </a:rPr>
              <a:t>concise</a:t>
            </a:r>
            <a:endParaRPr lang="en-US" sz="9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981200"/>
            <a:ext cx="772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-150" dirty="0"/>
              <a:t>f</a:t>
            </a:r>
            <a:r>
              <a:rPr lang="en-US" sz="3200" spc="-150" dirty="0" smtClean="0"/>
              <a:t>orm of communication among professionals</a:t>
            </a:r>
            <a:endParaRPr lang="en-US" sz="3200" spc="-1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58" y="2743200"/>
            <a:ext cx="3473742" cy="30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6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Every song has structure…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36695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5400" dirty="0" smtClean="0"/>
              <a:t>Intros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5400" dirty="0" smtClean="0"/>
              <a:t>Verses</a:t>
            </a:r>
            <a:endParaRPr lang="en-US" sz="5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5400" dirty="0" smtClean="0"/>
              <a:t>Bridges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5400" dirty="0" smtClean="0"/>
              <a:t>Choruses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5400" dirty="0" smtClean="0"/>
              <a:t>Interludes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2805379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67200"/>
            <a:ext cx="2720177" cy="23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4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27176"/>
            <a:ext cx="3352800" cy="251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362200"/>
            <a:ext cx="3660405" cy="20574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95943" y="152400"/>
            <a:ext cx="4191000" cy="1905000"/>
          </a:xfrm>
          <a:prstGeom prst="wedgeRectCallout">
            <a:avLst>
              <a:gd name="adj1" fmla="val -21946"/>
              <a:gd name="adj2" fmla="val 1070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Ok… so…. </a:t>
            </a:r>
            <a:r>
              <a:rPr lang="en-US" dirty="0" smtClean="0"/>
              <a:t> I’m </a:t>
            </a:r>
            <a:r>
              <a:rPr lang="en-US" dirty="0"/>
              <a:t>going to pretend to hand off the ball but really I am going to pass it. The hope is the defense will be confused for a few seconds so that can create an opening and one of you guys can get open</a:t>
            </a:r>
          </a:p>
          <a:p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828800" y="4953000"/>
            <a:ext cx="2286000" cy="609600"/>
          </a:xfrm>
          <a:prstGeom prst="wedgeRectCallout">
            <a:avLst>
              <a:gd name="adj1" fmla="val -20685"/>
              <a:gd name="adj2" fmla="val -19769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Action Pass?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083698" y="3048000"/>
            <a:ext cx="1097902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1600" y="4572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meanwhile a well organized team is already running their play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87830" y="914400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More effective communication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15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2133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If design patterns are known </a:t>
            </a:r>
            <a:r>
              <a:rPr lang="en-US" sz="4400" dirty="0" smtClean="0"/>
              <a:t>best practices w</a:t>
            </a:r>
            <a:r>
              <a:rPr lang="en-US" sz="4400" dirty="0" smtClean="0"/>
              <a:t>hy are there no </a:t>
            </a:r>
            <a:r>
              <a:rPr lang="en-US" sz="4400" dirty="0" smtClean="0"/>
              <a:t>frameworks or libraries for design patterns?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2819400"/>
            <a:ext cx="3447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m</a:t>
            </a:r>
            <a:r>
              <a:rPr lang="en-US" sz="4000" dirty="0" smtClean="0">
                <a:latin typeface="+mj-lt"/>
              </a:rPr>
              <a:t>ore about form and context than code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9400"/>
            <a:ext cx="4145280" cy="3108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975" y="5334000"/>
            <a:ext cx="3315331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lang="en-US" sz="2800" dirty="0" smtClean="0">
                <a:solidFill>
                  <a:schemeClr val="bg1"/>
                </a:solidFill>
              </a:rPr>
              <a:t>llegory of the cave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Object Oriented Programming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Abstraction</a:t>
            </a:r>
          </a:p>
          <a:p>
            <a:endParaRPr lang="en-US" sz="5400" dirty="0" smtClean="0"/>
          </a:p>
          <a:p>
            <a:endParaRPr lang="en-US" sz="5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30978" y="5079917"/>
            <a:ext cx="50257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Encapsulation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2590800"/>
            <a:ext cx="52277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Polymorphism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91634"/>
            <a:ext cx="4161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11819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4290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Principles</a:t>
            </a:r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304800" y="1552545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Program to interface, not to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14378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Strive for loosely coupled designs between objects </a:t>
            </a:r>
            <a:r>
              <a:rPr lang="en-US" sz="2800" dirty="0" smtClean="0"/>
              <a:t>that interact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04800" y="3210580"/>
            <a:ext cx="5892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Favor composition over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9859" y="3962400"/>
            <a:ext cx="27478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SOLID</a:t>
            </a:r>
          </a:p>
        </p:txBody>
      </p:sp>
      <p:sp>
        <p:nvSpPr>
          <p:cNvPr id="8" name="Rectangle 7"/>
          <p:cNvSpPr/>
          <p:nvPr/>
        </p:nvSpPr>
        <p:spPr>
          <a:xfrm>
            <a:off x="645587" y="5486400"/>
            <a:ext cx="7736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Principles =&gt; form =&gt; design pattern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569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5111496" cy="1371600"/>
          </a:xfrm>
        </p:spPr>
        <p:txBody>
          <a:bodyPr>
            <a:noAutofit/>
          </a:bodyPr>
          <a:lstStyle/>
          <a:p>
            <a:r>
              <a:rPr lang="en-US" sz="8000" dirty="0" smtClean="0"/>
              <a:t>Cash Register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76" y="76200"/>
            <a:ext cx="8458200" cy="144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L</a:t>
            </a:r>
            <a:r>
              <a:rPr lang="en-US" sz="4800" dirty="0" smtClean="0"/>
              <a:t>earning through </a:t>
            </a:r>
            <a:r>
              <a:rPr lang="en-US" sz="4800" dirty="0" smtClean="0"/>
              <a:t>code is </a:t>
            </a:r>
            <a:r>
              <a:rPr lang="en-US" sz="4800" dirty="0" smtClean="0"/>
              <a:t>best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3200"/>
            <a:ext cx="2857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7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691" y="2256472"/>
            <a:ext cx="83215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LOOK AT CODE</a:t>
            </a:r>
            <a:endParaRPr lang="en-US" sz="9000" b="1" dirty="0">
              <a:solidFill>
                <a:schemeClr val="tx2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428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Claudio </a:t>
            </a:r>
            <a:r>
              <a:rPr lang="en-US" dirty="0" err="1" smtClean="0"/>
              <a:t>Lassala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00400"/>
            <a:ext cx="2209800" cy="324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29200" y="0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Jonathan </a:t>
            </a:r>
            <a:r>
              <a:rPr lang="en-US" dirty="0" err="1" smtClean="0"/>
              <a:t>Birkholz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89354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claudio@eps-software.com</a:t>
            </a:r>
          </a:p>
          <a:p>
            <a:pPr marL="0" indent="0">
              <a:buNone/>
            </a:pPr>
            <a:r>
              <a:rPr lang="en-US" sz="2400" dirty="0" smtClean="0"/>
              <a:t>ClaudioLassala.workpress.com</a:t>
            </a:r>
          </a:p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claudiolassala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EPS Software Corp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00400"/>
            <a:ext cx="874395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1189037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dirty="0" smtClean="0"/>
              <a:t>jb@chaione.com</a:t>
            </a:r>
          </a:p>
          <a:p>
            <a:pPr algn="r"/>
            <a:r>
              <a:rPr lang="en-US" sz="2400" dirty="0" smtClean="0"/>
              <a:t>theabsentmindedcoder.com</a:t>
            </a:r>
            <a:endParaRPr lang="en-US" sz="2400" dirty="0"/>
          </a:p>
          <a:p>
            <a:pPr algn="r"/>
            <a:r>
              <a:rPr lang="en-US" sz="2400" dirty="0" smtClean="0"/>
              <a:t>@</a:t>
            </a:r>
            <a:r>
              <a:rPr lang="en-US" sz="2400" dirty="0" err="1"/>
              <a:t>rookieone</a:t>
            </a:r>
            <a:endParaRPr lang="en-US" sz="2400" dirty="0"/>
          </a:p>
          <a:p>
            <a:pPr algn="r"/>
            <a:r>
              <a:rPr lang="en-US" sz="2400" dirty="0" smtClean="0"/>
              <a:t>wizardsofsmart.net</a:t>
            </a:r>
            <a:endParaRPr lang="en-US" sz="2400" dirty="0"/>
          </a:p>
          <a:p>
            <a:pPr algn="r"/>
            <a:r>
              <a:rPr lang="en-US" sz="2400" dirty="0" smtClean="0"/>
              <a:t>github.com/</a:t>
            </a:r>
            <a:r>
              <a:rPr lang="en-US" sz="2400" dirty="0" err="1" smtClean="0"/>
              <a:t>RookieOne</a:t>
            </a:r>
            <a:endParaRPr lang="en-US" sz="2400" dirty="0"/>
          </a:p>
          <a:p>
            <a:pPr algn="r"/>
            <a:r>
              <a:rPr lang="en-US" sz="2400" dirty="0" smtClean="0"/>
              <a:t>bitbucket.org/</a:t>
            </a:r>
            <a:r>
              <a:rPr lang="en-US" sz="2400" dirty="0" err="1" smtClean="0"/>
              <a:t>rookieone</a:t>
            </a:r>
            <a:endParaRPr lang="en-US" sz="2400" dirty="0" smtClean="0"/>
          </a:p>
          <a:p>
            <a:pPr algn="r"/>
            <a:r>
              <a:rPr lang="en-US" sz="2400" dirty="0" err="1" smtClean="0"/>
              <a:t>Chaione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86200"/>
            <a:ext cx="149472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4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33600"/>
            <a:ext cx="845455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REFACTOR</a:t>
            </a:r>
            <a:endParaRPr lang="en-US" sz="13000" b="1" dirty="0">
              <a:solidFill>
                <a:schemeClr val="accent4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28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Command Pattern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89037"/>
            <a:ext cx="8229600" cy="2620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 smtClean="0"/>
              <a:t>a design pattern in which an object is used to represent and encapsulate all the information needed to </a:t>
            </a:r>
            <a:r>
              <a:rPr lang="en-US" dirty="0" smtClean="0"/>
              <a:t>execute an operation </a:t>
            </a:r>
            <a:r>
              <a:rPr lang="en-US" dirty="0" smtClean="0"/>
              <a:t>at a later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92" y="3290276"/>
            <a:ext cx="4908108" cy="311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4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69342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ith commands you can also…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910" y="1171545"/>
            <a:ext cx="21659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+mj-lt"/>
              </a:rPr>
              <a:t>Queue</a:t>
            </a:r>
            <a:endParaRPr lang="en-US" sz="8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459" y="2652352"/>
            <a:ext cx="1292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+mj-lt"/>
              </a:rPr>
              <a:t>Log</a:t>
            </a:r>
            <a:endParaRPr lang="en-US" sz="8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710" y="4233445"/>
            <a:ext cx="17988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+mj-lt"/>
              </a:rPr>
              <a:t>Undo</a:t>
            </a:r>
            <a:endParaRPr lang="en-US" sz="8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5668" y="1371600"/>
            <a:ext cx="5216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commands in the form of a macro command thereby handling complexity through composition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2990908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ommand execution for future diagnosis of problems and bugs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58155" y="47621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ore easily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4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Experiences with Command Pattern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438400"/>
            <a:ext cx="79248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Where the Command Pattern can be found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3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33600"/>
            <a:ext cx="845455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REFACTOR</a:t>
            </a:r>
            <a:endParaRPr lang="en-US" sz="13000" b="1" dirty="0">
              <a:solidFill>
                <a:schemeClr val="accent4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612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provides </a:t>
            </a:r>
            <a:r>
              <a:rPr lang="en-US" dirty="0" smtClean="0"/>
              <a:t>a unified interface to a set of interfaces in a </a:t>
            </a:r>
            <a:r>
              <a:rPr lang="en-US" dirty="0" smtClean="0"/>
              <a:t>subsystem. To put it simply, it makes </a:t>
            </a:r>
            <a:r>
              <a:rPr lang="en-US" dirty="0" smtClean="0"/>
              <a:t>the complex </a:t>
            </a:r>
            <a:r>
              <a:rPr lang="en-US" dirty="0" smtClean="0"/>
              <a:t>easy.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956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9600"/>
            <a:ext cx="8361218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838200"/>
            <a:ext cx="4296369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xmlns:mc="http://schemas.openxmlformats.org/markup-compatibility/2006" xmlns:a14="http://schemas.microsoft.com/office/drawing/2010/main" val="000000" mc:Ignorable="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i</a:t>
            </a:r>
            <a:r>
              <a:rPr lang="en-US" sz="4800" dirty="0" smtClean="0">
                <a:solidFill>
                  <a:schemeClr val="bg1"/>
                </a:solidFill>
                <a:latin typeface="+mj-lt"/>
              </a:rPr>
              <a:t>nside Claudio’s house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069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0" y="1981200"/>
            <a:ext cx="3588411" cy="2694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14" y="2209800"/>
            <a:ext cx="2992772" cy="21747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4550" y="1143000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Too many remotes! Ugh!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0134" y="4953000"/>
            <a:ext cx="190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subsystems</a:t>
            </a:r>
            <a:endParaRPr lang="en-US" sz="3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3093" y="4920734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facade</a:t>
            </a:r>
            <a:endParaRPr lang="en-US" sz="3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143000"/>
            <a:ext cx="4419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Ah… one remote to rule the all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141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Experiences with </a:t>
            </a:r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438400"/>
            <a:ext cx="79248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Where the Façade Pattern can be found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6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33600"/>
            <a:ext cx="845455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REFACTOR</a:t>
            </a:r>
            <a:endParaRPr lang="en-US" sz="13000" b="1" dirty="0">
              <a:solidFill>
                <a:schemeClr val="accent4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70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EPS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267200"/>
            <a:ext cx="8236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an attendee to this session, you are entitled to a free CODE subscription!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u="sng" dirty="0">
                <a:sym typeface="Wingdings" pitchFamily="2" charset="2"/>
                <a:hlinkClick r:id="rId2"/>
              </a:rPr>
              <a:t>www.codemag.com/subscribe/htf10</a:t>
            </a:r>
            <a:r>
              <a:rPr lang="en-US" u="sng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763221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Software Projects</a:t>
            </a:r>
          </a:p>
          <a:p>
            <a:r>
              <a:rPr lang="en-US" sz="4400" dirty="0" smtClean="0"/>
              <a:t>Consulting</a:t>
            </a:r>
          </a:p>
          <a:p>
            <a:r>
              <a:rPr lang="en-US" sz="4400" dirty="0" smtClean="0"/>
              <a:t>Training</a:t>
            </a:r>
          </a:p>
          <a:p>
            <a:r>
              <a:rPr lang="en-US" sz="4400" dirty="0" smtClean="0"/>
              <a:t>Publishers of CODE Magazine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90530"/>
            <a:ext cx="2670048" cy="96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43814" y="449759"/>
            <a:ext cx="5799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The </a:t>
            </a:r>
            <a:r>
              <a:rPr lang="en-US" sz="4400" dirty="0" err="1" smtClean="0">
                <a:latin typeface="+mj-lt"/>
              </a:rPr>
              <a:t>.Net</a:t>
            </a:r>
            <a:r>
              <a:rPr lang="en-US" sz="4400" dirty="0" smtClean="0">
                <a:latin typeface="+mj-lt"/>
              </a:rPr>
              <a:t> Knowledge Powerhouse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695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Observer Pattern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defines </a:t>
            </a:r>
            <a:r>
              <a:rPr lang="en-US" dirty="0" smtClean="0"/>
              <a:t>a dependency between objects so that when one object </a:t>
            </a:r>
            <a:r>
              <a:rPr lang="en-US" dirty="0" smtClean="0"/>
              <a:t>changes, </a:t>
            </a:r>
            <a:r>
              <a:rPr lang="en-US" dirty="0" smtClean="0"/>
              <a:t>dependent objects can be </a:t>
            </a:r>
            <a:r>
              <a:rPr lang="en-US" dirty="0" smtClean="0"/>
              <a:t>notified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59436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Publishers + Subscribers = Observer Pattern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7315200" cy="30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3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Stop Pestering…</a:t>
            </a:r>
            <a:endParaRPr lang="en-US" sz="8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403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Let subject call observers</a:t>
            </a:r>
            <a:endParaRPr lang="en-US" sz="8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0640"/>
            <a:ext cx="3493978" cy="257556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37744" y="1447800"/>
            <a:ext cx="4218432" cy="181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actively querying state on subject</a:t>
            </a:r>
            <a:endParaRPr lang="en-US" sz="4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352800" y="5029200"/>
            <a:ext cx="1728216" cy="90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passive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8949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Hollywood Principle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Don’t call </a:t>
            </a:r>
            <a:r>
              <a:rPr lang="en-US" dirty="0" smtClean="0"/>
              <a:t>us, we’ll </a:t>
            </a:r>
            <a:r>
              <a:rPr lang="en-US" dirty="0" smtClean="0"/>
              <a:t>call </a:t>
            </a:r>
            <a:r>
              <a:rPr lang="en-US" dirty="0" smtClean="0"/>
              <a:t>you.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19200"/>
            <a:ext cx="3124200" cy="2343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1966" y="3057963"/>
            <a:ext cx="3733800" cy="1305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8062" y="5298739"/>
            <a:ext cx="3733800" cy="871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6200000">
            <a:off x="963256" y="4462539"/>
            <a:ext cx="1806391" cy="55581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rot="10800000" flipH="1">
            <a:off x="4272686" y="3505200"/>
            <a:ext cx="1306160" cy="2362202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4857" y="4574874"/>
            <a:ext cx="11031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item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78745" y="4542608"/>
            <a:ext cx="16002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item scanned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4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Experiences with </a:t>
            </a:r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438400"/>
            <a:ext cx="79248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Where the Observer Pattern can be found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1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33600"/>
            <a:ext cx="845455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REFACTOR</a:t>
            </a:r>
            <a:endParaRPr lang="en-US" sz="13000" b="1" dirty="0">
              <a:solidFill>
                <a:schemeClr val="accent4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090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Adapter Pattern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converts the interface of a class into another interface the clients </a:t>
            </a:r>
            <a:r>
              <a:rPr lang="en-US" dirty="0" smtClean="0"/>
              <a:t>expect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76600"/>
            <a:ext cx="7367588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27" y="0"/>
            <a:ext cx="2789873" cy="14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Experiences with </a:t>
            </a:r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438400"/>
            <a:ext cx="79248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Where the Adapter Pattern can be found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4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5770"/>
            <a:ext cx="2744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+mj-lt"/>
              </a:rPr>
              <a:t>Facade</a:t>
            </a:r>
            <a:endParaRPr lang="en-US" sz="9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208818"/>
            <a:ext cx="32303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+mj-lt"/>
              </a:rPr>
              <a:t>Adapter</a:t>
            </a:r>
            <a:endParaRPr lang="en-US" sz="9600" dirty="0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1676400"/>
            <a:ext cx="70866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0" dirty="0" smtClean="0"/>
              <a:t>intent</a:t>
            </a:r>
            <a:endParaRPr lang="en-US" sz="28000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976854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versus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43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Proxy Pattern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rovides a surrogate or placeholder for another object to control access to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255434" cy="2362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81600" y="3048000"/>
            <a:ext cx="1371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86600" y="3048000"/>
            <a:ext cx="1371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791200" y="3581400"/>
            <a:ext cx="2209800" cy="685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5791200" y="5181600"/>
            <a:ext cx="2209800" cy="685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33600"/>
            <a:ext cx="845455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REFACTOR</a:t>
            </a:r>
            <a:endParaRPr lang="en-US" sz="13000" b="1" dirty="0">
              <a:solidFill>
                <a:schemeClr val="accent4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44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810000"/>
            <a:ext cx="396240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9583"/>
            <a:ext cx="2450902" cy="4043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err="1" smtClean="0"/>
              <a:t>Chaione</a:t>
            </a:r>
            <a:endParaRPr lang="en-US" sz="9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25" y="0"/>
            <a:ext cx="2146175" cy="801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375" y="1219200"/>
            <a:ext cx="614142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Strategy and Planning</a:t>
            </a:r>
          </a:p>
          <a:p>
            <a:r>
              <a:rPr lang="en-US" sz="4400" dirty="0" smtClean="0"/>
              <a:t>User Experience Design</a:t>
            </a:r>
          </a:p>
          <a:p>
            <a:r>
              <a:rPr lang="en-US" sz="4400" dirty="0" smtClean="0"/>
              <a:t>Mobile Solutions</a:t>
            </a:r>
          </a:p>
          <a:p>
            <a:r>
              <a:rPr lang="en-US" sz="4400" dirty="0" smtClean="0"/>
              <a:t>Web Solutions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2000"/>
            <a:ext cx="1429473" cy="14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2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1782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 smtClean="0"/>
              <a:t>a family of algorithms, encapsulates each one, and makes them interchangeable.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502920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This lets the algorithm vary independently from clients that use it.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126889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2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413248" y="1210056"/>
            <a:ext cx="31242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Texas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2426208"/>
            <a:ext cx="3127248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Lousiana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0200" y="3721608"/>
            <a:ext cx="3127248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Oklahoma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10200" y="4940808"/>
            <a:ext cx="3127248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1792" y="685800"/>
            <a:ext cx="2743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219200"/>
            <a:ext cx="3124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7552" y="2435352"/>
            <a:ext cx="3127248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Lousiana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7552" y="3730752"/>
            <a:ext cx="3127248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Oklahoma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7552" y="4949952"/>
            <a:ext cx="3127248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733800" y="1447800"/>
            <a:ext cx="1828800" cy="457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33800" y="2663952"/>
            <a:ext cx="1828800" cy="457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733800" y="3959352"/>
            <a:ext cx="1828800" cy="457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33800" y="5178552"/>
            <a:ext cx="1828800" cy="457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98850" y="270301"/>
            <a:ext cx="2149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Strategies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872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"/>
            <a:ext cx="7188856" cy="3156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3000" y="3962400"/>
            <a:ext cx="1066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latin typeface="Reenie Beanie" pitchFamily="2" charset="0"/>
              </a:rPr>
              <a:t>King</a:t>
            </a:r>
            <a:endParaRPr lang="en-US" sz="3200" dirty="0">
              <a:latin typeface="Reenie Beani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3962400"/>
            <a:ext cx="10668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latin typeface="Reenie Beanie" pitchFamily="2" charset="0"/>
              </a:rPr>
              <a:t>Queen</a:t>
            </a:r>
            <a:endParaRPr lang="en-US" sz="3200" dirty="0">
              <a:latin typeface="Reenie Beanie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3953256"/>
            <a:ext cx="10668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latin typeface="Reenie Beanie" pitchFamily="2" charset="0"/>
              </a:rPr>
              <a:t>Bishop</a:t>
            </a:r>
            <a:endParaRPr lang="en-US" sz="3200" dirty="0">
              <a:latin typeface="Reenie Beanie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3953256"/>
            <a:ext cx="10668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latin typeface="Reenie Beanie" pitchFamily="2" charset="0"/>
              </a:rPr>
              <a:t>Rook</a:t>
            </a:r>
            <a:endParaRPr lang="en-US" sz="3200" dirty="0">
              <a:latin typeface="Reenie Beani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400" y="3962400"/>
            <a:ext cx="10668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latin typeface="Reenie Beanie" pitchFamily="2" charset="0"/>
              </a:rPr>
              <a:t>Knight</a:t>
            </a:r>
            <a:endParaRPr lang="en-US" sz="3200" dirty="0">
              <a:latin typeface="Reenie Beanie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6600" y="3953256"/>
            <a:ext cx="10668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latin typeface="Reenie Beanie" pitchFamily="2" charset="0"/>
              </a:rPr>
              <a:t>Pawn</a:t>
            </a:r>
            <a:endParaRPr lang="en-US" sz="3200" dirty="0">
              <a:latin typeface="Reenie Beani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4482" y="4876800"/>
            <a:ext cx="6764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Impact" pitchFamily="34" charset="0"/>
              </a:rPr>
              <a:t>h</a:t>
            </a:r>
            <a:r>
              <a:rPr lang="en-US" sz="5400" dirty="0" smtClean="0">
                <a:latin typeface="Impact" pitchFamily="34" charset="0"/>
              </a:rPr>
              <a:t>ow are they different?</a:t>
            </a:r>
            <a:endParaRPr lang="en-US" sz="54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Experiences with </a:t>
            </a:r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438400"/>
            <a:ext cx="79248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Where the Strategy Pattern can be found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8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33600"/>
            <a:ext cx="845455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REFACTOR</a:t>
            </a:r>
            <a:endParaRPr lang="en-US" sz="13000" b="1" dirty="0">
              <a:solidFill>
                <a:schemeClr val="accent4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33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Factory Pattern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provides </a:t>
            </a:r>
            <a:r>
              <a:rPr lang="en-US" dirty="0" smtClean="0"/>
              <a:t>an interface for creating families of related or dependent </a:t>
            </a:r>
            <a:r>
              <a:rPr lang="en-US" dirty="0" smtClean="0"/>
              <a:t>objects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4886325" cy="241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43200"/>
            <a:ext cx="3606482" cy="29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4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Types of Factories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81200"/>
            <a:ext cx="41910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Factory </a:t>
            </a:r>
            <a:r>
              <a:rPr lang="en-US" sz="4400" dirty="0" smtClean="0"/>
              <a:t>Method</a:t>
            </a:r>
            <a:endParaRPr lang="en-US" sz="4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14800" y="3244334"/>
            <a:ext cx="34804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Factory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4492752"/>
            <a:ext cx="42803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Abstract 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2184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Experiences with </a:t>
            </a:r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438400"/>
            <a:ext cx="79248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Where the Factory Pattern can be found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Other Patterns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</a:p>
          <a:p>
            <a:r>
              <a:rPr lang="en-US" dirty="0" smtClean="0"/>
              <a:t>Mediator</a:t>
            </a:r>
          </a:p>
          <a:p>
            <a:r>
              <a:rPr lang="en-US" dirty="0" smtClean="0"/>
              <a:t>Iterator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Visitor</a:t>
            </a:r>
          </a:p>
          <a:p>
            <a:r>
              <a:rPr lang="en-US" dirty="0" smtClean="0"/>
              <a:t>Chain of Responsibility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3648" y="1828800"/>
            <a:ext cx="36808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Presentation Patterns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MVC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MVVM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MVP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130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Bookshelf</a:t>
            </a:r>
            <a:endParaRPr lang="en-US" sz="9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33400"/>
            <a:ext cx="2990850" cy="2990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2654300" cy="3091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819400"/>
            <a:ext cx="2550583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:</a:t>
            </a:r>
            <a:r>
              <a:rPr lang="en-US" dirty="0" err="1" smtClean="0"/>
              <a:t>url</a:t>
            </a:r>
            <a:r>
              <a:rPr lang="en-US" dirty="0" smtClean="0"/>
              <a:t> =&gt; </a:t>
            </a:r>
            <a:r>
              <a:rPr lang="en-US" dirty="0"/>
              <a:t>snipr.com/</a:t>
            </a:r>
            <a:r>
              <a:rPr lang="en-US" dirty="0" err="1"/>
              <a:t>virtualaltnet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:website =&gt; www.virtualbrownbag.com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:when =&gt; every Thursday from 12pm – 1pm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everyone </a:t>
            </a:r>
            <a:r>
              <a:rPr lang="en-US" dirty="0" smtClean="0"/>
              <a:t>can come talk and learn about software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52400"/>
            <a:ext cx="1905000" cy="203562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519489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39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Questions</a:t>
            </a:r>
            <a:endParaRPr lang="en-US" sz="9600" dirty="0"/>
          </a:p>
        </p:txBody>
      </p:sp>
      <p:sp>
        <p:nvSpPr>
          <p:cNvPr id="4" name="Rectangle 3"/>
          <p:cNvSpPr/>
          <p:nvPr/>
        </p:nvSpPr>
        <p:spPr>
          <a:xfrm>
            <a:off x="-228600" y="1396425"/>
            <a:ext cx="922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latin typeface="Lucida Console" pitchFamily="49" charset="0"/>
              </a:rPr>
              <a:t>http://tinyurl.com/htf2010-patterns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2255837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claudio@eps-software.com</a:t>
            </a:r>
          </a:p>
          <a:p>
            <a:pPr marL="0" indent="0">
              <a:buNone/>
            </a:pPr>
            <a:r>
              <a:rPr lang="en-US" sz="2400" dirty="0" smtClean="0"/>
              <a:t>ClaudioLassala.workpress.com</a:t>
            </a:r>
          </a:p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claudiolassala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EPS Software Corp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572000" y="225552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dirty="0" smtClean="0"/>
              <a:t>jb@chaione.com</a:t>
            </a:r>
          </a:p>
          <a:p>
            <a:pPr algn="r"/>
            <a:r>
              <a:rPr lang="en-US" sz="2400" dirty="0" smtClean="0"/>
              <a:t>theabsentmindedcoder.com</a:t>
            </a:r>
            <a:endParaRPr lang="en-US" sz="2400" dirty="0"/>
          </a:p>
          <a:p>
            <a:pPr algn="r"/>
            <a:r>
              <a:rPr lang="en-US" sz="2400" dirty="0" smtClean="0"/>
              <a:t>@</a:t>
            </a:r>
            <a:r>
              <a:rPr lang="en-US" sz="2400" dirty="0" err="1"/>
              <a:t>rookieone</a:t>
            </a:r>
            <a:endParaRPr lang="en-US" sz="2400" dirty="0"/>
          </a:p>
          <a:p>
            <a:pPr algn="r"/>
            <a:r>
              <a:rPr lang="en-US" sz="2400" dirty="0" smtClean="0"/>
              <a:t>wizardsofsmart.net</a:t>
            </a:r>
            <a:endParaRPr lang="en-US" sz="2400" dirty="0"/>
          </a:p>
          <a:p>
            <a:pPr algn="r"/>
            <a:r>
              <a:rPr lang="en-US" sz="2400" dirty="0" smtClean="0"/>
              <a:t>github.com/</a:t>
            </a:r>
            <a:r>
              <a:rPr lang="en-US" sz="2400" dirty="0" err="1" smtClean="0"/>
              <a:t>RookieOne</a:t>
            </a:r>
            <a:endParaRPr lang="en-US" sz="2400" dirty="0"/>
          </a:p>
          <a:p>
            <a:pPr algn="r"/>
            <a:r>
              <a:rPr lang="en-US" sz="2400" dirty="0" smtClean="0"/>
              <a:t>bitbucket.org/</a:t>
            </a:r>
            <a:r>
              <a:rPr lang="en-US" sz="2400" dirty="0" err="1" smtClean="0"/>
              <a:t>rookieone</a:t>
            </a:r>
            <a:endParaRPr lang="en-US" sz="2400" dirty="0" smtClean="0"/>
          </a:p>
          <a:p>
            <a:pPr algn="r"/>
            <a:r>
              <a:rPr lang="en-US" sz="2400" dirty="0" err="1" smtClean="0"/>
              <a:t>Chaione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878" y="5634335"/>
            <a:ext cx="918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Join us at www.VirtualBrownBag.com every Thursday 12pm -1pm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65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303324"/>
            <a:ext cx="298030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 smtClean="0">
                <a:latin typeface="+mj-lt"/>
              </a:rPr>
              <a:t>Learn</a:t>
            </a:r>
            <a:endParaRPr lang="en-US" sz="13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57980"/>
            <a:ext cx="532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something about design patterns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1769918"/>
            <a:ext cx="307007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 smtClean="0">
                <a:latin typeface="+mj-lt"/>
              </a:rPr>
              <a:t>Apply</a:t>
            </a:r>
            <a:endParaRPr lang="en-US" sz="13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741509"/>
            <a:ext cx="315342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 smtClean="0">
                <a:latin typeface="+mj-lt"/>
              </a:rPr>
              <a:t>Teach</a:t>
            </a:r>
            <a:endParaRPr lang="en-US" sz="13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3285" y="3820180"/>
            <a:ext cx="5097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your knowledge at your day job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5572780"/>
            <a:ext cx="497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others what you have learned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699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24"/>
            <a:ext cx="2381096" cy="23079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4191000"/>
            <a:ext cx="3505200" cy="2628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587097"/>
            <a:ext cx="2887211" cy="217038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2438400" y="609600"/>
            <a:ext cx="3352800" cy="30626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 flipV="1">
            <a:off x="2590800" y="3672290"/>
            <a:ext cx="3200400" cy="2576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6051" y="3124200"/>
            <a:ext cx="4044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Different Backgrounds</a:t>
            </a:r>
            <a:endParaRPr lang="en-US" sz="4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1756224"/>
            <a:ext cx="27863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Same Problems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49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19400"/>
            <a:ext cx="50292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is the only constant in software development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43000"/>
            <a:ext cx="2627860" cy="3505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1376" y="533400"/>
            <a:ext cx="3866764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0" dirty="0" smtClean="0">
                <a:latin typeface="+mj-lt"/>
              </a:rPr>
              <a:t>Change</a:t>
            </a:r>
            <a:endParaRPr lang="en-US" sz="1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29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2438400"/>
            <a:ext cx="3207152" cy="2667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200" y="457200"/>
            <a:ext cx="5410200" cy="59028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/>
              <a:t>change in software is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1238071"/>
            <a:ext cx="42755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spc="-300" dirty="0" smtClean="0">
                <a:solidFill>
                  <a:schemeClr val="accent6"/>
                </a:solidFill>
                <a:latin typeface="+mj-lt"/>
              </a:rPr>
              <a:t>time </a:t>
            </a:r>
            <a:r>
              <a:rPr lang="en-US" sz="7200" spc="-300" dirty="0">
                <a:solidFill>
                  <a:schemeClr val="accent6"/>
                </a:solidFill>
                <a:latin typeface="+mj-lt"/>
              </a:rPr>
              <a:t>consuming</a:t>
            </a:r>
            <a:r>
              <a:rPr lang="en-US" sz="7200" dirty="0">
                <a:latin typeface="+mj-lt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2286000"/>
            <a:ext cx="3068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+mj-lt"/>
              </a:rPr>
              <a:t>expensive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00336" y="3611701"/>
            <a:ext cx="2638864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0" dirty="0">
                <a:solidFill>
                  <a:schemeClr val="accent2"/>
                </a:solidFill>
                <a:latin typeface="+mj-lt"/>
              </a:rPr>
              <a:t>fail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09544" y="3511742"/>
            <a:ext cx="5410200" cy="59028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/>
              <a:t>and is why projects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601" y="41352"/>
            <a:ext cx="1805399" cy="17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techfest_10">
      <a:majorFont>
        <a:latin typeface="Yanone Kaffeesatz Regular"/>
        <a:ea typeface=""/>
        <a:cs typeface=""/>
      </a:majorFont>
      <a:minorFont>
        <a:latin typeface="Droid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755</Words>
  <Application>Microsoft Office PowerPoint</Application>
  <PresentationFormat>On-screen Show (4:3)</PresentationFormat>
  <Paragraphs>197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Design Patterns</vt:lpstr>
      <vt:lpstr>Claudio Lassala</vt:lpstr>
      <vt:lpstr>EPS</vt:lpstr>
      <vt:lpstr>Chaione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Patterns</vt:lpstr>
      <vt:lpstr>PowerPoint Presentation</vt:lpstr>
      <vt:lpstr>Every song has structure…</vt:lpstr>
      <vt:lpstr>PowerPoint Presentation</vt:lpstr>
      <vt:lpstr>If design patterns are known best practices why are there no frameworks or libraries for design patterns?</vt:lpstr>
      <vt:lpstr>Object Oriented Programming</vt:lpstr>
      <vt:lpstr>Principles</vt:lpstr>
      <vt:lpstr>Cash Register</vt:lpstr>
      <vt:lpstr>PowerPoint Presentation</vt:lpstr>
      <vt:lpstr>PowerPoint Presentation</vt:lpstr>
      <vt:lpstr>Command Pattern</vt:lpstr>
      <vt:lpstr>PowerPoint Presentation</vt:lpstr>
      <vt:lpstr>Experiences with Command Pattern</vt:lpstr>
      <vt:lpstr>PowerPoint Presentation</vt:lpstr>
      <vt:lpstr>Façade Pattern</vt:lpstr>
      <vt:lpstr>PowerPoint Presentation</vt:lpstr>
      <vt:lpstr>PowerPoint Presentation</vt:lpstr>
      <vt:lpstr>Experiences with Façade Pattern</vt:lpstr>
      <vt:lpstr>PowerPoint Presentation</vt:lpstr>
      <vt:lpstr>Observer Pattern</vt:lpstr>
      <vt:lpstr>Stop Pestering…</vt:lpstr>
      <vt:lpstr>Hollywood Principle</vt:lpstr>
      <vt:lpstr>Experiences with Observer Pattern</vt:lpstr>
      <vt:lpstr>PowerPoint Presentation</vt:lpstr>
      <vt:lpstr>Adapter Pattern</vt:lpstr>
      <vt:lpstr>Experiences with Adapter Pattern</vt:lpstr>
      <vt:lpstr>PowerPoint Presentation</vt:lpstr>
      <vt:lpstr>Proxy Pattern</vt:lpstr>
      <vt:lpstr>PowerPoint Presentation</vt:lpstr>
      <vt:lpstr>Strategy Pattern</vt:lpstr>
      <vt:lpstr>PowerPoint Presentation</vt:lpstr>
      <vt:lpstr>PowerPoint Presentation</vt:lpstr>
      <vt:lpstr>Experiences with Strategy Pattern</vt:lpstr>
      <vt:lpstr>PowerPoint Presentation</vt:lpstr>
      <vt:lpstr>Factory Pattern</vt:lpstr>
      <vt:lpstr>Types of Factories</vt:lpstr>
      <vt:lpstr>Experiences with Factory Pattern</vt:lpstr>
      <vt:lpstr>Other Patterns</vt:lpstr>
      <vt:lpstr>Bookshelf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Jonathan Birkholz</dc:creator>
  <cp:lastModifiedBy>Jonathan Birkholz</cp:lastModifiedBy>
  <cp:revision>128</cp:revision>
  <dcterms:created xsi:type="dcterms:W3CDTF">2006-08-16T00:00:00Z</dcterms:created>
  <dcterms:modified xsi:type="dcterms:W3CDTF">2010-10-09T07:26:43Z</dcterms:modified>
</cp:coreProperties>
</file>