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1C72E0-4480-4C4D-8F81-F0AEE223962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898B5-C2FC-4914-A0F3-CDE52CE170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46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898B5-C2FC-4914-A0F3-CDE52CE170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06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EAEFB-4CE7-412A-9A98-DDC24588E1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E7D1B13-2AB2-447F-B655-3742DA58DE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90942-5239-4734-87EA-7F08C1AA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A4C038-13EA-4B7B-8903-7FECC4873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AB2A0-3686-4BE3-8D79-D5ADEDC6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608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8136A-691D-471A-9736-C0C466DA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FF938-FAD7-4B2D-B47D-C0758F380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E10823-E36B-4EEE-96CF-6EA4049F3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4F5C16-A89A-4754-9368-FBBA3D87E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4E66C8-FC19-45F9-A55A-52E57F0D8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4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88C731-72E3-4A25-9D3C-B02ABA760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9A257BF-00A7-4C22-9FD7-7FD779930E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AAB659-E193-40BF-9F8B-61A9BDE6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7DACA-A190-4B5D-BE83-0E57C2D7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F81F43-6EF1-488F-BC0B-5553E9F2D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72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D134F-6557-445D-8469-66AE41A6F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B6D31C-9D00-4A2A-B9D9-15D348DF9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0A1B03-A2A0-4A42-8DA6-33640F4D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9A3AE-33C9-470D-86F5-71373D81F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604D40-EE5A-40C6-A8CD-10276074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5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5D164-1666-4A44-93E8-52C26505F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43E163-CF4C-47F3-A9FE-CA23B9DE6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2535C2-955A-40C1-9DB2-AB70AF6D2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C8CF5A-BB21-417F-A252-C25B2968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9609EA-E9CB-4B29-AC54-18718C53B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04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FBE4D5-3C21-4FCB-8F28-24470E8CC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B126A-EC78-4014-A18F-31E04A67B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3E8FD3-DAD0-4503-8C88-21AFD27FE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340FC1-EE4F-4928-B290-8FEC2C8A9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45E24EC-E03F-4008-8A5A-C52F8B15E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E34BE-87A4-4FBE-84FF-ED9F17696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669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A2B53-71A4-4F53-AAAD-ACED6D361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BD91A-C7D4-4936-960C-88B6602B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16BD08-1AAA-47F1-840C-90EA6C15EA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183890-76F4-4D01-ABDC-5F3C8B58D4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EBC0D8F-1FC3-46EE-A26E-900863F43B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009D67-54CB-4150-BE53-C81A05D2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142F8D-F3D2-4BA8-AB91-ADC0719C9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08266B-E588-4D2B-A1C5-B63A14A40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27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BC1A76-EA3B-44B4-8B65-9BD09FDD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BF0A100-ADFE-43F6-8C90-63F354229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C72D67-0F21-4D9C-803E-032D1629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BD8F36E-2A7A-4F1E-BA90-B141C446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10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DAF675-230B-43BF-9B2A-DBA0AFB4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2914D3-B38D-456C-9592-2175955ED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F1E805-1C07-4844-B105-EEAF2794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393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D2D19-EC7C-4BA8-8E14-1E752802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A87D0F-2FB8-4758-B24C-1AC0225FD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D67DC4-AA69-440C-B1F5-84CACF8CCA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764819B-662F-481D-AC9E-1BF62CD30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F3C273-6143-44B1-8494-2B2D0D6A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30EA68-E461-494E-81B2-31DFCBA7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25849-CD1A-4C95-A394-3009771B3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356D1F9-E261-4E8C-9917-33E3661AD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6FD0D91-7883-4D1B-B2FB-10E87C3CC8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A5922D-F267-49F4-9D83-8D307A99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B06BDE-5AF3-4D08-A107-AB515AD6A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3125A6-F2C7-4ED1-9C6F-8C6DE3E1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78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7145C8-C8C5-452B-93A6-96BB8963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009F43-7EB8-4E2E-8BB5-25D1EA1DE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22C0B5-F395-4FA1-AF77-F9542A6FB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6F38D-F45B-4B85-8945-1B459137D3AB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D58E8-06FE-43C3-AF1B-4E4A1199A4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60804-F91F-47FB-A0AA-ABC7E262D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613F8-4A71-4282-ABB1-029E0CDA47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363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流程图: 多文档 5">
            <a:extLst>
              <a:ext uri="{FF2B5EF4-FFF2-40B4-BE49-F238E27FC236}">
                <a16:creationId xmlns:a16="http://schemas.microsoft.com/office/drawing/2014/main" id="{7A6DA09D-E6EB-4492-9CFB-B72653AE2086}"/>
              </a:ext>
            </a:extLst>
          </p:cNvPr>
          <p:cNvSpPr/>
          <p:nvPr/>
        </p:nvSpPr>
        <p:spPr>
          <a:xfrm>
            <a:off x="339365" y="824845"/>
            <a:ext cx="1300898" cy="989815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合同扫描件（</a:t>
            </a:r>
            <a:r>
              <a:rPr lang="en-US" altLang="zh-CN" dirty="0"/>
              <a:t>pdf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7" name="流程图: 磁盘 6">
            <a:extLst>
              <a:ext uri="{FF2B5EF4-FFF2-40B4-BE49-F238E27FC236}">
                <a16:creationId xmlns:a16="http://schemas.microsoft.com/office/drawing/2014/main" id="{4DCACBB8-2BAE-4F93-919F-1E774ECDFCA4}"/>
              </a:ext>
            </a:extLst>
          </p:cNvPr>
          <p:cNvSpPr/>
          <p:nvPr/>
        </p:nvSpPr>
        <p:spPr>
          <a:xfrm>
            <a:off x="9409522" y="2665427"/>
            <a:ext cx="2139885" cy="1267906"/>
          </a:xfrm>
          <a:prstGeom prst="flowChartMagneticDisk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r>
              <a:rPr lang="zh-CN" altLang="en-US" dirty="0">
                <a:solidFill>
                  <a:schemeClr val="tx1"/>
                </a:solidFill>
              </a:rPr>
              <a:t>（合同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页数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文本）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流程图: 文档 8">
            <a:extLst>
              <a:ext uri="{FF2B5EF4-FFF2-40B4-BE49-F238E27FC236}">
                <a16:creationId xmlns:a16="http://schemas.microsoft.com/office/drawing/2014/main" id="{0A59C003-D999-402E-B856-D990F646053F}"/>
              </a:ext>
            </a:extLst>
          </p:cNvPr>
          <p:cNvSpPr/>
          <p:nvPr/>
        </p:nvSpPr>
        <p:spPr>
          <a:xfrm>
            <a:off x="3758637" y="4906652"/>
            <a:ext cx="1300897" cy="11500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定位文本</a:t>
            </a:r>
            <a:r>
              <a:rPr lang="en-US" altLang="zh-CN" dirty="0"/>
              <a:t>+</a:t>
            </a:r>
            <a:r>
              <a:rPr lang="zh-CN" altLang="en-US" dirty="0"/>
              <a:t>合同</a:t>
            </a:r>
            <a:r>
              <a:rPr lang="en-US" altLang="zh-CN" dirty="0"/>
              <a:t>+</a:t>
            </a:r>
            <a:r>
              <a:rPr lang="zh-CN" altLang="en-US" dirty="0"/>
              <a:t>页数</a:t>
            </a:r>
            <a:endParaRPr lang="en-US" dirty="0"/>
          </a:p>
        </p:txBody>
      </p:sp>
      <p:pic>
        <p:nvPicPr>
          <p:cNvPr id="1030" name="Picture 6" descr="Elasticsearch - Avançando com os conceitos - The Data Engineer">
            <a:extLst>
              <a:ext uri="{FF2B5EF4-FFF2-40B4-BE49-F238E27FC236}">
                <a16:creationId xmlns:a16="http://schemas.microsoft.com/office/drawing/2014/main" id="{F46EAFF6-7260-4014-97B0-1DAD8FD90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6643" y="2566444"/>
            <a:ext cx="1865644" cy="97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95C0818C-0C5C-455A-9366-95E11E3DA0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654" y="862767"/>
            <a:ext cx="1875582" cy="575178"/>
          </a:xfrm>
          <a:prstGeom prst="rect">
            <a:avLst/>
          </a:prstGeom>
        </p:spPr>
      </p:pic>
      <p:sp>
        <p:nvSpPr>
          <p:cNvPr id="17" name="云形 16">
            <a:extLst>
              <a:ext uri="{FF2B5EF4-FFF2-40B4-BE49-F238E27FC236}">
                <a16:creationId xmlns:a16="http://schemas.microsoft.com/office/drawing/2014/main" id="{A2392A72-6804-4DE1-B4F2-2D2D2EFD383A}"/>
              </a:ext>
            </a:extLst>
          </p:cNvPr>
          <p:cNvSpPr/>
          <p:nvPr/>
        </p:nvSpPr>
        <p:spPr>
          <a:xfrm>
            <a:off x="7162627" y="862767"/>
            <a:ext cx="1216057" cy="70701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数据处理</a:t>
            </a:r>
            <a:endParaRPr lang="en-US" dirty="0"/>
          </a:p>
        </p:txBody>
      </p:sp>
      <p:sp>
        <p:nvSpPr>
          <p:cNvPr id="24" name="云形 23">
            <a:extLst>
              <a:ext uri="{FF2B5EF4-FFF2-40B4-BE49-F238E27FC236}">
                <a16:creationId xmlns:a16="http://schemas.microsoft.com/office/drawing/2014/main" id="{2192ADFB-A150-481F-B4B3-E7516E92D779}"/>
              </a:ext>
            </a:extLst>
          </p:cNvPr>
          <p:cNvSpPr/>
          <p:nvPr/>
        </p:nvSpPr>
        <p:spPr>
          <a:xfrm>
            <a:off x="7162627" y="5128182"/>
            <a:ext cx="1216057" cy="707010"/>
          </a:xfrm>
          <a:prstGeom prst="cloud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数据检索</a:t>
            </a:r>
            <a:endParaRPr lang="en-US" dirty="0"/>
          </a:p>
        </p:txBody>
      </p:sp>
      <p:sp>
        <p:nvSpPr>
          <p:cNvPr id="25" name="流程图: 内部贮存 24">
            <a:extLst>
              <a:ext uri="{FF2B5EF4-FFF2-40B4-BE49-F238E27FC236}">
                <a16:creationId xmlns:a16="http://schemas.microsoft.com/office/drawing/2014/main" id="{F8A29656-C8F4-42BC-BBEF-73F2AD475BBA}"/>
              </a:ext>
            </a:extLst>
          </p:cNvPr>
          <p:cNvSpPr/>
          <p:nvPr/>
        </p:nvSpPr>
        <p:spPr>
          <a:xfrm>
            <a:off x="339365" y="4930219"/>
            <a:ext cx="1316180" cy="1102936"/>
          </a:xfrm>
          <a:prstGeom prst="flowChartInternalStorag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前端展示</a:t>
            </a:r>
            <a:endParaRPr lang="en-US" altLang="zh-CN" dirty="0"/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1AC8E41A-05C4-4884-8D40-A2956A0B7A94}"/>
              </a:ext>
            </a:extLst>
          </p:cNvPr>
          <p:cNvSpPr/>
          <p:nvPr/>
        </p:nvSpPr>
        <p:spPr>
          <a:xfrm>
            <a:off x="1777175" y="824845"/>
            <a:ext cx="1549567" cy="71408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Pdf</a:t>
            </a:r>
            <a:r>
              <a:rPr lang="zh-CN" altLang="en-US" sz="1400" dirty="0">
                <a:solidFill>
                  <a:schemeClr val="tx1"/>
                </a:solidFill>
              </a:rPr>
              <a:t>文件批处理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BC927764-C288-4507-A7E5-789668B2267E}"/>
              </a:ext>
            </a:extLst>
          </p:cNvPr>
          <p:cNvSpPr/>
          <p:nvPr/>
        </p:nvSpPr>
        <p:spPr>
          <a:xfrm>
            <a:off x="5476148" y="793314"/>
            <a:ext cx="1549567" cy="71408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提取文本转为</a:t>
            </a:r>
            <a:r>
              <a:rPr lang="en-US" altLang="zh-CN" sz="1400" dirty="0">
                <a:solidFill>
                  <a:schemeClr val="tx1"/>
                </a:solidFill>
              </a:rPr>
              <a:t>json</a:t>
            </a:r>
            <a:r>
              <a:rPr lang="zh-CN" altLang="en-US" sz="1400" dirty="0">
                <a:solidFill>
                  <a:schemeClr val="tx1"/>
                </a:solidFill>
              </a:rPr>
              <a:t>文件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箭头: 右 28">
            <a:extLst>
              <a:ext uri="{FF2B5EF4-FFF2-40B4-BE49-F238E27FC236}">
                <a16:creationId xmlns:a16="http://schemas.microsoft.com/office/drawing/2014/main" id="{7EB5490C-68A5-4486-884D-D861181AC7E0}"/>
              </a:ext>
            </a:extLst>
          </p:cNvPr>
          <p:cNvSpPr/>
          <p:nvPr/>
        </p:nvSpPr>
        <p:spPr>
          <a:xfrm rot="10800000" flipV="1">
            <a:off x="5336297" y="5121108"/>
            <a:ext cx="1549567" cy="71408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按照匹配度定位合同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19E81F15-29DB-4521-A5A3-525559233779}"/>
              </a:ext>
            </a:extLst>
          </p:cNvPr>
          <p:cNvSpPr/>
          <p:nvPr/>
        </p:nvSpPr>
        <p:spPr>
          <a:xfrm rot="10800000" flipV="1">
            <a:off x="1914087" y="5121108"/>
            <a:ext cx="1549567" cy="71408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按照需求在前端展示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A05F363A-5BDC-490B-B3EE-919AB69CB15B}"/>
              </a:ext>
            </a:extLst>
          </p:cNvPr>
          <p:cNvSpPr/>
          <p:nvPr/>
        </p:nvSpPr>
        <p:spPr>
          <a:xfrm rot="2700000">
            <a:off x="8074322" y="1746934"/>
            <a:ext cx="1549567" cy="71408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数据清洗后存入数据库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5936DC8F-3814-47FF-861B-EF2A6FFC754E}"/>
              </a:ext>
            </a:extLst>
          </p:cNvPr>
          <p:cNvSpPr/>
          <p:nvPr/>
        </p:nvSpPr>
        <p:spPr>
          <a:xfrm rot="8100000" flipV="1">
            <a:off x="8164317" y="4236940"/>
            <a:ext cx="1549567" cy="714084"/>
          </a:xfrm>
          <a:prstGeom prst="rightArrow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tx1"/>
                </a:solidFill>
              </a:rPr>
              <a:t>按照需求检索数据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对话气泡: 矩形 26">
            <a:extLst>
              <a:ext uri="{FF2B5EF4-FFF2-40B4-BE49-F238E27FC236}">
                <a16:creationId xmlns:a16="http://schemas.microsoft.com/office/drawing/2014/main" id="{302B0267-4508-41A5-B975-0CA5A750E01C}"/>
              </a:ext>
            </a:extLst>
          </p:cNvPr>
          <p:cNvSpPr/>
          <p:nvPr/>
        </p:nvSpPr>
        <p:spPr>
          <a:xfrm>
            <a:off x="1640264" y="2017336"/>
            <a:ext cx="6361396" cy="1188348"/>
          </a:xfrm>
          <a:prstGeom prst="wedgeRectCallout">
            <a:avLst>
              <a:gd name="adj1" fmla="val 44901"/>
              <a:gd name="adj2" fmla="val -890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从存储了合同具体内容的文件中提取有效信息，经过信息清洗与计算后按照指定规则将信息存入 </a:t>
            </a:r>
            <a:r>
              <a:rPr lang="en-US" altLang="zh-CN" dirty="0" err="1">
                <a:solidFill>
                  <a:schemeClr val="bg2">
                    <a:lumMod val="50000"/>
                  </a:schemeClr>
                </a:solidFill>
              </a:rPr>
              <a:t>elasticsearch</a:t>
            </a:r>
            <a:r>
              <a:rPr lang="en-US" altLang="zh-CN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数据库。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3" name="对话气泡: 矩形 32">
            <a:extLst>
              <a:ext uri="{FF2B5EF4-FFF2-40B4-BE49-F238E27FC236}">
                <a16:creationId xmlns:a16="http://schemas.microsoft.com/office/drawing/2014/main" id="{F93965DC-D28C-40DF-84C8-46F2284F3F05}"/>
              </a:ext>
            </a:extLst>
          </p:cNvPr>
          <p:cNvSpPr/>
          <p:nvPr/>
        </p:nvSpPr>
        <p:spPr>
          <a:xfrm>
            <a:off x="1640263" y="3582399"/>
            <a:ext cx="6361396" cy="1102936"/>
          </a:xfrm>
          <a:prstGeom prst="wedgeRectCallout">
            <a:avLst>
              <a:gd name="adj1" fmla="val 44073"/>
              <a:gd name="adj2" fmla="val 8825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bg2">
                    <a:lumMod val="50000"/>
                  </a:schemeClr>
                </a:solidFill>
              </a:rPr>
              <a:t>在输入了检索字段后，根据需求选择检索规则，从数据库中按照匹配程度输出检索的信息。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90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103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Chinasoft</dc:creator>
  <cp:lastModifiedBy>Chinasoft</cp:lastModifiedBy>
  <cp:revision>32</cp:revision>
  <dcterms:created xsi:type="dcterms:W3CDTF">2025-08-07T02:52:11Z</dcterms:created>
  <dcterms:modified xsi:type="dcterms:W3CDTF">2025-08-07T07:15:55Z</dcterms:modified>
</cp:coreProperties>
</file>