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72" r:id="rId3"/>
    <p:sldId id="273" r:id="rId4"/>
    <p:sldId id="275" r:id="rId5"/>
    <p:sldId id="276" r:id="rId6"/>
    <p:sldId id="287" r:id="rId7"/>
    <p:sldId id="278" r:id="rId8"/>
    <p:sldId id="280" r:id="rId9"/>
    <p:sldId id="281" r:id="rId10"/>
    <p:sldId id="269" r:id="rId11"/>
    <p:sldId id="257" r:id="rId12"/>
    <p:sldId id="274" r:id="rId13"/>
    <p:sldId id="286" r:id="rId14"/>
    <p:sldId id="282" r:id="rId15"/>
    <p:sldId id="284" r:id="rId16"/>
    <p:sldId id="26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Payer Code</c:v>
                </c:pt>
                <c:pt idx="1">
                  <c:v>Medical specialty</c:v>
                </c:pt>
                <c:pt idx="2">
                  <c:v>Weight</c:v>
                </c:pt>
                <c:pt idx="3">
                  <c:v>Race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42</c:v>
                </c:pt>
                <c:pt idx="2" formatCode="0%">
                  <c:v>97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88458008"/>
        <c:axId val="688463104"/>
      </c:barChart>
      <c:catAx>
        <c:axId val="68845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463104"/>
        <c:crosses val="autoZero"/>
        <c:auto val="1"/>
        <c:lblAlgn val="ctr"/>
        <c:lblOffset val="100"/>
        <c:noMultiLvlLbl val="0"/>
      </c:catAx>
      <c:valAx>
        <c:axId val="68846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45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Accuracy comparison between models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8.3777150138841336E-2"/>
          <c:y val="1.80640793242693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Decision tree using rpart</c:v>
                </c:pt>
                <c:pt idx="1">
                  <c:v>Decision tree after prunning</c:v>
                </c:pt>
                <c:pt idx="2">
                  <c:v>Decision tree using ROSE</c:v>
                </c:pt>
                <c:pt idx="3">
                  <c:v>RandomForest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58.43</c:v>
                </c:pt>
                <c:pt idx="2">
                  <c:v>58.27</c:v>
                </c:pt>
                <c:pt idx="3">
                  <c:v>57.16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 after 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Decision tree using rpart</c:v>
                </c:pt>
                <c:pt idx="1">
                  <c:v>Decision tree after prunning</c:v>
                </c:pt>
                <c:pt idx="2">
                  <c:v>Decision tree using ROSE</c:v>
                </c:pt>
                <c:pt idx="3">
                  <c:v>RandomForest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41.56</c:v>
                </c:pt>
                <c:pt idx="1">
                  <c:v>42.72</c:v>
                </c:pt>
                <c:pt idx="2">
                  <c:v>41.72</c:v>
                </c:pt>
                <c:pt idx="3">
                  <c:v>42.83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795488"/>
        <c:axId val="340798232"/>
      </c:barChart>
      <c:catAx>
        <c:axId val="34079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798232"/>
        <c:crosses val="autoZero"/>
        <c:auto val="1"/>
        <c:lblAlgn val="ctr"/>
        <c:lblOffset val="100"/>
        <c:noMultiLvlLbl val="0"/>
      </c:catAx>
      <c:valAx>
        <c:axId val="34079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7954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8B4F1-D074-473E-BC6F-01E2A99D2B5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A1A429-59D6-4941-A2D4-9EE3513307E8}">
      <dgm:prSet phldrT="[Text]" custT="1"/>
      <dgm:spPr/>
      <dgm:t>
        <a:bodyPr/>
        <a:lstStyle/>
        <a:p>
          <a:r>
            <a:rPr lang="en-US" sz="2600" dirty="0" smtClean="0">
              <a:latin typeface="Agency FB" panose="020B0503020202020204" pitchFamily="34" charset="0"/>
            </a:rPr>
            <a:t>Problem Statement</a:t>
          </a:r>
          <a:endParaRPr lang="en-US" sz="2600" dirty="0">
            <a:latin typeface="Agency FB" panose="020B0503020202020204" pitchFamily="34" charset="0"/>
          </a:endParaRPr>
        </a:p>
      </dgm:t>
    </dgm:pt>
    <dgm:pt modelId="{51AB53D4-CE97-499F-9C4C-B0AFB15BB91F}" type="parTrans" cxnId="{5A314BC2-C81B-4F56-8877-F55BC4EB98D8}">
      <dgm:prSet/>
      <dgm:spPr/>
      <dgm:t>
        <a:bodyPr/>
        <a:lstStyle/>
        <a:p>
          <a:endParaRPr lang="en-US"/>
        </a:p>
      </dgm:t>
    </dgm:pt>
    <dgm:pt modelId="{B7ACBAFD-C87C-4FBE-AC4F-474465F008A2}" type="sibTrans" cxnId="{5A314BC2-C81B-4F56-8877-F55BC4EB98D8}">
      <dgm:prSet/>
      <dgm:spPr/>
      <dgm:t>
        <a:bodyPr/>
        <a:lstStyle/>
        <a:p>
          <a:endParaRPr lang="en-US" dirty="0"/>
        </a:p>
      </dgm:t>
    </dgm:pt>
    <dgm:pt modelId="{7E69CE35-67CA-4028-9C01-7BE8E20E8917}">
      <dgm:prSet phldrT="[Text]" custT="1"/>
      <dgm:spPr/>
      <dgm:t>
        <a:bodyPr/>
        <a:lstStyle/>
        <a:p>
          <a:r>
            <a:rPr lang="en-US" sz="2400" dirty="0" smtClean="0">
              <a:latin typeface="Agency FB" panose="020B0503020202020204" pitchFamily="34" charset="0"/>
            </a:rPr>
            <a:t>Data Pre-processing</a:t>
          </a:r>
          <a:endParaRPr lang="en-US" sz="2400" dirty="0">
            <a:latin typeface="Agency FB" panose="020B0503020202020204" pitchFamily="34" charset="0"/>
          </a:endParaRPr>
        </a:p>
      </dgm:t>
    </dgm:pt>
    <dgm:pt modelId="{E22CC4A7-A93E-4012-B12C-086951F4C84E}" type="parTrans" cxnId="{EDCC5BAD-E6AE-4CEC-9849-8F67AABF904D}">
      <dgm:prSet/>
      <dgm:spPr/>
      <dgm:t>
        <a:bodyPr/>
        <a:lstStyle/>
        <a:p>
          <a:endParaRPr lang="en-US"/>
        </a:p>
      </dgm:t>
    </dgm:pt>
    <dgm:pt modelId="{D6C037E2-18F8-4997-B65A-1482045820C5}" type="sibTrans" cxnId="{EDCC5BAD-E6AE-4CEC-9849-8F67AABF904D}">
      <dgm:prSet/>
      <dgm:spPr/>
      <dgm:t>
        <a:bodyPr/>
        <a:lstStyle/>
        <a:p>
          <a:endParaRPr lang="en-US" dirty="0"/>
        </a:p>
      </dgm:t>
    </dgm:pt>
    <dgm:pt modelId="{C2E9F1F1-8AC5-470D-8E37-2DF4758C956A}">
      <dgm:prSet phldrT="[Text]" custT="1"/>
      <dgm:spPr/>
      <dgm:t>
        <a:bodyPr/>
        <a:lstStyle/>
        <a:p>
          <a:r>
            <a:rPr lang="en-US" sz="2400" dirty="0" smtClean="0">
              <a:latin typeface="Agency FB" panose="020B0503020202020204" pitchFamily="34" charset="0"/>
            </a:rPr>
            <a:t>Data </a:t>
          </a:r>
          <a:r>
            <a:rPr lang="en-US" sz="2400" dirty="0" smtClean="0">
              <a:latin typeface="Agency FB" panose="020B0503020202020204" pitchFamily="34" charset="0"/>
            </a:rPr>
            <a:t>Analysis-Models Building</a:t>
          </a:r>
          <a:endParaRPr lang="en-US" sz="2400" dirty="0">
            <a:latin typeface="Agency FB" panose="020B0503020202020204" pitchFamily="34" charset="0"/>
          </a:endParaRPr>
        </a:p>
      </dgm:t>
    </dgm:pt>
    <dgm:pt modelId="{744EF7C7-F0FF-4FDF-8A02-F9576CDE8116}" type="parTrans" cxnId="{551274D3-4709-4AC8-BCB2-DDA2E36785F5}">
      <dgm:prSet/>
      <dgm:spPr/>
      <dgm:t>
        <a:bodyPr/>
        <a:lstStyle/>
        <a:p>
          <a:endParaRPr lang="en-US"/>
        </a:p>
      </dgm:t>
    </dgm:pt>
    <dgm:pt modelId="{73D81E1F-C5DC-4DC2-ACC5-B6736478DEF6}" type="sibTrans" cxnId="{551274D3-4709-4AC8-BCB2-DDA2E36785F5}">
      <dgm:prSet/>
      <dgm:spPr/>
      <dgm:t>
        <a:bodyPr/>
        <a:lstStyle/>
        <a:p>
          <a:endParaRPr lang="en-US" dirty="0"/>
        </a:p>
      </dgm:t>
    </dgm:pt>
    <dgm:pt modelId="{486C5395-1AEA-4D99-B6D5-FD7A85667C6E}">
      <dgm:prSet phldrT="[Text]" custT="1"/>
      <dgm:spPr/>
      <dgm:t>
        <a:bodyPr/>
        <a:lstStyle/>
        <a:p>
          <a:r>
            <a:rPr lang="en-US" sz="2400" dirty="0" smtClean="0">
              <a:latin typeface="Agency FB" panose="020B0503020202020204" pitchFamily="34" charset="0"/>
            </a:rPr>
            <a:t>Evaluation Accuracy Comparison </a:t>
          </a:r>
          <a:endParaRPr lang="en-US" sz="2400" dirty="0">
            <a:latin typeface="Agency FB" panose="020B0503020202020204" pitchFamily="34" charset="0"/>
          </a:endParaRPr>
        </a:p>
      </dgm:t>
    </dgm:pt>
    <dgm:pt modelId="{907D7AEA-CD0D-4366-9520-D0644480112E}" type="parTrans" cxnId="{54AFFD7D-971C-4D00-92ED-894AEE3A4D09}">
      <dgm:prSet/>
      <dgm:spPr/>
      <dgm:t>
        <a:bodyPr/>
        <a:lstStyle/>
        <a:p>
          <a:endParaRPr lang="en-US"/>
        </a:p>
      </dgm:t>
    </dgm:pt>
    <dgm:pt modelId="{9266FA84-8F0D-45DA-BD53-DFDCCC24BC3D}" type="sibTrans" cxnId="{54AFFD7D-971C-4D00-92ED-894AEE3A4D09}">
      <dgm:prSet/>
      <dgm:spPr/>
      <dgm:t>
        <a:bodyPr/>
        <a:lstStyle/>
        <a:p>
          <a:endParaRPr lang="en-US" dirty="0"/>
        </a:p>
      </dgm:t>
    </dgm:pt>
    <dgm:pt modelId="{8C984B7D-BE04-4DE8-86E5-206B6D500EFB}">
      <dgm:prSet phldrT="[Text]" custT="1"/>
      <dgm:spPr/>
      <dgm:t>
        <a:bodyPr/>
        <a:lstStyle/>
        <a:p>
          <a:r>
            <a:rPr lang="en-US" sz="2400" dirty="0" smtClean="0">
              <a:latin typeface="Agency FB" panose="020B0503020202020204" pitchFamily="34" charset="0"/>
            </a:rPr>
            <a:t>Recommend-ation</a:t>
          </a:r>
          <a:endParaRPr lang="en-US" sz="2400" dirty="0">
            <a:latin typeface="Agency FB" panose="020B0503020202020204" pitchFamily="34" charset="0"/>
          </a:endParaRPr>
        </a:p>
      </dgm:t>
    </dgm:pt>
    <dgm:pt modelId="{94048E35-956E-4C2B-81BD-2DDF922C1B9D}" type="parTrans" cxnId="{E0D4283F-56EF-4E4E-8FA6-AFD7746A884A}">
      <dgm:prSet/>
      <dgm:spPr/>
      <dgm:t>
        <a:bodyPr/>
        <a:lstStyle/>
        <a:p>
          <a:endParaRPr lang="en-US"/>
        </a:p>
      </dgm:t>
    </dgm:pt>
    <dgm:pt modelId="{FFA5252C-F828-4B45-93E7-5FB18824C192}" type="sibTrans" cxnId="{E0D4283F-56EF-4E4E-8FA6-AFD7746A884A}">
      <dgm:prSet/>
      <dgm:spPr/>
      <dgm:t>
        <a:bodyPr/>
        <a:lstStyle/>
        <a:p>
          <a:endParaRPr lang="en-US" dirty="0"/>
        </a:p>
      </dgm:t>
    </dgm:pt>
    <dgm:pt modelId="{1739C0A1-E1F0-4B69-B947-64357600E967}" type="pres">
      <dgm:prSet presAssocID="{7C68B4F1-D074-473E-BC6F-01E2A99D2B5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F42700-1B5C-4D11-9F8E-037547061AF5}" type="pres">
      <dgm:prSet presAssocID="{ECA1A429-59D6-4941-A2D4-9EE3513307E8}" presName="node" presStyleLbl="node1" presStyleIdx="0" presStyleCnt="5" custScaleX="114213" custScaleY="106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15FC31-9F79-4DED-8420-6A9ED8C9397E}" type="pres">
      <dgm:prSet presAssocID="{B7ACBAFD-C87C-4FBE-AC4F-474465F008A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D6C0482A-653E-436E-ADE9-560F05637BB4}" type="pres">
      <dgm:prSet presAssocID="{B7ACBAFD-C87C-4FBE-AC4F-474465F008A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55010E3-8826-4DAA-B7F2-2FC41185EFDF}" type="pres">
      <dgm:prSet presAssocID="{7E69CE35-67CA-4028-9C01-7BE8E20E8917}" presName="node" presStyleLbl="node1" presStyleIdx="1" presStyleCnt="5" custScaleX="103731" custScaleY="91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D664E-9E45-4F5C-B351-FB6B317877EC}" type="pres">
      <dgm:prSet presAssocID="{D6C037E2-18F8-4997-B65A-1482045820C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170D6DA-7CE2-4AF2-BDBA-BB318AF4D714}" type="pres">
      <dgm:prSet presAssocID="{D6C037E2-18F8-4997-B65A-1482045820C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B739FF7-0C6D-43A7-8133-5D9AE90F279B}" type="pres">
      <dgm:prSet presAssocID="{C2E9F1F1-8AC5-470D-8E37-2DF4758C956A}" presName="node" presStyleLbl="node1" presStyleIdx="2" presStyleCnt="5" custScaleX="108806" custRadScaleRad="96537" custRadScaleInc="-5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6B07D-D416-4CEB-904A-1838FF2C27F6}" type="pres">
      <dgm:prSet presAssocID="{73D81E1F-C5DC-4DC2-ACC5-B6736478DEF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C161C7C-DF91-41CA-ABD5-3D2CA23C1421}" type="pres">
      <dgm:prSet presAssocID="{73D81E1F-C5DC-4DC2-ACC5-B6736478DEF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DCB600A-E0B9-4544-AE4B-647F7308D0DE}" type="pres">
      <dgm:prSet presAssocID="{486C5395-1AEA-4D99-B6D5-FD7A85667C6E}" presName="node" presStyleLbl="node1" presStyleIdx="3" presStyleCnt="5" custScaleX="114825" custScaleY="89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CCB33-DA07-4951-938C-AB8EE8C1CC6E}" type="pres">
      <dgm:prSet presAssocID="{9266FA84-8F0D-45DA-BD53-DFDCCC24BC3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8BA7A53-F01A-406E-AF7D-A77EA60CFFC8}" type="pres">
      <dgm:prSet presAssocID="{9266FA84-8F0D-45DA-BD53-DFDCCC24BC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FF1043B-7DAC-439A-B088-EC726BD8A0F5}" type="pres">
      <dgm:prSet presAssocID="{8C984B7D-BE04-4DE8-86E5-206B6D500EFB}" presName="node" presStyleLbl="node1" presStyleIdx="4" presStyleCnt="5" custScaleX="118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F220D-AB07-41E9-B4DE-09919BD6B42A}" type="pres">
      <dgm:prSet presAssocID="{FFA5252C-F828-4B45-93E7-5FB18824C19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EB26027-8E86-4EEF-867F-C6FF1ED97591}" type="pres">
      <dgm:prSet presAssocID="{FFA5252C-F828-4B45-93E7-5FB18824C19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0601E10-82FF-43C4-A884-45D1D8162682}" type="presOf" srcId="{7E69CE35-67CA-4028-9C01-7BE8E20E8917}" destId="{B55010E3-8826-4DAA-B7F2-2FC41185EFDF}" srcOrd="0" destOrd="0" presId="urn:microsoft.com/office/officeart/2005/8/layout/cycle2"/>
    <dgm:cxn modelId="{58D8E9E1-57F8-4BC4-AFD4-CEF322AED75B}" type="presOf" srcId="{D6C037E2-18F8-4997-B65A-1482045820C5}" destId="{F48D664E-9E45-4F5C-B351-FB6B317877EC}" srcOrd="0" destOrd="0" presId="urn:microsoft.com/office/officeart/2005/8/layout/cycle2"/>
    <dgm:cxn modelId="{42A4ECDE-384B-42A2-9EEF-4B73E8B13ED0}" type="presOf" srcId="{D6C037E2-18F8-4997-B65A-1482045820C5}" destId="{A170D6DA-7CE2-4AF2-BDBA-BB318AF4D714}" srcOrd="1" destOrd="0" presId="urn:microsoft.com/office/officeart/2005/8/layout/cycle2"/>
    <dgm:cxn modelId="{48AD1441-983B-4FF8-8635-2FF520F44866}" type="presOf" srcId="{7C68B4F1-D074-473E-BC6F-01E2A99D2B56}" destId="{1739C0A1-E1F0-4B69-B947-64357600E967}" srcOrd="0" destOrd="0" presId="urn:microsoft.com/office/officeart/2005/8/layout/cycle2"/>
    <dgm:cxn modelId="{551274D3-4709-4AC8-BCB2-DDA2E36785F5}" srcId="{7C68B4F1-D074-473E-BC6F-01E2A99D2B56}" destId="{C2E9F1F1-8AC5-470D-8E37-2DF4758C956A}" srcOrd="2" destOrd="0" parTransId="{744EF7C7-F0FF-4FDF-8A02-F9576CDE8116}" sibTransId="{73D81E1F-C5DC-4DC2-ACC5-B6736478DEF6}"/>
    <dgm:cxn modelId="{990EA1D8-A49D-48C5-A6BC-681C71E65C93}" type="presOf" srcId="{FFA5252C-F828-4B45-93E7-5FB18824C192}" destId="{D10F220D-AB07-41E9-B4DE-09919BD6B42A}" srcOrd="0" destOrd="0" presId="urn:microsoft.com/office/officeart/2005/8/layout/cycle2"/>
    <dgm:cxn modelId="{1B955D7B-C9C9-4778-AEEA-B5E5AF9B8FBB}" type="presOf" srcId="{73D81E1F-C5DC-4DC2-ACC5-B6736478DEF6}" destId="{BC161C7C-DF91-41CA-ABD5-3D2CA23C1421}" srcOrd="1" destOrd="0" presId="urn:microsoft.com/office/officeart/2005/8/layout/cycle2"/>
    <dgm:cxn modelId="{F44F487A-3189-4E85-8B6D-1A33AC95F8D0}" type="presOf" srcId="{73D81E1F-C5DC-4DC2-ACC5-B6736478DEF6}" destId="{7826B07D-D416-4CEB-904A-1838FF2C27F6}" srcOrd="0" destOrd="0" presId="urn:microsoft.com/office/officeart/2005/8/layout/cycle2"/>
    <dgm:cxn modelId="{D3BDB295-F88D-42E9-8CFD-2D86703CD2C9}" type="presOf" srcId="{8C984B7D-BE04-4DE8-86E5-206B6D500EFB}" destId="{6FF1043B-7DAC-439A-B088-EC726BD8A0F5}" srcOrd="0" destOrd="0" presId="urn:microsoft.com/office/officeart/2005/8/layout/cycle2"/>
    <dgm:cxn modelId="{32D7B3DE-D224-4847-B1DF-D640C2AE465E}" type="presOf" srcId="{9266FA84-8F0D-45DA-BD53-DFDCCC24BC3D}" destId="{48BA7A53-F01A-406E-AF7D-A77EA60CFFC8}" srcOrd="1" destOrd="0" presId="urn:microsoft.com/office/officeart/2005/8/layout/cycle2"/>
    <dgm:cxn modelId="{92FFE342-71E8-4C36-9DE4-9ED8266C32CC}" type="presOf" srcId="{ECA1A429-59D6-4941-A2D4-9EE3513307E8}" destId="{35F42700-1B5C-4D11-9F8E-037547061AF5}" srcOrd="0" destOrd="0" presId="urn:microsoft.com/office/officeart/2005/8/layout/cycle2"/>
    <dgm:cxn modelId="{B6B6F904-44EE-419A-80ED-9AA7B34F3137}" type="presOf" srcId="{B7ACBAFD-C87C-4FBE-AC4F-474465F008A2}" destId="{F315FC31-9F79-4DED-8420-6A9ED8C9397E}" srcOrd="0" destOrd="0" presId="urn:microsoft.com/office/officeart/2005/8/layout/cycle2"/>
    <dgm:cxn modelId="{13C2E097-14DB-4435-8CE0-4B97AA83CA08}" type="presOf" srcId="{B7ACBAFD-C87C-4FBE-AC4F-474465F008A2}" destId="{D6C0482A-653E-436E-ADE9-560F05637BB4}" srcOrd="1" destOrd="0" presId="urn:microsoft.com/office/officeart/2005/8/layout/cycle2"/>
    <dgm:cxn modelId="{6627F692-FB5D-405A-B0FF-19B79EE40F8B}" type="presOf" srcId="{FFA5252C-F828-4B45-93E7-5FB18824C192}" destId="{BEB26027-8E86-4EEF-867F-C6FF1ED97591}" srcOrd="1" destOrd="0" presId="urn:microsoft.com/office/officeart/2005/8/layout/cycle2"/>
    <dgm:cxn modelId="{E0D4283F-56EF-4E4E-8FA6-AFD7746A884A}" srcId="{7C68B4F1-D074-473E-BC6F-01E2A99D2B56}" destId="{8C984B7D-BE04-4DE8-86E5-206B6D500EFB}" srcOrd="4" destOrd="0" parTransId="{94048E35-956E-4C2B-81BD-2DDF922C1B9D}" sibTransId="{FFA5252C-F828-4B45-93E7-5FB18824C192}"/>
    <dgm:cxn modelId="{EDCC5BAD-E6AE-4CEC-9849-8F67AABF904D}" srcId="{7C68B4F1-D074-473E-BC6F-01E2A99D2B56}" destId="{7E69CE35-67CA-4028-9C01-7BE8E20E8917}" srcOrd="1" destOrd="0" parTransId="{E22CC4A7-A93E-4012-B12C-086951F4C84E}" sibTransId="{D6C037E2-18F8-4997-B65A-1482045820C5}"/>
    <dgm:cxn modelId="{02682EF0-FD82-40B4-9CEE-0D30855A6DAA}" type="presOf" srcId="{C2E9F1F1-8AC5-470D-8E37-2DF4758C956A}" destId="{DB739FF7-0C6D-43A7-8133-5D9AE90F279B}" srcOrd="0" destOrd="0" presId="urn:microsoft.com/office/officeart/2005/8/layout/cycle2"/>
    <dgm:cxn modelId="{54AFFD7D-971C-4D00-92ED-894AEE3A4D09}" srcId="{7C68B4F1-D074-473E-BC6F-01E2A99D2B56}" destId="{486C5395-1AEA-4D99-B6D5-FD7A85667C6E}" srcOrd="3" destOrd="0" parTransId="{907D7AEA-CD0D-4366-9520-D0644480112E}" sibTransId="{9266FA84-8F0D-45DA-BD53-DFDCCC24BC3D}"/>
    <dgm:cxn modelId="{5A314BC2-C81B-4F56-8877-F55BC4EB98D8}" srcId="{7C68B4F1-D074-473E-BC6F-01E2A99D2B56}" destId="{ECA1A429-59D6-4941-A2D4-9EE3513307E8}" srcOrd="0" destOrd="0" parTransId="{51AB53D4-CE97-499F-9C4C-B0AFB15BB91F}" sibTransId="{B7ACBAFD-C87C-4FBE-AC4F-474465F008A2}"/>
    <dgm:cxn modelId="{BE26BD40-6A30-406D-BEEA-E8461EE95F49}" type="presOf" srcId="{9266FA84-8F0D-45DA-BD53-DFDCCC24BC3D}" destId="{9EDCCB33-DA07-4951-938C-AB8EE8C1CC6E}" srcOrd="0" destOrd="0" presId="urn:microsoft.com/office/officeart/2005/8/layout/cycle2"/>
    <dgm:cxn modelId="{23F234E5-75F8-4465-8A3D-555047A12C82}" type="presOf" srcId="{486C5395-1AEA-4D99-B6D5-FD7A85667C6E}" destId="{7DCB600A-E0B9-4544-AE4B-647F7308D0DE}" srcOrd="0" destOrd="0" presId="urn:microsoft.com/office/officeart/2005/8/layout/cycle2"/>
    <dgm:cxn modelId="{4EC42FB3-A83F-45A6-A6DA-6B9185F51220}" type="presParOf" srcId="{1739C0A1-E1F0-4B69-B947-64357600E967}" destId="{35F42700-1B5C-4D11-9F8E-037547061AF5}" srcOrd="0" destOrd="0" presId="urn:microsoft.com/office/officeart/2005/8/layout/cycle2"/>
    <dgm:cxn modelId="{AEE48B88-59A8-4272-A5C2-1F7C0E820FE5}" type="presParOf" srcId="{1739C0A1-E1F0-4B69-B947-64357600E967}" destId="{F315FC31-9F79-4DED-8420-6A9ED8C9397E}" srcOrd="1" destOrd="0" presId="urn:microsoft.com/office/officeart/2005/8/layout/cycle2"/>
    <dgm:cxn modelId="{F7A59ED2-06E1-45B6-95B4-35E33155C779}" type="presParOf" srcId="{F315FC31-9F79-4DED-8420-6A9ED8C9397E}" destId="{D6C0482A-653E-436E-ADE9-560F05637BB4}" srcOrd="0" destOrd="0" presId="urn:microsoft.com/office/officeart/2005/8/layout/cycle2"/>
    <dgm:cxn modelId="{E54FA095-C628-4F02-B910-9E3995A1808C}" type="presParOf" srcId="{1739C0A1-E1F0-4B69-B947-64357600E967}" destId="{B55010E3-8826-4DAA-B7F2-2FC41185EFDF}" srcOrd="2" destOrd="0" presId="urn:microsoft.com/office/officeart/2005/8/layout/cycle2"/>
    <dgm:cxn modelId="{C9190E70-C2C9-4670-9048-B47B51871BDB}" type="presParOf" srcId="{1739C0A1-E1F0-4B69-B947-64357600E967}" destId="{F48D664E-9E45-4F5C-B351-FB6B317877EC}" srcOrd="3" destOrd="0" presId="urn:microsoft.com/office/officeart/2005/8/layout/cycle2"/>
    <dgm:cxn modelId="{A8EA5A26-3838-4DA3-917F-33A0DE95851F}" type="presParOf" srcId="{F48D664E-9E45-4F5C-B351-FB6B317877EC}" destId="{A170D6DA-7CE2-4AF2-BDBA-BB318AF4D714}" srcOrd="0" destOrd="0" presId="urn:microsoft.com/office/officeart/2005/8/layout/cycle2"/>
    <dgm:cxn modelId="{6410BAE4-EA66-478E-94A3-6ABF93197088}" type="presParOf" srcId="{1739C0A1-E1F0-4B69-B947-64357600E967}" destId="{DB739FF7-0C6D-43A7-8133-5D9AE90F279B}" srcOrd="4" destOrd="0" presId="urn:microsoft.com/office/officeart/2005/8/layout/cycle2"/>
    <dgm:cxn modelId="{60E4D076-06DD-4862-9373-7FEBCFEFF062}" type="presParOf" srcId="{1739C0A1-E1F0-4B69-B947-64357600E967}" destId="{7826B07D-D416-4CEB-904A-1838FF2C27F6}" srcOrd="5" destOrd="0" presId="urn:microsoft.com/office/officeart/2005/8/layout/cycle2"/>
    <dgm:cxn modelId="{359F7F0B-C959-4341-81AB-128B79631716}" type="presParOf" srcId="{7826B07D-D416-4CEB-904A-1838FF2C27F6}" destId="{BC161C7C-DF91-41CA-ABD5-3D2CA23C1421}" srcOrd="0" destOrd="0" presId="urn:microsoft.com/office/officeart/2005/8/layout/cycle2"/>
    <dgm:cxn modelId="{EA8CED26-2DA2-4225-A4C3-DBF94E1E913B}" type="presParOf" srcId="{1739C0A1-E1F0-4B69-B947-64357600E967}" destId="{7DCB600A-E0B9-4544-AE4B-647F7308D0DE}" srcOrd="6" destOrd="0" presId="urn:microsoft.com/office/officeart/2005/8/layout/cycle2"/>
    <dgm:cxn modelId="{1E187CC7-34B5-4E38-AA9C-A2DED361AC39}" type="presParOf" srcId="{1739C0A1-E1F0-4B69-B947-64357600E967}" destId="{9EDCCB33-DA07-4951-938C-AB8EE8C1CC6E}" srcOrd="7" destOrd="0" presId="urn:microsoft.com/office/officeart/2005/8/layout/cycle2"/>
    <dgm:cxn modelId="{89941AE4-D120-463C-A729-995FBE53D05F}" type="presParOf" srcId="{9EDCCB33-DA07-4951-938C-AB8EE8C1CC6E}" destId="{48BA7A53-F01A-406E-AF7D-A77EA60CFFC8}" srcOrd="0" destOrd="0" presId="urn:microsoft.com/office/officeart/2005/8/layout/cycle2"/>
    <dgm:cxn modelId="{019A3A2B-09A2-4C12-AA2E-DAD173B7F570}" type="presParOf" srcId="{1739C0A1-E1F0-4B69-B947-64357600E967}" destId="{6FF1043B-7DAC-439A-B088-EC726BD8A0F5}" srcOrd="8" destOrd="0" presId="urn:microsoft.com/office/officeart/2005/8/layout/cycle2"/>
    <dgm:cxn modelId="{89CFAE87-A396-414C-B9B8-61D159C01169}" type="presParOf" srcId="{1739C0A1-E1F0-4B69-B947-64357600E967}" destId="{D10F220D-AB07-41E9-B4DE-09919BD6B42A}" srcOrd="9" destOrd="0" presId="urn:microsoft.com/office/officeart/2005/8/layout/cycle2"/>
    <dgm:cxn modelId="{A48F1BC3-0BEB-404E-A221-910EE47D67CD}" type="presParOf" srcId="{D10F220D-AB07-41E9-B4DE-09919BD6B42A}" destId="{BEB26027-8E86-4EEF-867F-C6FF1ED9759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42700-1B5C-4D11-9F8E-037547061AF5}">
      <dsp:nvSpPr>
        <dsp:cNvPr id="0" name=""/>
        <dsp:cNvSpPr/>
      </dsp:nvSpPr>
      <dsp:spPr>
        <a:xfrm>
          <a:off x="4337405" y="-24519"/>
          <a:ext cx="1854812" cy="1725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Agency FB" panose="020B0503020202020204" pitchFamily="34" charset="0"/>
            </a:rPr>
            <a:t>Problem Statement</a:t>
          </a:r>
          <a:endParaRPr lang="en-US" sz="2600" kern="1200" dirty="0">
            <a:latin typeface="Agency FB" panose="020B0503020202020204" pitchFamily="34" charset="0"/>
          </a:endParaRPr>
        </a:p>
      </dsp:txBody>
      <dsp:txXfrm>
        <a:off x="4609036" y="228102"/>
        <a:ext cx="1311550" cy="1219764"/>
      </dsp:txXfrm>
    </dsp:sp>
    <dsp:sp modelId="{F315FC31-9F79-4DED-8420-6A9ED8C9397E}">
      <dsp:nvSpPr>
        <dsp:cNvPr id="0" name=""/>
        <dsp:cNvSpPr/>
      </dsp:nvSpPr>
      <dsp:spPr>
        <a:xfrm rot="2160000">
          <a:off x="6089318" y="1304572"/>
          <a:ext cx="389785" cy="54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100484" y="1379826"/>
        <a:ext cx="272850" cy="328858"/>
      </dsp:txXfrm>
    </dsp:sp>
    <dsp:sp modelId="{B55010E3-8826-4DAA-B7F2-2FC41185EFDF}">
      <dsp:nvSpPr>
        <dsp:cNvPr id="0" name=""/>
        <dsp:cNvSpPr/>
      </dsp:nvSpPr>
      <dsp:spPr>
        <a:xfrm>
          <a:off x="6398520" y="1530558"/>
          <a:ext cx="1684585" cy="14861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gency FB" panose="020B0503020202020204" pitchFamily="34" charset="0"/>
            </a:rPr>
            <a:t>Data Pre-processing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6645222" y="1748199"/>
        <a:ext cx="1191181" cy="1050867"/>
      </dsp:txXfrm>
    </dsp:sp>
    <dsp:sp modelId="{F48D664E-9E45-4F5C-B351-FB6B317877EC}">
      <dsp:nvSpPr>
        <dsp:cNvPr id="0" name=""/>
        <dsp:cNvSpPr/>
      </dsp:nvSpPr>
      <dsp:spPr>
        <a:xfrm rot="6502816">
          <a:off x="6682330" y="3066768"/>
          <a:ext cx="407772" cy="54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6762783" y="3118342"/>
        <a:ext cx="285440" cy="328858"/>
      </dsp:txXfrm>
    </dsp:sp>
    <dsp:sp modelId="{DB739FF7-0C6D-43A7-8133-5D9AE90F279B}">
      <dsp:nvSpPr>
        <dsp:cNvPr id="0" name=""/>
        <dsp:cNvSpPr/>
      </dsp:nvSpPr>
      <dsp:spPr>
        <a:xfrm>
          <a:off x="5619733" y="3681431"/>
          <a:ext cx="1767003" cy="16239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gency FB" panose="020B0503020202020204" pitchFamily="34" charset="0"/>
            </a:rPr>
            <a:t>Data </a:t>
          </a:r>
          <a:r>
            <a:rPr lang="en-US" sz="2400" kern="1200" dirty="0" smtClean="0">
              <a:latin typeface="Agency FB" panose="020B0503020202020204" pitchFamily="34" charset="0"/>
            </a:rPr>
            <a:t>Analysis-Models Building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5878505" y="3919259"/>
        <a:ext cx="1249459" cy="1148338"/>
      </dsp:txXfrm>
    </dsp:sp>
    <dsp:sp modelId="{7826B07D-D416-4CEB-904A-1838FF2C27F6}">
      <dsp:nvSpPr>
        <dsp:cNvPr id="0" name=""/>
        <dsp:cNvSpPr/>
      </dsp:nvSpPr>
      <dsp:spPr>
        <a:xfrm rot="10655937">
          <a:off x="5135957" y="4269524"/>
          <a:ext cx="342712" cy="54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5238726" y="4376990"/>
        <a:ext cx="239898" cy="328858"/>
      </dsp:txXfrm>
    </dsp:sp>
    <dsp:sp modelId="{7DCB600A-E0B9-4544-AE4B-647F7308D0DE}">
      <dsp:nvSpPr>
        <dsp:cNvPr id="0" name=""/>
        <dsp:cNvSpPr/>
      </dsp:nvSpPr>
      <dsp:spPr>
        <a:xfrm>
          <a:off x="3111199" y="3872943"/>
          <a:ext cx="1864751" cy="14472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gency FB" panose="020B0503020202020204" pitchFamily="34" charset="0"/>
            </a:rPr>
            <a:t>Evaluation Accuracy Comparison 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3384285" y="4084886"/>
        <a:ext cx="1318579" cy="1023352"/>
      </dsp:txXfrm>
    </dsp:sp>
    <dsp:sp modelId="{9EDCCB33-DA07-4951-938C-AB8EE8C1CC6E}">
      <dsp:nvSpPr>
        <dsp:cNvPr id="0" name=""/>
        <dsp:cNvSpPr/>
      </dsp:nvSpPr>
      <dsp:spPr>
        <a:xfrm rot="15120000">
          <a:off x="3449955" y="3214338"/>
          <a:ext cx="467102" cy="54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3541672" y="3390594"/>
        <a:ext cx="326971" cy="328858"/>
      </dsp:txXfrm>
    </dsp:sp>
    <dsp:sp modelId="{6FF1043B-7DAC-439A-B088-EC726BD8A0F5}">
      <dsp:nvSpPr>
        <dsp:cNvPr id="0" name=""/>
        <dsp:cNvSpPr/>
      </dsp:nvSpPr>
      <dsp:spPr>
        <a:xfrm>
          <a:off x="2326722" y="1461636"/>
          <a:ext cx="1924173" cy="16239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gency FB" panose="020B0503020202020204" pitchFamily="34" charset="0"/>
            </a:rPr>
            <a:t>Recommend-ation</a:t>
          </a:r>
          <a:endParaRPr lang="en-US" sz="2400" kern="1200" dirty="0">
            <a:latin typeface="Agency FB" panose="020B0503020202020204" pitchFamily="34" charset="0"/>
          </a:endParaRPr>
        </a:p>
      </dsp:txBody>
      <dsp:txXfrm>
        <a:off x="2608511" y="1699464"/>
        <a:ext cx="1360595" cy="1148338"/>
      </dsp:txXfrm>
    </dsp:sp>
    <dsp:sp modelId="{D10F220D-AB07-41E9-B4DE-09919BD6B42A}">
      <dsp:nvSpPr>
        <dsp:cNvPr id="0" name=""/>
        <dsp:cNvSpPr/>
      </dsp:nvSpPr>
      <dsp:spPr>
        <a:xfrm rot="19440000">
          <a:off x="4099192" y="1287998"/>
          <a:ext cx="338061" cy="54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108877" y="1427424"/>
        <a:ext cx="236643" cy="328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97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51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012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0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0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6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2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48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30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45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1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38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2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06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51EDE8-C4E5-4644-B570-8626A346275A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38A898-0DC2-4E8C-932E-66545D4457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Data Mining for </a:t>
            </a:r>
            <a:br>
              <a:rPr lang="en-US" altLang="zh-CN" sz="4000" dirty="0"/>
            </a:br>
            <a:r>
              <a:rPr lang="en-US" altLang="zh-CN" sz="4000" dirty="0"/>
              <a:t>Diabetes Readmission Prediction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ADM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By Rooksana Sultana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85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Created: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using </a:t>
            </a:r>
            <a:r>
              <a:rPr lang="en-US" dirty="0" smtClean="0"/>
              <a:t>rpart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Decision Tree using Under sampling, Over sampling  and </a:t>
            </a:r>
          </a:p>
          <a:p>
            <a:r>
              <a:rPr lang="en-US" dirty="0" smtClean="0"/>
              <a:t>Decision Tree using both (under and over sampling) </a:t>
            </a:r>
          </a:p>
          <a:p>
            <a:r>
              <a:rPr lang="en-US" dirty="0" smtClean="0"/>
              <a:t>Decision Trees using </a:t>
            </a:r>
            <a:r>
              <a:rPr lang="en-US" dirty="0" smtClean="0"/>
              <a:t>Synthetic Balancing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16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456" y="6198730"/>
            <a:ext cx="9388699" cy="518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809379"/>
            <a:ext cx="5692977" cy="538935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72011"/>
              </p:ext>
            </p:extLst>
          </p:nvPr>
        </p:nvGraphicFramePr>
        <p:xfrm>
          <a:off x="6988380" y="1274124"/>
          <a:ext cx="4584921" cy="442260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45936"/>
                <a:gridCol w="1560000"/>
                <a:gridCol w="688579"/>
                <a:gridCol w="890406"/>
              </a:tblGrid>
              <a:tr h="772734">
                <a:tc>
                  <a:txBody>
                    <a:bodyPr/>
                    <a:lstStyle/>
                    <a:p>
                      <a:r>
                        <a:rPr lang="en-US" dirty="0" smtClean="0"/>
                        <a:t>Balanced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</a:t>
                      </a:r>
                      <a:r>
                        <a:rPr lang="en-US" dirty="0" smtClean="0"/>
                        <a:t>used</a:t>
                      </a:r>
                      <a:endParaRPr lang="en-US" dirty="0"/>
                    </a:p>
                  </a:txBody>
                  <a:tcPr/>
                </a:tc>
              </a:tr>
              <a:tr h="540913">
                <a:tc>
                  <a:txBody>
                    <a:bodyPr/>
                    <a:lstStyle/>
                    <a:p>
                      <a:r>
                        <a:rPr lang="en-US" dirty="0" smtClean="0"/>
                        <a:t>Unbalanced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</a:tr>
              <a:tr h="540913">
                <a:tc>
                  <a:txBody>
                    <a:bodyPr/>
                    <a:lstStyle/>
                    <a:p>
                      <a:r>
                        <a:rPr lang="en-US" dirty="0" smtClean="0"/>
                        <a:t>Under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540913">
                <a:tc>
                  <a:txBody>
                    <a:bodyPr/>
                    <a:lstStyle/>
                    <a:p>
                      <a:r>
                        <a:rPr lang="en-US" dirty="0" smtClean="0"/>
                        <a:t>Over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608151">
                <a:tc>
                  <a:txBody>
                    <a:bodyPr/>
                    <a:lstStyle/>
                    <a:p>
                      <a:r>
                        <a:rPr lang="en-US" dirty="0" smtClean="0"/>
                        <a:t>Both-Under and Over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Red-white</a:t>
                      </a:r>
                      <a:endParaRPr lang="en-US" dirty="0"/>
                    </a:p>
                  </a:txBody>
                  <a:tcPr/>
                </a:tc>
              </a:tr>
              <a:tr h="608151">
                <a:tc>
                  <a:txBody>
                    <a:bodyPr/>
                    <a:lstStyle/>
                    <a:p>
                      <a:r>
                        <a:rPr lang="en-US" dirty="0" smtClean="0"/>
                        <a:t>ROSE synthetic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101755" y="2770496"/>
            <a:ext cx="1255594" cy="2047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13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5933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481" y="1437869"/>
            <a:ext cx="6326728" cy="4740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10113" y="1179755"/>
            <a:ext cx="3581368" cy="1233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Random Forest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388" y="4067252"/>
            <a:ext cx="33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OOB </a:t>
            </a:r>
            <a:r>
              <a:rPr lang="en-US" dirty="0"/>
              <a:t>Error rate=43.37</a:t>
            </a:r>
            <a:r>
              <a:rPr lang="en-US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647503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706827"/>
              </p:ext>
            </p:extLst>
          </p:nvPr>
        </p:nvGraphicFramePr>
        <p:xfrm>
          <a:off x="838200" y="1255594"/>
          <a:ext cx="10515600" cy="4921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4197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using Synthetic balanced </a:t>
            </a:r>
            <a:r>
              <a:rPr lang="en-US" dirty="0" smtClean="0"/>
              <a:t>method, as it has high accuracy(46%) and Sensitivity (44%) and it is better in predicting readmission rates within 30 days when compared to other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19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obtained by random forest and decision tree on the actual imbalanced data set </a:t>
            </a:r>
            <a:r>
              <a:rPr lang="en-US" dirty="0" smtClean="0"/>
              <a:t>are similar. </a:t>
            </a:r>
          </a:p>
          <a:p>
            <a:r>
              <a:rPr lang="en-US" dirty="0" smtClean="0"/>
              <a:t>I </a:t>
            </a:r>
            <a:r>
              <a:rPr lang="en-US" dirty="0"/>
              <a:t>used synthetic data balancing techniques and improved model </a:t>
            </a:r>
            <a:r>
              <a:rPr lang="en-US" dirty="0" smtClean="0"/>
              <a:t>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87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83893"/>
            <a:ext cx="9731990" cy="3725837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readmission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 smtClean="0"/>
              <a:t>are related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inpatient</a:t>
            </a:r>
            <a:r>
              <a:rPr lang="zh-CN" altLang="en-US" dirty="0"/>
              <a:t> </a:t>
            </a:r>
            <a:r>
              <a:rPr lang="en-US" altLang="zh-CN" dirty="0" smtClean="0"/>
              <a:t>visits, </a:t>
            </a:r>
            <a:r>
              <a:rPr lang="en-US" altLang="zh-CN" dirty="0"/>
              <a:t>discharge</a:t>
            </a:r>
            <a:r>
              <a:rPr lang="zh-CN" altLang="en-US" dirty="0"/>
              <a:t> </a:t>
            </a:r>
            <a:r>
              <a:rPr lang="en-US" altLang="zh-CN" dirty="0" smtClean="0"/>
              <a:t>disposition,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admission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admission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</a:t>
            </a:r>
            <a:r>
              <a:rPr lang="en-US" altLang="zh-CN" dirty="0" smtClean="0"/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Instead of tracking all</a:t>
            </a:r>
            <a:r>
              <a:rPr lang="zh-CN" altLang="en-US" dirty="0"/>
              <a:t> </a:t>
            </a:r>
            <a:r>
              <a:rPr lang="en-US" dirty="0"/>
              <a:t>55 attributes, hospitals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suggested</a:t>
            </a:r>
            <a:r>
              <a:rPr lang="zh-CN" altLang="en-US" dirty="0"/>
              <a:t> </a:t>
            </a:r>
            <a:r>
              <a:rPr lang="en-US" altLang="zh-CN" dirty="0" smtClean="0"/>
              <a:t>to focus on number</a:t>
            </a:r>
            <a:r>
              <a:rPr lang="zh-CN" altLang="en-US" dirty="0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patient’s </a:t>
            </a:r>
            <a:r>
              <a:rPr lang="zh-CN" altLang="en-US" dirty="0"/>
              <a:t> </a:t>
            </a:r>
            <a:r>
              <a:rPr lang="en-US" altLang="zh-CN" dirty="0"/>
              <a:t>inpatient</a:t>
            </a:r>
            <a:r>
              <a:rPr lang="zh-CN" altLang="en-US" dirty="0"/>
              <a:t> </a:t>
            </a:r>
            <a:r>
              <a:rPr lang="en-US" altLang="zh-CN" dirty="0"/>
              <a:t>visits,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,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discharge</a:t>
            </a:r>
            <a:r>
              <a:rPr lang="zh-CN" altLang="en-US" dirty="0"/>
              <a:t> </a:t>
            </a:r>
            <a:r>
              <a:rPr lang="en-US" altLang="zh-CN" dirty="0" smtClean="0"/>
              <a:t>disposition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Focus </a:t>
            </a:r>
            <a:r>
              <a:rPr lang="en-US" altLang="zh-CN" dirty="0" smtClean="0"/>
              <a:t>on admission source of the </a:t>
            </a:r>
            <a:r>
              <a:rPr lang="en-US" altLang="zh-CN" dirty="0"/>
              <a:t>patients </a:t>
            </a:r>
            <a:r>
              <a:rPr lang="en-US" altLang="zh-CN" dirty="0" smtClean="0"/>
              <a:t>that is, who </a:t>
            </a:r>
            <a:r>
              <a:rPr lang="en-US" altLang="zh-CN" dirty="0"/>
              <a:t>had emergency </a:t>
            </a:r>
            <a:r>
              <a:rPr lang="en-US" altLang="zh-CN" dirty="0" smtClean="0"/>
              <a:t>encounters and who came in from Physicians referral, Clinic referral, transferred from another hospital.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Hospitals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advised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focus not</a:t>
            </a:r>
            <a:r>
              <a:rPr lang="zh-CN" altLang="en-US" dirty="0" smtClean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inpatient</a:t>
            </a:r>
            <a:r>
              <a:rPr lang="zh-CN" altLang="en-US" dirty="0"/>
              <a:t> </a:t>
            </a:r>
            <a:r>
              <a:rPr lang="en-US" altLang="zh-CN" dirty="0"/>
              <a:t>treatment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 smtClean="0"/>
              <a:t>also continue care</a:t>
            </a:r>
            <a:r>
              <a:rPr lang="zh-CN" altLang="en-US" dirty="0" smtClean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discharge.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90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you for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27" y="948520"/>
            <a:ext cx="6708776" cy="5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29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 smtClean="0"/>
          </a:p>
          <a:p>
            <a:r>
              <a:rPr lang="en-US" dirty="0" smtClean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4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Background: </a:t>
            </a:r>
            <a:r>
              <a:rPr lang="en-US" dirty="0"/>
              <a:t>Hospital readmission for diabetic patients is a major concern in the United </a:t>
            </a:r>
            <a:r>
              <a:rPr lang="en-US" dirty="0" smtClean="0"/>
              <a:t>States and </a:t>
            </a:r>
            <a:r>
              <a:rPr lang="en-US" dirty="0"/>
              <a:t>reflects the inadequacies in health care system. </a:t>
            </a:r>
            <a:endParaRPr lang="en-US" dirty="0" smtClean="0"/>
          </a:p>
          <a:p>
            <a:r>
              <a:rPr lang="en-US" dirty="0" smtClean="0"/>
              <a:t>Goal: Identify the factors contributing to hospitals readmissions.</a:t>
            </a:r>
          </a:p>
          <a:p>
            <a:r>
              <a:rPr lang="en-US" dirty="0" smtClean="0"/>
              <a:t>Methods: Decision Tree, Data Balancing, Random Forest.</a:t>
            </a:r>
          </a:p>
          <a:p>
            <a:r>
              <a:rPr lang="en-US" dirty="0" smtClean="0"/>
              <a:t>Results: Most frequent readmissions are emergency readmissions.</a:t>
            </a:r>
          </a:p>
          <a:p>
            <a:r>
              <a:rPr lang="en-US" dirty="0" smtClean="0"/>
              <a:t>Conclusion: </a:t>
            </a:r>
            <a:r>
              <a:rPr lang="en-US" altLang="zh-CN" dirty="0"/>
              <a:t>effective prediction on readmissions enables </a:t>
            </a:r>
            <a:r>
              <a:rPr lang="en-US" altLang="zh-CN" dirty="0" smtClean="0"/>
              <a:t>hospitals to target </a:t>
            </a:r>
            <a:r>
              <a:rPr lang="en-US" altLang="zh-CN" dirty="0"/>
              <a:t>patients at the highest </a:t>
            </a:r>
            <a:r>
              <a:rPr lang="en-US" altLang="zh-CN" dirty="0" smtClean="0"/>
              <a:t>risk and provide better care.</a:t>
            </a:r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65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SzPct val="150000"/>
              <a:buNone/>
            </a:pPr>
            <a:r>
              <a:rPr lang="en-US" altLang="en-US" dirty="0"/>
              <a:t>Topic: Diabetes Readmission Prediction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50000"/>
              <a:buNone/>
            </a:pPr>
            <a:r>
              <a:rPr lang="en-US" altLang="en-US" dirty="0"/>
              <a:t> What Is Readmission </a:t>
            </a:r>
            <a:r>
              <a:rPr lang="en-US" altLang="en-US" dirty="0" smtClean="0"/>
              <a:t>Rate?</a:t>
            </a:r>
            <a:endParaRPr lang="en-US" altLang="en-US" dirty="0"/>
          </a:p>
          <a:p>
            <a:pPr lvl="1"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US" altLang="en-US" sz="2800" dirty="0"/>
              <a:t> A hospitalization that occurs within 30 days after a discharge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SzPct val="150000"/>
              <a:buNone/>
            </a:pPr>
            <a:r>
              <a:rPr lang="en-US" altLang="en-US" dirty="0"/>
              <a:t> Why Is Readmission Important 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pPr lvl="1"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US" altLang="en-US" sz="2800" dirty="0">
                <a:sym typeface="Arial" charset="0"/>
              </a:rPr>
              <a:t> </a:t>
            </a:r>
            <a:r>
              <a:rPr lang="en-US" altLang="zh-CN" sz="2800" dirty="0"/>
              <a:t>Reduce cost of care and medical </a:t>
            </a:r>
            <a:r>
              <a:rPr lang="en-US" altLang="zh-CN" sz="2800" dirty="0" smtClean="0"/>
              <a:t>disputes.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  <a:buSzPct val="150000"/>
            </a:pPr>
            <a:r>
              <a:rPr lang="en-US" altLang="zh-CN" sz="2800" dirty="0"/>
              <a:t> Improve patients’ </a:t>
            </a:r>
            <a:r>
              <a:rPr lang="en-US" altLang="zh-CN" sz="2800" dirty="0" smtClean="0"/>
              <a:t>safety.</a:t>
            </a:r>
            <a:endParaRPr lang="en-US" altLang="zh-C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51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7" y="1323833"/>
            <a:ext cx="3862317" cy="592312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Clr>
                <a:srgbClr val="0070C0"/>
              </a:buClr>
              <a:buSzPct val="150000"/>
              <a:buNone/>
            </a:pPr>
            <a:endParaRPr lang="en-US" altLang="en-US" dirty="0">
              <a:cs typeface="Arial" pitchFamily="34" charset="0"/>
            </a:endParaRPr>
          </a:p>
          <a:p>
            <a:endParaRPr lang="en-US" sz="2300" b="1" dirty="0" smtClean="0"/>
          </a:p>
          <a:p>
            <a:r>
              <a:rPr lang="en-US" sz="2300" b="1" dirty="0" smtClean="0"/>
              <a:t>Data </a:t>
            </a:r>
            <a:r>
              <a:rPr lang="en-US" sz="2300" b="1" dirty="0"/>
              <a:t>Set Information</a:t>
            </a:r>
            <a:r>
              <a:rPr lang="en-US" sz="2300" b="1" dirty="0" smtClean="0"/>
              <a:t>:</a:t>
            </a:r>
            <a:endParaRPr lang="en-US" altLang="en-US" sz="2300" dirty="0" smtClean="0"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150000"/>
              <a:buNone/>
            </a:pPr>
            <a:r>
              <a:rPr lang="en-US" altLang="en-US" sz="2300" dirty="0" smtClean="0">
                <a:cs typeface="Arial" pitchFamily="34" charset="0"/>
              </a:rPr>
              <a:t>The </a:t>
            </a:r>
            <a:r>
              <a:rPr lang="en-US" altLang="en-US" sz="2300" dirty="0">
                <a:cs typeface="Arial" pitchFamily="34" charset="0"/>
              </a:rPr>
              <a:t>dataset represents 10 years (1999-2008) of clinical care at 130 US  hospitals and integrated delivery networks. It includes</a:t>
            </a:r>
            <a:r>
              <a:rPr lang="en-US" altLang="en-US" sz="2300" b="1" u="sng" dirty="0">
                <a:cs typeface="Arial" pitchFamily="34" charset="0"/>
              </a:rPr>
              <a:t>101,766</a:t>
            </a:r>
            <a:r>
              <a:rPr lang="en-US" altLang="en-US" sz="2300" dirty="0">
                <a:cs typeface="Arial" pitchFamily="34" charset="0"/>
              </a:rPr>
              <a:t> instances and </a:t>
            </a:r>
            <a:r>
              <a:rPr lang="en-US" altLang="en-US" sz="2300" b="1" u="sng" dirty="0">
                <a:cs typeface="Arial" pitchFamily="34" charset="0"/>
              </a:rPr>
              <a:t>55</a:t>
            </a:r>
            <a:r>
              <a:rPr lang="en-US" altLang="en-US" sz="2300" dirty="0">
                <a:cs typeface="Arial" pitchFamily="34" charset="0"/>
              </a:rPr>
              <a:t> features representing patient and hospital outcomes. </a:t>
            </a:r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150000"/>
              <a:buNone/>
            </a:pPr>
            <a:endParaRPr lang="en-US" altLang="en-US" sz="2300" dirty="0">
              <a:cs typeface="Arial" pitchFamily="34" charset="0"/>
            </a:endParaRPr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31598"/>
              </p:ext>
            </p:extLst>
          </p:nvPr>
        </p:nvGraphicFramePr>
        <p:xfrm>
          <a:off x="4667534" y="2214116"/>
          <a:ext cx="6932295" cy="4032446"/>
        </p:xfrm>
        <a:graphic>
          <a:graphicData uri="http://schemas.openxmlformats.org/drawingml/2006/table">
            <a:tbl>
              <a:tblPr firstRow="1" bandRow="1"/>
              <a:tblGrid>
                <a:gridCol w="2165775"/>
                <a:gridCol w="4766520"/>
              </a:tblGrid>
              <a:tr h="2112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Attribute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D47"/>
                    </a:solidFill>
                  </a:tcPr>
                </a:tc>
              </a:tr>
              <a:tr h="410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Admission type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patient's admission type: emergency, urgent, elective, newborn, not available, </a:t>
                      </a:r>
                      <a:r>
                        <a:rPr lang="en-U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etc.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8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Time in hospital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Integer number of days between admission and discharge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lab procedures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lab tests performed during the encounter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outpatient visits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outpatient visits of the patient in the year preceding the encounter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emergency visits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emergency visits of the patient in the year preceding the encounter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inpatient visits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inpatient visits of the patient in the year preceding the encounter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4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diagnoses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Number of diagnoses entered to the system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8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A1c test result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range of the result or if the test was not taken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Diabetes medications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Whether there was any diabetic medication prescribed or not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98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Readmitted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  <a:ea typeface="SimSun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Days to inpatient </a:t>
                      </a:r>
                      <a:r>
                        <a:rPr lang="en-US" sz="1400" u="none" strike="noStrike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readmission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FFBD47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70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605646"/>
              </p:ext>
            </p:extLst>
          </p:nvPr>
        </p:nvGraphicFramePr>
        <p:xfrm>
          <a:off x="1542197" y="791571"/>
          <a:ext cx="10409829" cy="538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4651"/>
            <a:ext cx="324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7321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3924869" cy="4593823"/>
          </a:xfrm>
        </p:spPr>
        <p:txBody>
          <a:bodyPr/>
          <a:lstStyle/>
          <a:p>
            <a:endParaRPr lang="en-US" altLang="en-US" dirty="0" smtClean="0">
              <a:cs typeface="Arial" pitchFamily="34" charset="0"/>
            </a:endParaRPr>
          </a:p>
          <a:p>
            <a:endParaRPr lang="en-US" altLang="en-US" dirty="0">
              <a:cs typeface="Arial" pitchFamily="34" charset="0"/>
            </a:endParaRPr>
          </a:p>
          <a:p>
            <a:r>
              <a:rPr lang="en-US" altLang="en-US" dirty="0" smtClean="0">
                <a:cs typeface="Arial" pitchFamily="34" charset="0"/>
              </a:rPr>
              <a:t>Identify </a:t>
            </a:r>
            <a:r>
              <a:rPr lang="en-US" altLang="en-US" dirty="0">
                <a:cs typeface="Arial" pitchFamily="34" charset="0"/>
              </a:rPr>
              <a:t>the major factors that contribute to hospital </a:t>
            </a:r>
            <a:r>
              <a:rPr lang="en-US" altLang="en-US" dirty="0" smtClean="0">
                <a:cs typeface="Arial" pitchFamily="34" charset="0"/>
              </a:rPr>
              <a:t>readmissions rate for diabetes</a:t>
            </a:r>
            <a:r>
              <a:rPr lang="en-US" dirty="0" smtClean="0"/>
              <a:t>.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077" t="24021" r="2658" b="21875"/>
          <a:stretch/>
        </p:blipFill>
        <p:spPr>
          <a:xfrm>
            <a:off x="5021239" y="2456597"/>
            <a:ext cx="6209731" cy="372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6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76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Removing </a:t>
            </a:r>
            <a:r>
              <a:rPr lang="en-US" dirty="0" smtClean="0"/>
              <a:t>variables </a:t>
            </a:r>
            <a:r>
              <a:rPr lang="en-US" dirty="0" smtClean="0"/>
              <a:t>with high missing values: </a:t>
            </a:r>
            <a:r>
              <a:rPr lang="en-US" dirty="0" smtClean="0"/>
              <a:t>W</a:t>
            </a:r>
            <a:r>
              <a:rPr lang="en-US" dirty="0" smtClean="0"/>
              <a:t>eight </a:t>
            </a:r>
            <a:r>
              <a:rPr lang="en-US" dirty="0" smtClean="0"/>
              <a:t>has</a:t>
            </a:r>
            <a:r>
              <a:rPr lang="en-US" dirty="0" smtClean="0"/>
              <a:t> missing </a:t>
            </a:r>
            <a:r>
              <a:rPr lang="en-US" dirty="0"/>
              <a:t>97% of observations and payer code for 47% of observations</a:t>
            </a:r>
            <a:endParaRPr lang="en-US" dirty="0" smtClean="0"/>
          </a:p>
          <a:p>
            <a:r>
              <a:rPr lang="en-US" dirty="0" smtClean="0"/>
              <a:t>Binarize</a:t>
            </a:r>
            <a:r>
              <a:rPr lang="en-US" dirty="0" smtClean="0"/>
              <a:t> the data: </a:t>
            </a:r>
            <a:r>
              <a:rPr lang="en-US" dirty="0" smtClean="0"/>
              <a:t>(target variable) readmitted within 30 days using if else statement.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90860566"/>
              </p:ext>
            </p:extLst>
          </p:nvPr>
        </p:nvGraphicFramePr>
        <p:xfrm>
          <a:off x="7192371" y="2552131"/>
          <a:ext cx="4094328" cy="3624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0079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Exploratory Data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1704336"/>
            <a:ext cx="6318913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data set contains only 11% of cases of readmission within 30 days and 89% of cases with readmission after 30 days or No readmission. This is a severely imbalanced data set.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Sampling method:</a:t>
            </a:r>
            <a:endParaRPr lang="en-US" dirty="0"/>
          </a:p>
          <a:p>
            <a:r>
              <a:rPr lang="en-US" dirty="0" smtClean="0"/>
              <a:t>Under Sampling.</a:t>
            </a:r>
          </a:p>
          <a:p>
            <a:r>
              <a:rPr lang="en-US" dirty="0" smtClean="0"/>
              <a:t>Over Sampling.</a:t>
            </a:r>
          </a:p>
          <a:p>
            <a:r>
              <a:rPr lang="en-US" dirty="0" smtClean="0"/>
              <a:t>Both and</a:t>
            </a:r>
          </a:p>
          <a:p>
            <a:r>
              <a:rPr lang="en-US" dirty="0" smtClean="0"/>
              <a:t>Synthetic Balancing </a:t>
            </a:r>
            <a:r>
              <a:rPr lang="en-US" dirty="0" smtClean="0"/>
              <a:t>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475" y="2587407"/>
            <a:ext cx="3605123" cy="2392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53" y="3474039"/>
            <a:ext cx="3037969" cy="27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4639</TotalTime>
  <Words>637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SimSun</vt:lpstr>
      <vt:lpstr>Agency FB</vt:lpstr>
      <vt:lpstr>Arial</vt:lpstr>
      <vt:lpstr>方正舒体</vt:lpstr>
      <vt:lpstr>Garamond</vt:lpstr>
      <vt:lpstr>Organic</vt:lpstr>
      <vt:lpstr>Data Mining for  Diabetes Readmission Prediction</vt:lpstr>
      <vt:lpstr>Agenda</vt:lpstr>
      <vt:lpstr>Abstract</vt:lpstr>
      <vt:lpstr>Introduction</vt:lpstr>
      <vt:lpstr>Data Description</vt:lpstr>
      <vt:lpstr>PowerPoint Presentation</vt:lpstr>
      <vt:lpstr>Problem Statement </vt:lpstr>
      <vt:lpstr>Data Preprocessing</vt:lpstr>
      <vt:lpstr>Exploratory Data Analysis</vt:lpstr>
      <vt:lpstr>Models Created:</vt:lpstr>
      <vt:lpstr>Imbalanced data</vt:lpstr>
      <vt:lpstr>  </vt:lpstr>
      <vt:lpstr>PowerPoint Presentation</vt:lpstr>
      <vt:lpstr>Preferred Model</vt:lpstr>
      <vt:lpstr>Conclusion</vt:lpstr>
      <vt:lpstr>RECOMMENDATIONS: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Diabetes Dataset To Identify Factors Influencing Readmission Rate</dc:title>
  <dc:creator>rooksana sultana</dc:creator>
  <cp:lastModifiedBy>rooksana sultana</cp:lastModifiedBy>
  <cp:revision>113</cp:revision>
  <dcterms:created xsi:type="dcterms:W3CDTF">2017-05-01T16:45:33Z</dcterms:created>
  <dcterms:modified xsi:type="dcterms:W3CDTF">2017-05-08T19:54:36Z</dcterms:modified>
</cp:coreProperties>
</file>