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6" r:id="rId3"/>
    <p:sldId id="265" r:id="rId4"/>
    <p:sldId id="258" r:id="rId5"/>
    <p:sldId id="259" r:id="rId6"/>
    <p:sldId id="260" r:id="rId7"/>
    <p:sldId id="261" r:id="rId8"/>
    <p:sldId id="267" r:id="rId9"/>
    <p:sldId id="278" r:id="rId10"/>
    <p:sldId id="284" r:id="rId11"/>
    <p:sldId id="285" r:id="rId12"/>
    <p:sldId id="279" r:id="rId13"/>
    <p:sldId id="270" r:id="rId14"/>
    <p:sldId id="280" r:id="rId15"/>
    <p:sldId id="281" r:id="rId16"/>
    <p:sldId id="272" r:id="rId17"/>
    <p:sldId id="287" r:id="rId18"/>
    <p:sldId id="283" r:id="rId19"/>
    <p:sldId id="28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16" dt="2021-02-23T07:15:08.595"/>
    <p1510:client id="{067AAD9F-107A-B000-9465-990106D1050D}" v="55" dt="2021-02-21T17:13:17.279"/>
    <p1510:client id="{077648ED-304D-44B9-87DD-FFD4CE992325}" v="443" dt="2021-02-22T01:37:26.948"/>
    <p1510:client id="{1EB7B194-EA35-FA2F-1A74-E4110BFD8CA3}" v="271" dt="2021-02-22T08:36:42.740"/>
    <p1510:client id="{23F173BB-B220-7B47-B5F2-B88EA97C4A76}" v="4" dt="2021-02-22T03:49:50.062"/>
    <p1510:client id="{3884AD9F-8048-B000-D07B-91A45088DCCB}" v="109" dt="2021-02-21T19:37:38.233"/>
    <p1510:client id="{422246AE-44C2-0B18-8655-9631E58B11F4}" v="955" dt="2021-02-22T05:33:47.968"/>
    <p1510:client id="{4C48B464-09E3-92A9-87A9-5F63A3EEC72C}" v="11" dt="2021-02-23T07:49:34.503"/>
    <p1510:client id="{55895141-DFC9-A5C5-ED88-7D0BD1043511}" v="3" dt="2021-02-21T19:25:31.940"/>
    <p1510:client id="{7887AD9F-A002-B000-9465-999FF7067883}" v="43" dt="2021-02-21T20:32:43.141"/>
    <p1510:client id="{7926AB57-88C2-F07E-2DE8-A7ECD230F1CF}" v="57" dt="2021-02-22T18:47:02.604"/>
    <p1510:client id="{85918AF7-D525-C64A-AE28-489296C0A611}" v="2529" dt="2021-02-21T17:16:51.181"/>
    <p1510:client id="{9524C58E-024F-00F1-378C-2998ECFE5B18}" v="1079" dt="2021-02-22T05:28:08.569"/>
    <p1510:client id="{A84B050F-2447-A8CD-65DA-635280F122C6}" v="630" dt="2021-02-21T06:30:33.963"/>
    <p1510:client id="{D30257F3-F027-D6E2-9B06-273C7F66524B}" v="4" dt="2021-02-22T04:09:20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3AFE-6B6E-A44F-840F-1A880D6774F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72CDD-7B54-B143-A21F-D249F24A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73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Software Analysis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Room 4 Studios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41B0AF6-FD3B-4B03-BBE1-1E267D30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57D7C29F-23C8-44B4-A0E3-91EC3D4E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6" y="2147215"/>
            <a:ext cx="3494761" cy="2521817"/>
          </a:xfrm>
          <a:prstGeom prst="rect">
            <a:avLst/>
          </a:prstGeom>
        </p:spPr>
      </p:pic>
      <p:pic>
        <p:nvPicPr>
          <p:cNvPr id="5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1E618DE-01ED-402E-8A37-D23BCBA7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49" y="853829"/>
            <a:ext cx="6720213" cy="381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145B7-519C-4C53-91E6-FA5EE7F2FA0C}"/>
              </a:ext>
            </a:extLst>
          </p:cNvPr>
          <p:cNvSpPr txBox="1"/>
          <p:nvPr/>
        </p:nvSpPr>
        <p:spPr>
          <a:xfrm>
            <a:off x="2417523" y="517742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an environment item (chest) that contains loot/ currency.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236B6-2DF7-420E-B243-C575D8FDB887}"/>
              </a:ext>
            </a:extLst>
          </p:cNvPr>
          <p:cNvSpPr txBox="1"/>
          <p:nvPr/>
        </p:nvSpPr>
        <p:spPr>
          <a:xfrm>
            <a:off x="5298510" y="4839222"/>
            <a:ext cx="60625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vendor function with item menu to purchase loot.</a:t>
            </a:r>
          </a:p>
          <a:p>
            <a:r>
              <a:rPr lang="en-US">
                <a:solidFill>
                  <a:srgbClr val="404040"/>
                </a:solidFill>
              </a:rPr>
              <a:t>Currency system is also displayed.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4E279-BC11-42DD-99BB-53AB6B5C1C40}"/>
              </a:ext>
            </a:extLst>
          </p:cNvPr>
          <p:cNvSpPr txBox="1"/>
          <p:nvPr/>
        </p:nvSpPr>
        <p:spPr>
          <a:xfrm>
            <a:off x="747386" y="483922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Currency can be found scattered in the map or dropped by monsters or chests.</a:t>
            </a:r>
          </a:p>
        </p:txBody>
      </p:sp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B73A0-C08B-49F7-B8A4-67A819A9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09" y="5487127"/>
            <a:ext cx="3766158" cy="821089"/>
          </a:xfrm>
          <a:prstGeom prst="rect">
            <a:avLst/>
          </a:prstGeom>
        </p:spPr>
      </p:pic>
      <p:pic>
        <p:nvPicPr>
          <p:cNvPr id="2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2A4B460-6476-478E-AF04-4E25A7A42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2" y="514350"/>
            <a:ext cx="1314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B07DD9B-63DF-4933-8EE8-E4672EB4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529812"/>
            <a:ext cx="2902516" cy="2280651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99BC3F5-F141-43F2-B16B-5EB9B75B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1" y="3433958"/>
            <a:ext cx="2416218" cy="2150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68ECF-1759-4CB9-AAE1-99FA2D0F1C1D}"/>
              </a:ext>
            </a:extLst>
          </p:cNvPr>
          <p:cNvSpPr txBox="1"/>
          <p:nvPr/>
        </p:nvSpPr>
        <p:spPr>
          <a:xfrm>
            <a:off x="4066784" y="1164919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Player can attack the enemy.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1D0E3-AD0C-42CD-BA93-F2162F4FA409}"/>
              </a:ext>
            </a:extLst>
          </p:cNvPr>
          <p:cNvSpPr txBox="1"/>
          <p:nvPr/>
        </p:nvSpPr>
        <p:spPr>
          <a:xfrm>
            <a:off x="3826701" y="3430043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Enemy attacks player once they are in range and can follow the player via Astar Pathfinding.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4930194-9584-42A5-80E2-0201930AF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397" y="2241049"/>
            <a:ext cx="1911915" cy="161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0DBD9-D263-49DE-A998-7FE54497E4E9}"/>
              </a:ext>
            </a:extLst>
          </p:cNvPr>
          <p:cNvSpPr txBox="1"/>
          <p:nvPr/>
        </p:nvSpPr>
        <p:spPr>
          <a:xfrm>
            <a:off x="9118947" y="2448837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Potential environmental traps.</a:t>
            </a:r>
          </a:p>
        </p:txBody>
      </p:sp>
    </p:spTree>
    <p:extLst>
      <p:ext uri="{BB962C8B-B14F-4D97-AF65-F5344CB8AC3E}">
        <p14:creationId xmlns:p14="http://schemas.microsoft.com/office/powerpoint/2010/main" val="225385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548CC35-8784-A147-A895-EFE13DC2A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59" cy="46255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B5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85258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Diagram 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016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87B075C-BE5F-494C-865C-CBF69137E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9124" y="4837777"/>
            <a:ext cx="1833468" cy="18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95BE-CE29-4518-9B94-7D696FE7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Kim 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FFEA4-1544-45B1-A79B-C5B4B1EB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-Vendor/ Loot System: High Priority</a:t>
            </a:r>
          </a:p>
          <a:p>
            <a:r>
              <a:rPr lang="en-US"/>
              <a:t>-Dialogue System: Low Priority</a:t>
            </a:r>
          </a:p>
          <a:p>
            <a:r>
              <a:rPr lang="en-US"/>
              <a:t>-Player Attack Basics: Medium Priority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349F9688-941C-416D-9E28-7C4A045CD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112" y="92081"/>
            <a:ext cx="5928344" cy="2237263"/>
          </a:xfr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E55B5C1-788A-47BA-86FC-E26CE1E96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29" y="2191638"/>
            <a:ext cx="3306871" cy="39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Nathan V.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44C4B37-236E-4A4B-92D5-712C89BE1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023" y="624098"/>
            <a:ext cx="5928344" cy="27433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Player Movement (High Priority)</a:t>
            </a:r>
          </a:p>
          <a:p>
            <a:r>
              <a:rPr lang="en-US"/>
              <a:t>- Animations (Medium Priority)</a:t>
            </a:r>
          </a:p>
          <a:p>
            <a:r>
              <a:rPr lang="en-US"/>
              <a:t>- Health Bars (Low Priority)</a:t>
            </a:r>
          </a:p>
          <a:p>
            <a:r>
              <a:rPr lang="en-US"/>
              <a:t>- Sprites (Low Priority)</a:t>
            </a:r>
          </a:p>
          <a:p>
            <a:r>
              <a:rPr lang="en-US"/>
              <a:t>- Tile-set (Low Priority)</a:t>
            </a: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04ECC9D1-6FF2-4A19-AB0B-666154D0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42" y="3365111"/>
            <a:ext cx="2743200" cy="2379862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94EA654-8E75-40C9-B45B-03E0A1FA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906" y="3414835"/>
            <a:ext cx="1390650" cy="2705100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954F8B2-591D-4520-9C61-BC83411A1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5708" y="3455455"/>
            <a:ext cx="1893277" cy="24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28DE-F11A-7A46-AA6E-C3AEB796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39" y="0"/>
            <a:ext cx="3517567" cy="2093975"/>
          </a:xfrm>
        </p:spPr>
        <p:txBody>
          <a:bodyPr/>
          <a:lstStyle/>
          <a:p>
            <a:r>
              <a:rPr lang="en-US"/>
              <a:t>Matt 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B3AA-8F02-624F-BFD4-C2C5AF5C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190" y="1421148"/>
            <a:ext cx="5928344" cy="529475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2D82B-216F-E542-BF98-54EE5573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73" y="2550543"/>
            <a:ext cx="3517567" cy="43074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Enemy AI patrol and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Priority given the necessity to have interactable enemies 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Enemy AI can move in all directions dictated by whether it is following its search path or chasing a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work was a learning curve but once a foundation was established it was easy to implement more features onto it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2047716-41F5-3E48-9F9C-1CBDED70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40" y="0"/>
            <a:ext cx="8950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FC691-6D9B-4C79-8BB5-0C179541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505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Dawson H.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CBDF-480D-4858-AD00-C46748D9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289" y="2232802"/>
            <a:ext cx="3051925" cy="423973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Main Menu (Medium Priority)</a:t>
            </a:r>
          </a:p>
          <a:p>
            <a:pPr marL="342900" indent="-342900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2000"/>
              <a:t>Play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Launches Level 1.</a:t>
            </a:r>
            <a:endParaRPr lang="en-US" sz="1400"/>
          </a:p>
          <a:p>
            <a:pPr marL="342900" indent="-34290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en-US" sz="2000"/>
              <a:t>Options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"RFU" slider represents anything added to options menu in further development.</a:t>
            </a:r>
            <a:endParaRPr lang="en-US" sz="1400"/>
          </a:p>
          <a:p>
            <a:pPr marL="342900" indent="-34290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en-US" sz="2000"/>
              <a:t>Quit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Quits application.</a:t>
            </a:r>
            <a:endParaRPr lang="en-US" sz="1400"/>
          </a:p>
          <a:p>
            <a:pPr>
              <a:lnSpc>
                <a:spcPct val="100000"/>
              </a:lnSpc>
              <a:buClr>
                <a:srgbClr val="1CADE4"/>
              </a:buClr>
            </a:pPr>
            <a:r>
              <a:rPr lang="en-US" sz="1400"/>
              <a:t>** More functionality to be determined as game develops, such as saved games, volume level, and "Dr. BC Mode".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en-US" sz="1400">
              <a:solidFill>
                <a:srgbClr val="404040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endParaRPr lang="en-US"/>
          </a:p>
          <a:p>
            <a:pPr>
              <a:lnSpc>
                <a:spcPct val="100000"/>
              </a:lnSpc>
              <a:buClr>
                <a:srgbClr val="1CADE4"/>
              </a:buClr>
            </a:pPr>
            <a:endParaRPr lang="en-US"/>
          </a:p>
        </p:txBody>
      </p:sp>
      <p:pic>
        <p:nvPicPr>
          <p:cNvPr id="13" name="Picture 14" descr="Diagram&#10;&#10;Description automatically generated">
            <a:extLst>
              <a:ext uri="{FF2B5EF4-FFF2-40B4-BE49-F238E27FC236}">
                <a16:creationId xmlns:a16="http://schemas.microsoft.com/office/drawing/2014/main" id="{9E8E0362-5B27-4511-ADFC-5F6C33E9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844" y="26218"/>
            <a:ext cx="4649041" cy="6794175"/>
          </a:xfrm>
        </p:spPr>
      </p:pic>
    </p:spTree>
    <p:extLst>
      <p:ext uri="{BB962C8B-B14F-4D97-AF65-F5344CB8AC3E}">
        <p14:creationId xmlns:p14="http://schemas.microsoft.com/office/powerpoint/2010/main" val="26481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0DE22FB-2756-4A5C-8D8F-2337FED8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1987292"/>
            <a:ext cx="5136388" cy="290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99FD3C23-8A33-4C5C-8363-5017AE3C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993712"/>
            <a:ext cx="5136388" cy="28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Scott 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Change Level: High Priority</a:t>
            </a:r>
          </a:p>
          <a:p>
            <a:r>
              <a:rPr lang="en-US"/>
              <a:t>- Open Chest: Medium Priority</a:t>
            </a:r>
          </a:p>
          <a:p>
            <a:r>
              <a:rPr lang="en-US"/>
              <a:t>- Obstacles: Low Priority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C81456B-DE95-40DC-90C4-CB58E661D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163" y="133330"/>
            <a:ext cx="7343486" cy="3387982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55676E2-B014-40BE-AD2E-E37C706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990" y="4238113"/>
            <a:ext cx="4961164" cy="11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84FD-B0B8-446A-9558-5053D380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78A4-4B98-4AAB-B12F-36B3D75F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/>
            <a:endParaRPr lang="en-US">
              <a:ea typeface="+mn-lt"/>
              <a:cs typeface="+mn-lt"/>
            </a:endParaRPr>
          </a:p>
          <a:p>
            <a:pPr marL="383540" lvl="1"/>
            <a:endParaRPr lang="en-US">
              <a:ea typeface="+mn-lt"/>
              <a:cs typeface="+mn-lt"/>
            </a:endParaRPr>
          </a:p>
          <a:p>
            <a:pPr marL="383540" lvl="1"/>
            <a:endParaRPr lang="en-US">
              <a:ea typeface="+mn-lt"/>
              <a:cs typeface="+mn-lt"/>
            </a:endParaRPr>
          </a:p>
          <a:p>
            <a:pPr marL="383540" lvl="1"/>
            <a:endParaRPr lang="en-US">
              <a:ea typeface="+mn-lt"/>
              <a:cs typeface="+mn-lt"/>
            </a:endParaRPr>
          </a:p>
          <a:p>
            <a:pPr marL="383540" lvl="1"/>
            <a:r>
              <a:rPr lang="en-US">
                <a:ea typeface="+mn-lt"/>
                <a:cs typeface="+mn-lt"/>
              </a:rPr>
              <a:t>Necessary time to complete development of game.</a:t>
            </a:r>
            <a:endParaRPr lang="en-US"/>
          </a:p>
          <a:p>
            <a:pPr marL="566420" lvl="2"/>
            <a:r>
              <a:rPr lang="en-US">
                <a:ea typeface="+mn-lt"/>
                <a:cs typeface="+mn-lt"/>
              </a:rPr>
              <a:t>The development of the game needs to be completed by April 29, 2021. Including any UI, scripts, design inside of Unity.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Limited software for game development (Unity)</a:t>
            </a:r>
          </a:p>
          <a:p>
            <a:pPr marL="566420" lvl="2"/>
            <a:r>
              <a:rPr lang="en-US">
                <a:ea typeface="+mn-lt"/>
                <a:cs typeface="+mn-lt"/>
              </a:rPr>
              <a:t>Our team has decided that Unity best fits the need for the game to be implemented.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Code implementation</a:t>
            </a:r>
          </a:p>
          <a:p>
            <a:pPr marL="566420" lvl="2"/>
            <a:r>
              <a:rPr lang="en-US">
                <a:ea typeface="+mn-lt"/>
                <a:cs typeface="+mn-lt"/>
              </a:rPr>
              <a:t>Must use C# to work with Unity.</a:t>
            </a:r>
          </a:p>
          <a:p>
            <a:pPr marL="566420" lvl="2"/>
            <a:r>
              <a:rPr lang="en-US">
                <a:ea typeface="+mn-lt"/>
                <a:cs typeface="+mn-lt"/>
              </a:rPr>
              <a:t>Any compatible editor may be used.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47870-6119-4D10-BC1A-F3B88F41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1638-9074-5E4A-9F10-AC87AE62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61612B"/>
                </a:solidFill>
              </a:rPr>
              <a:t>Team Members</a:t>
            </a:r>
          </a:p>
        </p:txBody>
      </p:sp>
      <p:pic>
        <p:nvPicPr>
          <p:cNvPr id="6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BA063A0-CB3C-43E8-B944-79443065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2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DF1E-9C9D-8F4A-B58E-529B7945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IT Manager: Nathan V.</a:t>
            </a:r>
          </a:p>
          <a:p>
            <a:pPr marL="0" indent="0">
              <a:buNone/>
            </a:pPr>
            <a:r>
              <a:rPr lang="en-US" sz="1600"/>
              <a:t>Software Architect: Kim H.</a:t>
            </a:r>
          </a:p>
          <a:p>
            <a:pPr marL="0" indent="0">
              <a:buNone/>
            </a:pPr>
            <a:r>
              <a:rPr lang="en-US" sz="1600"/>
              <a:t>Quality Assurance Manager: Scott M.</a:t>
            </a:r>
          </a:p>
          <a:p>
            <a:pPr marL="0" indent="0">
              <a:buNone/>
            </a:pPr>
            <a:r>
              <a:rPr lang="en-US" sz="1600"/>
              <a:t>AI Specialist: Matt M.</a:t>
            </a:r>
          </a:p>
          <a:p>
            <a:pPr marL="0" indent="0">
              <a:buNone/>
            </a:pPr>
            <a:r>
              <a:rPr lang="en-US" sz="1600"/>
              <a:t>Version Control: Dawson H.</a:t>
            </a:r>
          </a:p>
        </p:txBody>
      </p:sp>
    </p:spTree>
    <p:extLst>
      <p:ext uri="{BB962C8B-B14F-4D97-AF65-F5344CB8AC3E}">
        <p14:creationId xmlns:p14="http://schemas.microsoft.com/office/powerpoint/2010/main" val="108765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BDD-A08B-8F40-9D1A-9BE60A9E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Questions?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817596E-3E3B-4B47-B79A-4768469F7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427" y="1"/>
            <a:ext cx="7570573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400D-72BF-B64E-BD07-34C94D8F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4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C46D-1AD5-3444-A9FB-12470F3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/>
              <a:t>Tower of Annihilation 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52E4-FEFA-9440-AB01-3570720D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/>
              <a:t>The player must ascend a tower filled with puzzling obstacles, dangerous enemies, and sassy vendors. The player has a choice of entering the final boss floor at any level or can challenge themselves to reach the higher levels of the tower. </a:t>
            </a:r>
          </a:p>
          <a:p>
            <a:endParaRPr lang="en-US" sz="1600"/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4BEB10-E96E-44B7-B6EE-4DE6F7CD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8" y="52830"/>
            <a:ext cx="7784924" cy="674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5845B-C184-4A30-8D40-9A004735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C782C-6CC4-4D35-9D64-565B13B6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In the case of death, player will simply respawn at start of current level.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3F9534C-F2A3-41A3-9473-2B484463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672" y="640080"/>
            <a:ext cx="4280992" cy="5577840"/>
          </a:xfrm>
          <a:prstGeom prst="rect">
            <a:avLst/>
          </a:prstGeom>
        </p:spPr>
      </p:pic>
      <p:pic>
        <p:nvPicPr>
          <p:cNvPr id="3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4B6A437-E859-AC4A-B526-48D463ECD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4635093" y="-1"/>
            <a:ext cx="75537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7D868-6655-40C8-8F80-83223179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73976D4-2A90-4617-A1C8-A93FCA5B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083" y="640080"/>
            <a:ext cx="5494171" cy="55778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0765C-B6E9-415B-BBA0-71B57AD7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3685659"/>
            <a:ext cx="3005462" cy="230366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7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A915A50-FAB0-F943-8498-35A9013A55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1F68-20DB-48A0-AC9E-938867A2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BA0A-4B86-4E2D-AD6D-D7AD543C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Some features subject to change.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0873B57-E783-474B-BD21-8BBDF61B9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226" y="640080"/>
            <a:ext cx="4559884" cy="5577840"/>
          </a:xfrm>
          <a:prstGeom prst="rect">
            <a:avLst/>
          </a:prstGeom>
        </p:spPr>
      </p:pic>
      <p:pic>
        <p:nvPicPr>
          <p:cNvPr id="1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654C5BB-A0D1-7C44-9865-9EA0A7DD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68967" y="18535"/>
            <a:ext cx="7519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1BDBB-051A-424A-8525-C1DE958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5A5C587-6DF2-4B4D-808E-C7FB48F6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397" y="271851"/>
            <a:ext cx="4383945" cy="658614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BA48-4897-4A84-A1D6-15982C8B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30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8EFE826-7168-B54B-A569-4CADC8AAEA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7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AD5E3-FB00-9042-A773-D5760731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Global Use Case</a:t>
            </a:r>
            <a:br>
              <a:rPr lang="en-US" sz="4400"/>
            </a:br>
            <a:endParaRPr lang="en-US" sz="44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BEFFD06-9322-CD4D-AE68-D4C76DE4B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94" y="0"/>
            <a:ext cx="7560081" cy="6858000"/>
          </a:xfrm>
        </p:spPr>
      </p:pic>
      <p:pic>
        <p:nvPicPr>
          <p:cNvPr id="68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C11D00D-A70C-5B48-94B3-87E2249B2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64" y="4000714"/>
            <a:ext cx="2476055" cy="24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2E794CF-EAF5-D148-B527-855D5BFF2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54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Context Diagram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70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D7B0AC0-B1C3-3E47-9C9F-DA6947151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3" y="4710446"/>
            <a:ext cx="1995995" cy="19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97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RetrospectVTI</vt:lpstr>
      <vt:lpstr>Software Analysis</vt:lpstr>
      <vt:lpstr>Team Members</vt:lpstr>
      <vt:lpstr>Tower of Annihilation </vt:lpstr>
      <vt:lpstr>Storyboard, Pt1</vt:lpstr>
      <vt:lpstr>Storyboard, Pt2</vt:lpstr>
      <vt:lpstr>Storyboard, Pt3</vt:lpstr>
      <vt:lpstr>Storyboard, Pt4</vt:lpstr>
      <vt:lpstr>Global Use Case </vt:lpstr>
      <vt:lpstr>Context Diagram</vt:lpstr>
      <vt:lpstr>PowerPoint Presentation</vt:lpstr>
      <vt:lpstr>PowerPoint Presentation</vt:lpstr>
      <vt:lpstr>Diagram 0</vt:lpstr>
      <vt:lpstr>Kim H.</vt:lpstr>
      <vt:lpstr>Nathan V.</vt:lpstr>
      <vt:lpstr>Matt M.</vt:lpstr>
      <vt:lpstr>Dawson H.</vt:lpstr>
      <vt:lpstr>PowerPoint Presentation</vt:lpstr>
      <vt:lpstr>Scott M.</vt:lpstr>
      <vt:lpstr>Known Limitations</vt:lpstr>
      <vt:lpstr>Final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2021-02-14T23:25:06Z</dcterms:created>
  <dcterms:modified xsi:type="dcterms:W3CDTF">2021-02-23T07:54:43Z</dcterms:modified>
</cp:coreProperties>
</file>