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Average"/>
      <p:regular r:id="rId52"/>
    </p:embeddedFont>
    <p:embeddedFont>
      <p:font typeface="Oswald"/>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Oswald-regular.fntdata"/><Relationship Id="rId52"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ff23b02c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ff23b02c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5c35ab51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5c35ab51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5a904fe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5a904fe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5a904fe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5a904fe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5a904fe8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5a904fe8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9fb3294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9fb3294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9fb3294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9fb3294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9fb3294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9fb3294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5c35ab51a_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5c35ab51a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5c35ab51a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5c35ab51a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ff23b02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ff23b02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5c35ab51a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5c35ab51a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5c35ab51a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5c35ab51a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5c35ab51a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5c35ab51a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5c35ab51a_8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5c35ab51a_8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5c35ab51a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5c35ab51a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5c35ab51a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5c35ab51a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5c35ab51a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5c35ab51a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5c35ab51a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5c35ab51a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5c35ab51a_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5c35ab51a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5c35ab51a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5c35ab51a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9d1fc80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9d1fc80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5c35ab51a_7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5c35ab51a_7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5c35ab51a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5c35ab51a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5c35ab51a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5c35ab51a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5c35ab51a_8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b5c35ab51a_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5c35ab51a_8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5c35ab51a_8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5c35ab51a_8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5c35ab51a_8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5c35ab51a_8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5c35ab51a_8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5c35ab51a_8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5c35ab51a_8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5c4f579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5c4f579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5c4f5798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5c4f5798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9d1fc801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9d1fc801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5c4f5798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5c4f5798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5c4f5798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5c4f5798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5c35ab5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b5c35ab5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b5c35ab51a_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b5c35ab51a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5c35ab51a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5c35ab51a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5c35ab51a_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5c35ab51a_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5c35ab51a_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5c35ab51a_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9d1fc801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9d1fc801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9d1fc801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9d1fc801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9d1fc801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9d1fc801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ff23b02c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ff23b02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ff23b02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ff23b02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sktop.github.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ithub.com/en/github/creating-cloning-and-archiving-repositories/about-readmes" TargetMode="External"/><Relationship Id="rId4" Type="http://schemas.openxmlformats.org/officeDocument/2006/relationships/hyperlink" Target="http://docs.github.com/en/github/using-git/ignoring-files#excluding-local-files-without-creating-a-gitignore-file" TargetMode="External"/><Relationship Id="rId5" Type="http://schemas.openxmlformats.org/officeDocument/2006/relationships/hyperlink" Target="https://docs.github.com/en/github/creating-cloning-and-archiving-repositories/licensing-a-repository#searching-github-by-license-type" TargetMode="External"/><Relationship Id="rId6" Type="http://schemas.openxmlformats.org/officeDocument/2006/relationships/image" Target="../media/image24.png"/><Relationship Id="rId7" Type="http://schemas.openxmlformats.org/officeDocument/2006/relationships/image" Target="../media/image13.png"/><Relationship Id="rId8"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github.com/en/github/getting-started-with-github/github-desktop" TargetMode="External"/><Relationship Id="rId4" Type="http://schemas.openxmlformats.org/officeDocument/2006/relationships/image" Target="../media/image25.png"/><Relationship Id="rId5" Type="http://schemas.openxmlformats.org/officeDocument/2006/relationships/image" Target="../media/image22.png"/><Relationship Id="rId6"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uides.github.com/activities/hello-world/" TargetMode="Externa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7.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8.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0.png"/><Relationship Id="rId4" Type="http://schemas.openxmlformats.org/officeDocument/2006/relationships/hyperlink" Target="https://docs.github.com/en/github/collaborating-with-issues-and-pull-requests/about-pull-requests" TargetMode="External"/><Relationship Id="rId5" Type="http://schemas.openxmlformats.org/officeDocument/2006/relationships/hyperlink" Target="https://docs.github.com/en/github/collaborating-with-issues-and-pull-requests/about-pull-requests" TargetMode="External"/><Relationship Id="rId6" Type="http://schemas.openxmlformats.org/officeDocument/2006/relationships/hyperlink" Target="https://docs.github.com/en/github/collaborating-with-issues-and-pull-requests/about-pull-request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hyperlink" Target="https://docs.github.com/en/github/collaborating-with-issues-and-pull-requests/resolving-a-merge-conflict-on-github"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44.jpg"/><Relationship Id="rId5" Type="http://schemas.openxmlformats.org/officeDocument/2006/relationships/image" Target="../media/image1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7.png"/><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7.png"/><Relationship Id="rId4" Type="http://schemas.openxmlformats.org/officeDocument/2006/relationships/image" Target="../media/image41.png"/><Relationship Id="rId5" Type="http://schemas.openxmlformats.org/officeDocument/2006/relationships/image" Target="../media/image4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4.png"/><Relationship Id="rId4" Type="http://schemas.openxmlformats.org/officeDocument/2006/relationships/image" Target="../media/image53.png"/><Relationship Id="rId5" Type="http://schemas.openxmlformats.org/officeDocument/2006/relationships/image" Target="../media/image5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9.png"/><Relationship Id="rId4" Type="http://schemas.openxmlformats.org/officeDocument/2006/relationships/image" Target="../media/image58.png"/><Relationship Id="rId5" Type="http://schemas.openxmlformats.org/officeDocument/2006/relationships/image" Target="../media/image5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8.jpg"/><Relationship Id="rId5" Type="http://schemas.openxmlformats.org/officeDocument/2006/relationships/image" Target="../media/image2.jpg"/><Relationship Id="rId6" Type="http://schemas.openxmlformats.org/officeDocument/2006/relationships/image" Target="../media/image1.jpg"/><Relationship Id="rId7"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jo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CCCCCC"/>
                </a:solidFill>
              </a:rPr>
              <a:t>Intro to GitHub</a:t>
            </a:r>
            <a:endParaRPr>
              <a:solidFill>
                <a:srgbClr val="CCCCCC"/>
              </a:solidFill>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Chris, Miguel, Nathan, Nic, Tony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Downloading and Installing GitHub Desktop</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GitHub Desktop allows you to interface with repositories from your desktop/laptop without having to use the command-line</a:t>
            </a:r>
            <a:endParaRPr/>
          </a:p>
          <a:p>
            <a:pPr indent="-342900" lvl="0" marL="457200" rtl="0" algn="l">
              <a:spcBef>
                <a:spcPts val="0"/>
              </a:spcBef>
              <a:spcAft>
                <a:spcPts val="0"/>
              </a:spcAft>
              <a:buSzPts val="1800"/>
              <a:buChar char="●"/>
            </a:pPr>
            <a:r>
              <a:rPr lang="en"/>
              <a:t>Go to </a:t>
            </a:r>
            <a:r>
              <a:rPr lang="en" u="sng">
                <a:solidFill>
                  <a:schemeClr val="hlink"/>
                </a:solidFill>
                <a:hlinkClick r:id="rId3"/>
              </a:rPr>
              <a:t>https://desktop.github.com/</a:t>
            </a:r>
            <a:endParaRPr/>
          </a:p>
          <a:p>
            <a:pPr indent="-342900" lvl="0" marL="457200" rtl="0" algn="l">
              <a:spcBef>
                <a:spcPts val="0"/>
              </a:spcBef>
              <a:spcAft>
                <a:spcPts val="0"/>
              </a:spcAft>
              <a:buSzPts val="1800"/>
              <a:buChar char="●"/>
            </a:pPr>
            <a:r>
              <a:rPr lang="en"/>
              <a:t>Download the installer for your system (Windows (64bit), Windows (msi), macOS...)</a:t>
            </a:r>
            <a:endParaRPr/>
          </a:p>
          <a:p>
            <a:pPr indent="-342900" lvl="0" marL="457200" rtl="0" algn="l">
              <a:spcBef>
                <a:spcPts val="0"/>
              </a:spcBef>
              <a:spcAft>
                <a:spcPts val="0"/>
              </a:spcAft>
              <a:buSzPts val="1800"/>
              <a:buChar char="●"/>
            </a:pPr>
            <a:r>
              <a:rPr lang="en"/>
              <a:t>Open the installer</a:t>
            </a:r>
            <a:endParaRPr/>
          </a:p>
          <a:p>
            <a:pPr indent="-317500" lvl="1" marL="914400" rtl="0" algn="l">
              <a:spcBef>
                <a:spcPts val="0"/>
              </a:spcBef>
              <a:spcAft>
                <a:spcPts val="0"/>
              </a:spcAft>
              <a:buSzPts val="1400"/>
              <a:buChar char="○"/>
            </a:pPr>
            <a:r>
              <a:rPr lang="en"/>
              <a:t>Follow the instructions (if any) to install GitHub Desktop</a:t>
            </a:r>
            <a:endParaRPr/>
          </a:p>
          <a:p>
            <a:pPr indent="-342900" lvl="0" marL="457200" rtl="0" algn="l">
              <a:spcBef>
                <a:spcPts val="0"/>
              </a:spcBef>
              <a:spcAft>
                <a:spcPts val="0"/>
              </a:spcAft>
              <a:buSzPts val="1800"/>
              <a:buChar char="●"/>
            </a:pPr>
            <a:r>
              <a:rPr lang="en"/>
              <a:t>Sign in to your GitHub account on GitHub Desktop</a:t>
            </a:r>
            <a:endParaRPr/>
          </a:p>
          <a:p>
            <a:pPr indent="-317500" lvl="1" marL="914400" rtl="0" algn="l">
              <a:spcBef>
                <a:spcPts val="0"/>
              </a:spcBef>
              <a:spcAft>
                <a:spcPts val="0"/>
              </a:spcAft>
              <a:buSzPts val="1400"/>
              <a:buChar char="○"/>
            </a:pPr>
            <a:r>
              <a:rPr lang="en"/>
              <a:t>Using the toolbar on the top of the screen, open File -&gt; Options -&gt; Account</a:t>
            </a:r>
            <a:endParaRPr/>
          </a:p>
          <a:p>
            <a:pPr indent="-317500" lvl="1" marL="914400" rtl="0" algn="l">
              <a:spcBef>
                <a:spcPts val="0"/>
              </a:spcBef>
              <a:spcAft>
                <a:spcPts val="0"/>
              </a:spcAft>
              <a:buSzPts val="1400"/>
              <a:buChar char="○"/>
            </a:pPr>
            <a:r>
              <a:rPr lang="en"/>
              <a:t>Sign 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3"/>
          <p:cNvPicPr preferRelativeResize="0"/>
          <p:nvPr/>
        </p:nvPicPr>
        <p:blipFill rotWithShape="1">
          <a:blip r:embed="rId3">
            <a:alphaModFix/>
          </a:blip>
          <a:srcRect b="40101" l="0" r="40101" t="0"/>
          <a:stretch/>
        </p:blipFill>
        <p:spPr>
          <a:xfrm>
            <a:off x="372841" y="209713"/>
            <a:ext cx="8398324" cy="4724075"/>
          </a:xfrm>
          <a:prstGeom prst="rect">
            <a:avLst/>
          </a:prstGeom>
          <a:noFill/>
          <a:ln>
            <a:noFill/>
          </a:ln>
        </p:spPr>
      </p:pic>
      <p:pic>
        <p:nvPicPr>
          <p:cNvPr id="132" name="Google Shape;132;p23"/>
          <p:cNvPicPr preferRelativeResize="0"/>
          <p:nvPr/>
        </p:nvPicPr>
        <p:blipFill>
          <a:blip r:embed="rId4">
            <a:alphaModFix/>
          </a:blip>
          <a:stretch>
            <a:fillRect/>
          </a:stretch>
        </p:blipFill>
        <p:spPr>
          <a:xfrm>
            <a:off x="1647825" y="919163"/>
            <a:ext cx="5848350" cy="3305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641725"/>
            <a:ext cx="8520600" cy="70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solidFill>
                  <a:srgbClr val="D9D9D9"/>
                </a:solidFill>
              </a:rPr>
              <a:t>Part 3: Workflow with GitHub</a:t>
            </a:r>
            <a:endParaRPr sz="3400">
              <a:solidFill>
                <a:srgbClr val="D9D9D9"/>
              </a:solidFill>
            </a:endParaRPr>
          </a:p>
          <a:p>
            <a:pPr indent="0" lvl="0" marL="0" rtl="0" algn="ctr">
              <a:spcBef>
                <a:spcPts val="0"/>
              </a:spcBef>
              <a:spcAft>
                <a:spcPts val="0"/>
              </a:spcAft>
              <a:buNone/>
            </a:pPr>
            <a:r>
              <a:rPr lang="en" sz="3400">
                <a:solidFill>
                  <a:srgbClr val="D9D9D9"/>
                </a:solidFill>
              </a:rPr>
              <a:t>&amp; </a:t>
            </a:r>
            <a:endParaRPr sz="3400">
              <a:solidFill>
                <a:srgbClr val="D9D9D9"/>
              </a:solidFill>
            </a:endParaRPr>
          </a:p>
          <a:p>
            <a:pPr indent="0" lvl="0" marL="0" rtl="0" algn="ctr">
              <a:spcBef>
                <a:spcPts val="0"/>
              </a:spcBef>
              <a:spcAft>
                <a:spcPts val="0"/>
              </a:spcAft>
              <a:buNone/>
            </a:pPr>
            <a:r>
              <a:rPr lang="en" sz="3400">
                <a:solidFill>
                  <a:srgbClr val="D9D9D9"/>
                </a:solidFill>
              </a:rPr>
              <a:t>GitHub Desktop</a:t>
            </a:r>
            <a:endParaRPr sz="3400">
              <a:solidFill>
                <a:srgbClr val="D9D9D9"/>
              </a:solidFill>
            </a:endParaRPr>
          </a:p>
        </p:txBody>
      </p:sp>
      <p:pic>
        <p:nvPicPr>
          <p:cNvPr id="138" name="Google Shape;138;p24"/>
          <p:cNvPicPr preferRelativeResize="0"/>
          <p:nvPr/>
        </p:nvPicPr>
        <p:blipFill>
          <a:blip r:embed="rId3">
            <a:alphaModFix/>
          </a:blip>
          <a:stretch>
            <a:fillRect/>
          </a:stretch>
        </p:blipFill>
        <p:spPr>
          <a:xfrm>
            <a:off x="5043500" y="2510600"/>
            <a:ext cx="3788800" cy="2130150"/>
          </a:xfrm>
          <a:prstGeom prst="rect">
            <a:avLst/>
          </a:prstGeom>
          <a:noFill/>
          <a:ln>
            <a:noFill/>
          </a:ln>
        </p:spPr>
      </p:pic>
      <p:pic>
        <p:nvPicPr>
          <p:cNvPr id="139" name="Google Shape;139;p24"/>
          <p:cNvPicPr preferRelativeResize="0"/>
          <p:nvPr/>
        </p:nvPicPr>
        <p:blipFill>
          <a:blip r:embed="rId4">
            <a:alphaModFix/>
          </a:blip>
          <a:stretch>
            <a:fillRect/>
          </a:stretch>
        </p:blipFill>
        <p:spPr>
          <a:xfrm>
            <a:off x="311700" y="2510600"/>
            <a:ext cx="3788796" cy="213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D9D9D9"/>
                </a:solidFill>
              </a:rPr>
              <a:t>Creating Your First Repository (Repo)</a:t>
            </a:r>
            <a:endParaRPr>
              <a:solidFill>
                <a:srgbClr val="D9D9D9"/>
              </a:solidFill>
            </a:endParaRPr>
          </a:p>
        </p:txBody>
      </p:sp>
      <p:sp>
        <p:nvSpPr>
          <p:cNvPr id="145" name="Google Shape;145;p25"/>
          <p:cNvSpPr txBox="1"/>
          <p:nvPr>
            <p:ph idx="1" type="body"/>
          </p:nvPr>
        </p:nvSpPr>
        <p:spPr>
          <a:xfrm>
            <a:off x="311700" y="4027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G</a:t>
            </a:r>
            <a:r>
              <a:rPr lang="en"/>
              <a:t>itHub.com</a:t>
            </a:r>
            <a:endParaRPr/>
          </a:p>
          <a:p>
            <a:pPr indent="-317500" lvl="1" marL="914400" rtl="0" algn="l">
              <a:spcBef>
                <a:spcPts val="0"/>
              </a:spcBef>
              <a:spcAft>
                <a:spcPts val="0"/>
              </a:spcAft>
              <a:buSzPts val="1400"/>
              <a:buChar char="○"/>
            </a:pPr>
            <a:r>
              <a:rPr lang="en"/>
              <a:t>After registering a new account, click on the green new icon on the top left under your username</a:t>
            </a:r>
            <a:endParaRPr/>
          </a:p>
        </p:txBody>
      </p:sp>
      <p:pic>
        <p:nvPicPr>
          <p:cNvPr id="146" name="Google Shape;146;p25"/>
          <p:cNvPicPr preferRelativeResize="0"/>
          <p:nvPr/>
        </p:nvPicPr>
        <p:blipFill>
          <a:blip r:embed="rId3">
            <a:alphaModFix/>
          </a:blip>
          <a:stretch>
            <a:fillRect/>
          </a:stretch>
        </p:blipFill>
        <p:spPr>
          <a:xfrm>
            <a:off x="470725" y="1032100"/>
            <a:ext cx="8202577" cy="4214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956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CCCCCC"/>
                </a:solidFill>
              </a:rPr>
              <a:t>New Repository</a:t>
            </a:r>
            <a:endParaRPr>
              <a:solidFill>
                <a:srgbClr val="CCCCCC"/>
              </a:solidFill>
            </a:endParaRPr>
          </a:p>
        </p:txBody>
      </p:sp>
      <p:sp>
        <p:nvSpPr>
          <p:cNvPr id="152" name="Google Shape;152;p26"/>
          <p:cNvSpPr txBox="1"/>
          <p:nvPr>
            <p:ph idx="1" type="body"/>
          </p:nvPr>
        </p:nvSpPr>
        <p:spPr>
          <a:xfrm>
            <a:off x="0" y="10310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What is a repository?</a:t>
            </a:r>
            <a:endParaRPr sz="1600"/>
          </a:p>
          <a:p>
            <a:pPr indent="-304800" lvl="1" marL="914400" rtl="0" algn="l">
              <a:lnSpc>
                <a:spcPct val="100000"/>
              </a:lnSpc>
              <a:spcBef>
                <a:spcPts val="0"/>
              </a:spcBef>
              <a:spcAft>
                <a:spcPts val="0"/>
              </a:spcAft>
              <a:buSzPts val="1200"/>
              <a:buChar char="○"/>
            </a:pPr>
            <a:r>
              <a:rPr lang="en" sz="1200"/>
              <a:t>A repository, or repo, is a directory hosted by GitHub that contains all of your project files. You can choose to make your repo public or private based on the needs of your project.</a:t>
            </a:r>
            <a:endParaRPr sz="1200"/>
          </a:p>
          <a:p>
            <a:pPr indent="-304800" lvl="1" marL="914400" rtl="0" algn="l">
              <a:lnSpc>
                <a:spcPct val="100000"/>
              </a:lnSpc>
              <a:spcBef>
                <a:spcPts val="0"/>
              </a:spcBef>
              <a:spcAft>
                <a:spcPts val="0"/>
              </a:spcAft>
              <a:buSzPts val="1200"/>
              <a:buChar char="○"/>
            </a:pPr>
            <a:r>
              <a:rPr lang="en" sz="1200"/>
              <a:t>After clicking on New, you’ll be presented with the following screen.</a:t>
            </a:r>
            <a:endParaRPr sz="1200"/>
          </a:p>
        </p:txBody>
      </p:sp>
      <p:sp>
        <p:nvSpPr>
          <p:cNvPr id="153" name="Google Shape;153;p26"/>
          <p:cNvSpPr txBox="1"/>
          <p:nvPr/>
        </p:nvSpPr>
        <p:spPr>
          <a:xfrm>
            <a:off x="7292125" y="1186950"/>
            <a:ext cx="232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rgbClr val="FF0000"/>
              </a:solidFill>
              <a:latin typeface="Average"/>
              <a:ea typeface="Average"/>
              <a:cs typeface="Average"/>
              <a:sym typeface="Average"/>
            </a:endParaRPr>
          </a:p>
        </p:txBody>
      </p:sp>
      <p:pic>
        <p:nvPicPr>
          <p:cNvPr id="154" name="Google Shape;154;p26"/>
          <p:cNvPicPr preferRelativeResize="0"/>
          <p:nvPr/>
        </p:nvPicPr>
        <p:blipFill>
          <a:blip r:embed="rId3">
            <a:alphaModFix/>
          </a:blip>
          <a:stretch>
            <a:fillRect/>
          </a:stretch>
        </p:blipFill>
        <p:spPr>
          <a:xfrm>
            <a:off x="454100" y="1041225"/>
            <a:ext cx="8066501" cy="4102274"/>
          </a:xfrm>
          <a:prstGeom prst="rect">
            <a:avLst/>
          </a:prstGeom>
          <a:noFill/>
          <a:ln>
            <a:noFill/>
          </a:ln>
        </p:spPr>
      </p:pic>
      <p:sp>
        <p:nvSpPr>
          <p:cNvPr id="155" name="Google Shape;155;p26"/>
          <p:cNvSpPr txBox="1"/>
          <p:nvPr/>
        </p:nvSpPr>
        <p:spPr>
          <a:xfrm>
            <a:off x="5398975" y="1540950"/>
            <a:ext cx="300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verage"/>
                <a:ea typeface="Average"/>
                <a:cs typeface="Average"/>
                <a:sym typeface="Average"/>
              </a:rPr>
              <a:t>Give your repository a name fitting for your project</a:t>
            </a:r>
            <a:endParaRPr sz="1000">
              <a:latin typeface="Average"/>
              <a:ea typeface="Average"/>
              <a:cs typeface="Average"/>
              <a:sym typeface="Average"/>
            </a:endParaRPr>
          </a:p>
        </p:txBody>
      </p:sp>
      <p:sp>
        <p:nvSpPr>
          <p:cNvPr id="156" name="Google Shape;156;p26"/>
          <p:cNvSpPr txBox="1"/>
          <p:nvPr/>
        </p:nvSpPr>
        <p:spPr>
          <a:xfrm>
            <a:off x="391550" y="2104050"/>
            <a:ext cx="2178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verage"/>
                <a:ea typeface="Average"/>
                <a:cs typeface="Average"/>
                <a:sym typeface="Average"/>
              </a:rPr>
              <a:t>Give your project a short description</a:t>
            </a:r>
            <a:endParaRPr sz="1000">
              <a:latin typeface="Average"/>
              <a:ea typeface="Average"/>
              <a:cs typeface="Average"/>
              <a:sym typeface="Average"/>
            </a:endParaRPr>
          </a:p>
        </p:txBody>
      </p:sp>
      <p:sp>
        <p:nvSpPr>
          <p:cNvPr id="157" name="Google Shape;157;p26"/>
          <p:cNvSpPr/>
          <p:nvPr/>
        </p:nvSpPr>
        <p:spPr>
          <a:xfrm>
            <a:off x="4915300" y="1626000"/>
            <a:ext cx="522600" cy="16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58" name="Google Shape;158;p26"/>
          <p:cNvSpPr/>
          <p:nvPr/>
        </p:nvSpPr>
        <p:spPr>
          <a:xfrm>
            <a:off x="2465050" y="2210850"/>
            <a:ext cx="220800" cy="1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nvSpPr>
        <p:spPr>
          <a:xfrm>
            <a:off x="5871625" y="2398600"/>
            <a:ext cx="206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verage"/>
                <a:ea typeface="Average"/>
                <a:cs typeface="Average"/>
                <a:sym typeface="Average"/>
              </a:rPr>
              <a:t>Choose to make your project public for all to see, or private to invite specific collaborators</a:t>
            </a:r>
            <a:endParaRPr sz="1000">
              <a:latin typeface="Average"/>
              <a:ea typeface="Average"/>
              <a:cs typeface="Average"/>
              <a:sym typeface="Average"/>
            </a:endParaRPr>
          </a:p>
        </p:txBody>
      </p:sp>
      <p:sp>
        <p:nvSpPr>
          <p:cNvPr id="160" name="Google Shape;160;p26"/>
          <p:cNvSpPr/>
          <p:nvPr/>
        </p:nvSpPr>
        <p:spPr>
          <a:xfrm rot="-1200">
            <a:off x="3337596" y="2472438"/>
            <a:ext cx="2578200" cy="198600"/>
          </a:xfrm>
          <a:prstGeom prst="leftArrow">
            <a:avLst>
              <a:gd fmla="val 50000" name="adj1"/>
              <a:gd fmla="val 6205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txBox="1"/>
          <p:nvPr/>
        </p:nvSpPr>
        <p:spPr>
          <a:xfrm>
            <a:off x="454100" y="3271825"/>
            <a:ext cx="21228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latin typeface="Average"/>
                <a:ea typeface="Average"/>
                <a:cs typeface="Average"/>
                <a:sym typeface="Average"/>
              </a:rPr>
              <a:t>You can choose to add a default README.md file as well as a .gitignore file for your type of project</a:t>
            </a:r>
            <a:endParaRPr sz="800">
              <a:latin typeface="Average"/>
              <a:ea typeface="Average"/>
              <a:cs typeface="Average"/>
              <a:sym typeface="Average"/>
            </a:endParaRPr>
          </a:p>
        </p:txBody>
      </p:sp>
      <p:sp>
        <p:nvSpPr>
          <p:cNvPr id="162" name="Google Shape;162;p26"/>
          <p:cNvSpPr/>
          <p:nvPr/>
        </p:nvSpPr>
        <p:spPr>
          <a:xfrm>
            <a:off x="2318025" y="3409475"/>
            <a:ext cx="309000" cy="16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5062500" y="3173525"/>
            <a:ext cx="2755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verage"/>
                <a:ea typeface="Average"/>
                <a:cs typeface="Average"/>
                <a:sym typeface="Average"/>
              </a:rPr>
              <a:t>The README file will be the first page displayed to users on your GitHub repository. Its purpose is to guide users/collaborators in how to use/collaborate on your application</a:t>
            </a:r>
            <a:endParaRPr sz="1000">
              <a:latin typeface="Average"/>
              <a:ea typeface="Average"/>
              <a:cs typeface="Average"/>
              <a:sym typeface="Average"/>
            </a:endParaRPr>
          </a:p>
        </p:txBody>
      </p:sp>
      <p:sp>
        <p:nvSpPr>
          <p:cNvPr id="164" name="Google Shape;164;p26"/>
          <p:cNvSpPr/>
          <p:nvPr/>
        </p:nvSpPr>
        <p:spPr>
          <a:xfrm>
            <a:off x="3568800" y="3394475"/>
            <a:ext cx="1525200" cy="19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txBox="1"/>
          <p:nvPr/>
        </p:nvSpPr>
        <p:spPr>
          <a:xfrm>
            <a:off x="5020350" y="39027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verage"/>
                <a:ea typeface="Average"/>
                <a:cs typeface="Average"/>
                <a:sym typeface="Average"/>
              </a:rPr>
              <a:t>GitHub provides templates for a .gitignore file for various types of projects. Since our project will be developed in Unity, we’ll choose that template</a:t>
            </a:r>
            <a:endParaRPr/>
          </a:p>
        </p:txBody>
      </p:sp>
      <p:sp>
        <p:nvSpPr>
          <p:cNvPr id="166" name="Google Shape;166;p26"/>
          <p:cNvSpPr/>
          <p:nvPr/>
        </p:nvSpPr>
        <p:spPr>
          <a:xfrm>
            <a:off x="3833700" y="3973925"/>
            <a:ext cx="1228800" cy="198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txBox="1"/>
          <p:nvPr/>
        </p:nvSpPr>
        <p:spPr>
          <a:xfrm>
            <a:off x="454100" y="4104725"/>
            <a:ext cx="19353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latin typeface="Average"/>
                <a:ea typeface="Average"/>
                <a:cs typeface="Average"/>
                <a:sym typeface="Average"/>
              </a:rPr>
              <a:t>You can also choose a license for your project</a:t>
            </a:r>
            <a:endParaRPr sz="800">
              <a:latin typeface="Average"/>
              <a:ea typeface="Average"/>
              <a:cs typeface="Average"/>
              <a:sym typeface="Average"/>
            </a:endParaRPr>
          </a:p>
        </p:txBody>
      </p:sp>
      <p:sp>
        <p:nvSpPr>
          <p:cNvPr id="168" name="Google Shape;168;p26"/>
          <p:cNvSpPr/>
          <p:nvPr/>
        </p:nvSpPr>
        <p:spPr>
          <a:xfrm>
            <a:off x="2362125" y="4212875"/>
            <a:ext cx="264900" cy="16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rot="-1200">
            <a:off x="3337596" y="2749376"/>
            <a:ext cx="2578200" cy="198600"/>
          </a:xfrm>
          <a:prstGeom prst="leftArrow">
            <a:avLst>
              <a:gd fmla="val 50000" name="adj1"/>
              <a:gd fmla="val 6205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00">
                <a:solidFill>
                  <a:srgbClr val="CCCCCC"/>
                </a:solidFill>
              </a:rPr>
              <a:t>A Quick Note on README.md, .gitignore, and Licensing</a:t>
            </a:r>
            <a:endParaRPr sz="2600">
              <a:solidFill>
                <a:srgbClr val="CCCCCC"/>
              </a:solidFill>
            </a:endParaRPr>
          </a:p>
        </p:txBody>
      </p:sp>
      <p:sp>
        <p:nvSpPr>
          <p:cNvPr id="175" name="Google Shape;175;p27"/>
          <p:cNvSpPr txBox="1"/>
          <p:nvPr>
            <p:ph idx="1" type="body"/>
          </p:nvPr>
        </p:nvSpPr>
        <p:spPr>
          <a:xfrm>
            <a:off x="311700" y="473200"/>
            <a:ext cx="8520600" cy="37506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lang="en" sz="1200"/>
              <a:t>README.md</a:t>
            </a:r>
            <a:endParaRPr sz="1200"/>
          </a:p>
          <a:p>
            <a:pPr indent="-299085" lvl="1" marL="914400" rtl="0" algn="l">
              <a:spcBef>
                <a:spcPts val="0"/>
              </a:spcBef>
              <a:spcAft>
                <a:spcPts val="0"/>
              </a:spcAft>
              <a:buSzPct val="100000"/>
              <a:buChar char="○"/>
            </a:pPr>
            <a:r>
              <a:rPr lang="en" sz="1200"/>
              <a:t>From the GitHub Documentation:</a:t>
            </a:r>
            <a:r>
              <a:rPr lang="en" sz="1200"/>
              <a:t> </a:t>
            </a:r>
            <a:r>
              <a:rPr lang="en" sz="1200" u="sng">
                <a:solidFill>
                  <a:schemeClr val="hlink"/>
                </a:solidFill>
                <a:hlinkClick r:id="rId3"/>
              </a:rPr>
              <a:t>docs.github.com/en/github/creating-cloning-and-archiving-repositories/about-readmes</a:t>
            </a:r>
            <a:endParaRPr sz="1200"/>
          </a:p>
          <a:p>
            <a:pPr indent="-299085" lvl="2" marL="1371600" rtl="0" algn="l">
              <a:spcBef>
                <a:spcPts val="0"/>
              </a:spcBef>
              <a:spcAft>
                <a:spcPts val="0"/>
              </a:spcAft>
              <a:buClr>
                <a:srgbClr val="CCCCCC"/>
              </a:buClr>
              <a:buSzPct val="100000"/>
              <a:buChar char="■"/>
            </a:pPr>
            <a:r>
              <a:rPr lang="en" sz="1200">
                <a:solidFill>
                  <a:srgbClr val="CCCCCC"/>
                </a:solidFill>
                <a:latin typeface="Arial"/>
                <a:ea typeface="Arial"/>
                <a:cs typeface="Arial"/>
                <a:sym typeface="Arial"/>
              </a:rPr>
              <a:t>‘You can add a README file to a repository to communicate important information about your project. A README, along with a repository license, contribution guidelines, and a code of conduct, communicates expectations for your project and helps you manage contributions.’</a:t>
            </a:r>
            <a:endParaRPr sz="1200">
              <a:solidFill>
                <a:srgbClr val="CCCCCC"/>
              </a:solidFill>
              <a:latin typeface="Arial"/>
              <a:ea typeface="Arial"/>
              <a:cs typeface="Arial"/>
              <a:sym typeface="Arial"/>
            </a:endParaRPr>
          </a:p>
          <a:p>
            <a:pPr indent="-299085" lvl="0" marL="457200" rtl="0" algn="l">
              <a:spcBef>
                <a:spcPts val="0"/>
              </a:spcBef>
              <a:spcAft>
                <a:spcPts val="0"/>
              </a:spcAft>
              <a:buClr>
                <a:srgbClr val="CCCCCC"/>
              </a:buClr>
              <a:buSzPct val="100000"/>
              <a:buFont typeface="Arial"/>
              <a:buChar char="●"/>
            </a:pPr>
            <a:r>
              <a:rPr lang="en" sz="1200">
                <a:solidFill>
                  <a:srgbClr val="CCCCCC"/>
                </a:solidFill>
                <a:latin typeface="Arial"/>
                <a:ea typeface="Arial"/>
                <a:cs typeface="Arial"/>
                <a:sym typeface="Arial"/>
              </a:rPr>
              <a:t>.gitignore</a:t>
            </a:r>
            <a:endParaRPr sz="1200">
              <a:solidFill>
                <a:srgbClr val="CCCCCC"/>
              </a:solidFill>
              <a:latin typeface="Arial"/>
              <a:ea typeface="Arial"/>
              <a:cs typeface="Arial"/>
              <a:sym typeface="Arial"/>
            </a:endParaRPr>
          </a:p>
          <a:p>
            <a:pPr indent="-299085" lvl="1" marL="914400" rtl="0" algn="l">
              <a:spcBef>
                <a:spcPts val="0"/>
              </a:spcBef>
              <a:spcAft>
                <a:spcPts val="0"/>
              </a:spcAft>
              <a:buClr>
                <a:srgbClr val="CCCCCC"/>
              </a:buClr>
              <a:buSzPct val="100000"/>
              <a:buFont typeface="Arial"/>
              <a:buChar char="○"/>
            </a:pPr>
            <a:r>
              <a:rPr lang="en" sz="1200">
                <a:solidFill>
                  <a:srgbClr val="CCCCCC"/>
                </a:solidFill>
                <a:latin typeface="Arial"/>
                <a:ea typeface="Arial"/>
                <a:cs typeface="Arial"/>
                <a:sym typeface="Arial"/>
              </a:rPr>
              <a:t>From GitHub Documentation </a:t>
            </a:r>
            <a:r>
              <a:rPr lang="en" sz="1200" u="sng">
                <a:solidFill>
                  <a:schemeClr val="hlink"/>
                </a:solidFill>
                <a:latin typeface="Arial"/>
                <a:ea typeface="Arial"/>
                <a:cs typeface="Arial"/>
                <a:sym typeface="Arial"/>
                <a:hlinkClick r:id="rId4"/>
              </a:rPr>
              <a:t>docs.github.com/en/github/using-git/ignoring-files#excluding-local-files-without-creating-a-gitignore-file</a:t>
            </a:r>
            <a:endParaRPr sz="1200">
              <a:solidFill>
                <a:srgbClr val="CCCCCC"/>
              </a:solidFill>
              <a:latin typeface="Arial"/>
              <a:ea typeface="Arial"/>
              <a:cs typeface="Arial"/>
              <a:sym typeface="Arial"/>
            </a:endParaRPr>
          </a:p>
          <a:p>
            <a:pPr indent="-299085" lvl="2" marL="1371600" rtl="0" algn="l">
              <a:spcBef>
                <a:spcPts val="0"/>
              </a:spcBef>
              <a:spcAft>
                <a:spcPts val="0"/>
              </a:spcAft>
              <a:buClr>
                <a:srgbClr val="CCCCCC"/>
              </a:buClr>
              <a:buSzPct val="100000"/>
              <a:buFont typeface="Arial"/>
              <a:buChar char="■"/>
            </a:pPr>
            <a:r>
              <a:rPr lang="en" sz="1200">
                <a:solidFill>
                  <a:srgbClr val="CCCCCC"/>
                </a:solidFill>
                <a:latin typeface="Arial"/>
                <a:ea typeface="Arial"/>
                <a:cs typeface="Arial"/>
                <a:sym typeface="Arial"/>
              </a:rPr>
              <a:t>‘You can create a </a:t>
            </a:r>
            <a:r>
              <a:rPr i="1" lang="en" sz="1200">
                <a:solidFill>
                  <a:srgbClr val="CCCCCC"/>
                </a:solidFill>
                <a:latin typeface="Arial"/>
                <a:ea typeface="Arial"/>
                <a:cs typeface="Arial"/>
                <a:sym typeface="Arial"/>
              </a:rPr>
              <a:t>.gitignore</a:t>
            </a:r>
            <a:r>
              <a:rPr lang="en" sz="1200">
                <a:solidFill>
                  <a:srgbClr val="CCCCCC"/>
                </a:solidFill>
                <a:latin typeface="Arial"/>
                <a:ea typeface="Arial"/>
                <a:cs typeface="Arial"/>
                <a:sym typeface="Arial"/>
              </a:rPr>
              <a:t> file in your repository's root directory to tell Git which files and directories to ignore when you make a commit. To share the ignore rules with other users who clone the repository, commit the </a:t>
            </a:r>
            <a:r>
              <a:rPr i="1" lang="en" sz="1200">
                <a:solidFill>
                  <a:srgbClr val="CCCCCC"/>
                </a:solidFill>
                <a:latin typeface="Arial"/>
                <a:ea typeface="Arial"/>
                <a:cs typeface="Arial"/>
                <a:sym typeface="Arial"/>
              </a:rPr>
              <a:t>.gitignore</a:t>
            </a:r>
            <a:r>
              <a:rPr lang="en" sz="1200">
                <a:solidFill>
                  <a:srgbClr val="CCCCCC"/>
                </a:solidFill>
                <a:latin typeface="Arial"/>
                <a:ea typeface="Arial"/>
                <a:cs typeface="Arial"/>
                <a:sym typeface="Arial"/>
              </a:rPr>
              <a:t> file in to your repository.’</a:t>
            </a:r>
            <a:endParaRPr sz="1200">
              <a:solidFill>
                <a:srgbClr val="CCCCCC"/>
              </a:solidFill>
              <a:latin typeface="Arial"/>
              <a:ea typeface="Arial"/>
              <a:cs typeface="Arial"/>
              <a:sym typeface="Arial"/>
            </a:endParaRPr>
          </a:p>
          <a:p>
            <a:pPr indent="-299085" lvl="0" marL="457200" rtl="0" algn="l">
              <a:spcBef>
                <a:spcPts val="0"/>
              </a:spcBef>
              <a:spcAft>
                <a:spcPts val="0"/>
              </a:spcAft>
              <a:buClr>
                <a:srgbClr val="CCCCCC"/>
              </a:buClr>
              <a:buSzPct val="100000"/>
              <a:buFont typeface="Arial"/>
              <a:buChar char="●"/>
            </a:pPr>
            <a:r>
              <a:rPr lang="en" sz="1200">
                <a:solidFill>
                  <a:srgbClr val="CCCCCC"/>
                </a:solidFill>
                <a:latin typeface="Arial"/>
                <a:ea typeface="Arial"/>
                <a:cs typeface="Arial"/>
                <a:sym typeface="Arial"/>
              </a:rPr>
              <a:t>Licensing</a:t>
            </a:r>
            <a:endParaRPr sz="1200">
              <a:solidFill>
                <a:srgbClr val="CCCCCC"/>
              </a:solidFill>
              <a:latin typeface="Arial"/>
              <a:ea typeface="Arial"/>
              <a:cs typeface="Arial"/>
              <a:sym typeface="Arial"/>
            </a:endParaRPr>
          </a:p>
          <a:p>
            <a:pPr indent="-299085" lvl="1" marL="914400" rtl="0" algn="l">
              <a:spcBef>
                <a:spcPts val="0"/>
              </a:spcBef>
              <a:spcAft>
                <a:spcPts val="0"/>
              </a:spcAft>
              <a:buClr>
                <a:srgbClr val="CCCCCC"/>
              </a:buClr>
              <a:buSzPct val="100000"/>
              <a:buFont typeface="Arial"/>
              <a:buChar char="○"/>
            </a:pPr>
            <a:r>
              <a:rPr lang="en" sz="1200">
                <a:solidFill>
                  <a:srgbClr val="CCCCCC"/>
                </a:solidFill>
                <a:latin typeface="Arial"/>
                <a:ea typeface="Arial"/>
                <a:cs typeface="Arial"/>
                <a:sym typeface="Arial"/>
              </a:rPr>
              <a:t>There are many different open-source Licenses available to use with your project. This article is a comprehensive guide to licensing your project. Read to learn more.</a:t>
            </a:r>
            <a:endParaRPr sz="1200">
              <a:solidFill>
                <a:srgbClr val="CCCCCC"/>
              </a:solidFill>
              <a:latin typeface="Arial"/>
              <a:ea typeface="Arial"/>
              <a:cs typeface="Arial"/>
              <a:sym typeface="Arial"/>
            </a:endParaRPr>
          </a:p>
          <a:p>
            <a:pPr indent="-299085" lvl="2" marL="1371600" rtl="0" algn="l">
              <a:spcBef>
                <a:spcPts val="0"/>
              </a:spcBef>
              <a:spcAft>
                <a:spcPts val="0"/>
              </a:spcAft>
              <a:buClr>
                <a:srgbClr val="CCCCCC"/>
              </a:buClr>
              <a:buSzPct val="100000"/>
              <a:buFont typeface="Arial"/>
              <a:buChar char="■"/>
            </a:pPr>
            <a:r>
              <a:rPr lang="en" sz="1200" u="sng">
                <a:solidFill>
                  <a:schemeClr val="hlink"/>
                </a:solidFill>
                <a:latin typeface="Arial"/>
                <a:ea typeface="Arial"/>
                <a:cs typeface="Arial"/>
                <a:sym typeface="Arial"/>
                <a:hlinkClick r:id="rId5"/>
              </a:rPr>
              <a:t>docs.github.com/en/github/creating-cloning-and-archiving-repositories/licensing-a-repository#searching-github-by-license-type</a:t>
            </a:r>
            <a:endParaRPr sz="1200">
              <a:solidFill>
                <a:srgbClr val="CCCCCC"/>
              </a:solidFill>
              <a:latin typeface="Arial"/>
              <a:ea typeface="Arial"/>
              <a:cs typeface="Arial"/>
              <a:sym typeface="Arial"/>
            </a:endParaRPr>
          </a:p>
          <a:p>
            <a:pPr indent="0" lvl="0" marL="0" rtl="0" algn="l">
              <a:spcBef>
                <a:spcPts val="1200"/>
              </a:spcBef>
              <a:spcAft>
                <a:spcPts val="0"/>
              </a:spcAft>
              <a:buNone/>
            </a:pPr>
            <a:r>
              <a:t/>
            </a:r>
            <a:endParaRPr sz="1200">
              <a:solidFill>
                <a:srgbClr val="24292E"/>
              </a:solidFill>
              <a:latin typeface="Arial"/>
              <a:ea typeface="Arial"/>
              <a:cs typeface="Arial"/>
              <a:sym typeface="Arial"/>
            </a:endParaRPr>
          </a:p>
          <a:p>
            <a:pPr indent="0" lvl="0" marL="0" rtl="0" algn="l">
              <a:spcBef>
                <a:spcPts val="1200"/>
              </a:spcBef>
              <a:spcAft>
                <a:spcPts val="1200"/>
              </a:spcAft>
              <a:buNone/>
            </a:pPr>
            <a:r>
              <a:t/>
            </a:r>
            <a:endParaRPr/>
          </a:p>
        </p:txBody>
      </p:sp>
      <p:pic>
        <p:nvPicPr>
          <p:cNvPr id="176" name="Google Shape;176;p27"/>
          <p:cNvPicPr preferRelativeResize="0"/>
          <p:nvPr/>
        </p:nvPicPr>
        <p:blipFill>
          <a:blip r:embed="rId6">
            <a:alphaModFix/>
          </a:blip>
          <a:stretch>
            <a:fillRect/>
          </a:stretch>
        </p:blipFill>
        <p:spPr>
          <a:xfrm>
            <a:off x="25" y="3364350"/>
            <a:ext cx="3276600" cy="1390650"/>
          </a:xfrm>
          <a:prstGeom prst="rect">
            <a:avLst/>
          </a:prstGeom>
          <a:noFill/>
          <a:ln>
            <a:noFill/>
          </a:ln>
        </p:spPr>
      </p:pic>
      <p:pic>
        <p:nvPicPr>
          <p:cNvPr id="177" name="Google Shape;177;p27"/>
          <p:cNvPicPr preferRelativeResize="0"/>
          <p:nvPr/>
        </p:nvPicPr>
        <p:blipFill>
          <a:blip r:embed="rId7">
            <a:alphaModFix/>
          </a:blip>
          <a:stretch>
            <a:fillRect/>
          </a:stretch>
        </p:blipFill>
        <p:spPr>
          <a:xfrm>
            <a:off x="3727113" y="3250050"/>
            <a:ext cx="3028950" cy="1504950"/>
          </a:xfrm>
          <a:prstGeom prst="rect">
            <a:avLst/>
          </a:prstGeom>
          <a:noFill/>
          <a:ln>
            <a:noFill/>
          </a:ln>
        </p:spPr>
      </p:pic>
      <p:pic>
        <p:nvPicPr>
          <p:cNvPr id="178" name="Google Shape;178;p27"/>
          <p:cNvPicPr preferRelativeResize="0"/>
          <p:nvPr/>
        </p:nvPicPr>
        <p:blipFill>
          <a:blip r:embed="rId8">
            <a:alphaModFix/>
          </a:blip>
          <a:stretch>
            <a:fillRect/>
          </a:stretch>
        </p:blipFill>
        <p:spPr>
          <a:xfrm>
            <a:off x="7206575" y="2975850"/>
            <a:ext cx="1625724" cy="2167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CCCCCC"/>
                </a:solidFill>
              </a:rPr>
              <a:t>New Repo cont’d.</a:t>
            </a:r>
            <a:endParaRPr>
              <a:solidFill>
                <a:srgbClr val="CCCCCC"/>
              </a:solidFill>
            </a:endParaRPr>
          </a:p>
        </p:txBody>
      </p:sp>
      <p:sp>
        <p:nvSpPr>
          <p:cNvPr id="184" name="Google Shape;184;p28"/>
          <p:cNvSpPr txBox="1"/>
          <p:nvPr>
            <p:ph idx="1" type="body"/>
          </p:nvPr>
        </p:nvSpPr>
        <p:spPr>
          <a:xfrm>
            <a:off x="311700" y="455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creating your repository, you should see something similar to this.</a:t>
            </a:r>
            <a:endParaRPr/>
          </a:p>
        </p:txBody>
      </p:sp>
      <p:pic>
        <p:nvPicPr>
          <p:cNvPr id="185" name="Google Shape;185;p28"/>
          <p:cNvPicPr preferRelativeResize="0"/>
          <p:nvPr/>
        </p:nvPicPr>
        <p:blipFill rotWithShape="1">
          <a:blip r:embed="rId3">
            <a:alphaModFix/>
          </a:blip>
          <a:srcRect b="14572" l="18740" r="12307" t="2254"/>
          <a:stretch/>
        </p:blipFill>
        <p:spPr>
          <a:xfrm>
            <a:off x="1239387" y="1148825"/>
            <a:ext cx="6665227" cy="3416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949950" y="1526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CCCC"/>
                </a:solidFill>
              </a:rPr>
              <a:t>Cloning Your Repositories With GitHub Desktop</a:t>
            </a:r>
            <a:endParaRPr>
              <a:solidFill>
                <a:srgbClr val="CCCCCC"/>
              </a:solidFill>
            </a:endParaRPr>
          </a:p>
        </p:txBody>
      </p:sp>
      <p:sp>
        <p:nvSpPr>
          <p:cNvPr id="191" name="Google Shape;191;p29"/>
          <p:cNvSpPr txBox="1"/>
          <p:nvPr>
            <p:ph idx="1" type="body"/>
          </p:nvPr>
        </p:nvSpPr>
        <p:spPr>
          <a:xfrm>
            <a:off x="311688" y="537000"/>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*You should have already installed and configured GitHub Desktop prior to this step. If you haven’t, return to that step in this guide. For more in-depth instructions visit </a:t>
            </a:r>
            <a:r>
              <a:rPr lang="en" sz="1100" u="sng">
                <a:solidFill>
                  <a:schemeClr val="hlink"/>
                </a:solidFill>
                <a:hlinkClick r:id="rId3"/>
              </a:rPr>
              <a:t>docs.github.com/en/github/getting-started-with-github/github-desktop</a:t>
            </a:r>
            <a:r>
              <a:rPr lang="en" sz="1100"/>
              <a:t>.* </a:t>
            </a:r>
            <a:endParaRPr sz="1100"/>
          </a:p>
          <a:p>
            <a:pPr indent="-298450" lvl="0" marL="457200" rtl="0" algn="l">
              <a:lnSpc>
                <a:spcPct val="100000"/>
              </a:lnSpc>
              <a:spcBef>
                <a:spcPts val="0"/>
              </a:spcBef>
              <a:spcAft>
                <a:spcPts val="0"/>
              </a:spcAft>
              <a:buSzPts val="1100"/>
              <a:buChar char="●"/>
            </a:pPr>
            <a:r>
              <a:rPr lang="en" sz="1100"/>
              <a:t>After configuring GitHub Desktop and signing in via your browser you’ll see this screen.</a:t>
            </a:r>
            <a:endParaRPr/>
          </a:p>
        </p:txBody>
      </p:sp>
      <p:pic>
        <p:nvPicPr>
          <p:cNvPr id="192" name="Google Shape;192;p29"/>
          <p:cNvPicPr preferRelativeResize="0"/>
          <p:nvPr/>
        </p:nvPicPr>
        <p:blipFill>
          <a:blip r:embed="rId4">
            <a:alphaModFix/>
          </a:blip>
          <a:stretch>
            <a:fillRect/>
          </a:stretch>
        </p:blipFill>
        <p:spPr>
          <a:xfrm>
            <a:off x="0" y="-12"/>
            <a:ext cx="1949951" cy="603225"/>
          </a:xfrm>
          <a:prstGeom prst="rect">
            <a:avLst/>
          </a:prstGeom>
          <a:noFill/>
          <a:ln>
            <a:noFill/>
          </a:ln>
        </p:spPr>
      </p:pic>
      <p:pic>
        <p:nvPicPr>
          <p:cNvPr id="193" name="Google Shape;193;p29"/>
          <p:cNvPicPr preferRelativeResize="0"/>
          <p:nvPr/>
        </p:nvPicPr>
        <p:blipFill>
          <a:blip r:embed="rId5">
            <a:alphaModFix/>
          </a:blip>
          <a:stretch>
            <a:fillRect/>
          </a:stretch>
        </p:blipFill>
        <p:spPr>
          <a:xfrm>
            <a:off x="29450" y="1795451"/>
            <a:ext cx="4396875" cy="3348050"/>
          </a:xfrm>
          <a:prstGeom prst="rect">
            <a:avLst/>
          </a:prstGeom>
          <a:noFill/>
          <a:ln>
            <a:noFill/>
          </a:ln>
        </p:spPr>
      </p:pic>
      <p:sp>
        <p:nvSpPr>
          <p:cNvPr id="194" name="Google Shape;194;p29"/>
          <p:cNvSpPr/>
          <p:nvPr/>
        </p:nvSpPr>
        <p:spPr>
          <a:xfrm>
            <a:off x="2221775" y="2847700"/>
            <a:ext cx="573900" cy="235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9"/>
          <p:cNvPicPr preferRelativeResize="0"/>
          <p:nvPr/>
        </p:nvPicPr>
        <p:blipFill>
          <a:blip r:embed="rId6">
            <a:alphaModFix/>
          </a:blip>
          <a:stretch>
            <a:fillRect/>
          </a:stretch>
        </p:blipFill>
        <p:spPr>
          <a:xfrm>
            <a:off x="4426313" y="1795450"/>
            <a:ext cx="4717674" cy="3348050"/>
          </a:xfrm>
          <a:prstGeom prst="rect">
            <a:avLst/>
          </a:prstGeom>
          <a:noFill/>
          <a:ln>
            <a:noFill/>
          </a:ln>
        </p:spPr>
      </p:pic>
      <p:sp>
        <p:nvSpPr>
          <p:cNvPr id="196" name="Google Shape;196;p29"/>
          <p:cNvSpPr/>
          <p:nvPr/>
        </p:nvSpPr>
        <p:spPr>
          <a:xfrm>
            <a:off x="6644700" y="3074775"/>
            <a:ext cx="407400" cy="137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txBox="1"/>
          <p:nvPr/>
        </p:nvSpPr>
        <p:spPr>
          <a:xfrm>
            <a:off x="-500275" y="1302850"/>
            <a:ext cx="4326600" cy="492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000">
                <a:solidFill>
                  <a:schemeClr val="accent3"/>
                </a:solidFill>
                <a:latin typeface="Average"/>
                <a:ea typeface="Average"/>
                <a:cs typeface="Average"/>
                <a:sym typeface="Average"/>
              </a:rPr>
              <a:t>Click on “Clone a repository from the internet...” you’ll be prompted to sign in to github.com if you’ve logged out.</a:t>
            </a:r>
            <a:endParaRPr sz="1300">
              <a:latin typeface="Average"/>
              <a:ea typeface="Average"/>
              <a:cs typeface="Average"/>
              <a:sym typeface="Average"/>
            </a:endParaRPr>
          </a:p>
        </p:txBody>
      </p:sp>
      <p:sp>
        <p:nvSpPr>
          <p:cNvPr id="198" name="Google Shape;198;p29"/>
          <p:cNvSpPr txBox="1"/>
          <p:nvPr/>
        </p:nvSpPr>
        <p:spPr>
          <a:xfrm>
            <a:off x="3826325" y="1302850"/>
            <a:ext cx="5401200" cy="492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000">
                <a:solidFill>
                  <a:schemeClr val="accent3"/>
                </a:solidFill>
                <a:latin typeface="Average"/>
                <a:ea typeface="Average"/>
                <a:cs typeface="Average"/>
                <a:sym typeface="Average"/>
              </a:rPr>
              <a:t>Select the repository to be cloned from the list, the repo you created should be found here, and choose the directory where this repository will be stored on your local machine.</a:t>
            </a:r>
            <a:endParaRPr sz="1300"/>
          </a:p>
        </p:txBody>
      </p:sp>
      <p:sp>
        <p:nvSpPr>
          <p:cNvPr id="199" name="Google Shape;199;p29"/>
          <p:cNvSpPr/>
          <p:nvPr/>
        </p:nvSpPr>
        <p:spPr>
          <a:xfrm>
            <a:off x="6328200" y="4510675"/>
            <a:ext cx="316500" cy="15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1400"/>
              <a:t>Whenever you start working on repository cloned to your local machine, remember to “Fetch” the origin of your project to resync any changes made to the repository by collaborators to your local project directory.</a:t>
            </a:r>
            <a:endParaRPr sz="1400"/>
          </a:p>
        </p:txBody>
      </p:sp>
      <p:sp>
        <p:nvSpPr>
          <p:cNvPr id="205" name="Google Shape;205;p3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Fetching Origin GitHub Desktop</a:t>
            </a:r>
            <a:endParaRPr>
              <a:solidFill>
                <a:srgbClr val="B7B7B7"/>
              </a:solidFill>
            </a:endParaRPr>
          </a:p>
        </p:txBody>
      </p:sp>
      <p:pic>
        <p:nvPicPr>
          <p:cNvPr id="206" name="Google Shape;206;p30"/>
          <p:cNvPicPr preferRelativeResize="0"/>
          <p:nvPr/>
        </p:nvPicPr>
        <p:blipFill>
          <a:blip r:embed="rId3">
            <a:alphaModFix/>
          </a:blip>
          <a:stretch>
            <a:fillRect/>
          </a:stretch>
        </p:blipFill>
        <p:spPr>
          <a:xfrm>
            <a:off x="1753300" y="1155275"/>
            <a:ext cx="5637401" cy="3844749"/>
          </a:xfrm>
          <a:prstGeom prst="rect">
            <a:avLst/>
          </a:prstGeom>
          <a:noFill/>
          <a:ln>
            <a:noFill/>
          </a:ln>
        </p:spPr>
      </p:pic>
      <p:sp>
        <p:nvSpPr>
          <p:cNvPr id="207" name="Google Shape;207;p30"/>
          <p:cNvSpPr/>
          <p:nvPr/>
        </p:nvSpPr>
        <p:spPr>
          <a:xfrm>
            <a:off x="5710100" y="1287725"/>
            <a:ext cx="529800" cy="287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104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CCCCCC"/>
                </a:solidFill>
              </a:rPr>
              <a:t>Getting Familiar with Branching</a:t>
            </a:r>
            <a:endParaRPr>
              <a:solidFill>
                <a:srgbClr val="CCCCCC"/>
              </a:solidFill>
            </a:endParaRPr>
          </a:p>
        </p:txBody>
      </p:sp>
      <p:sp>
        <p:nvSpPr>
          <p:cNvPr id="213" name="Google Shape;213;p31"/>
          <p:cNvSpPr txBox="1"/>
          <p:nvPr>
            <p:ph idx="1" type="body"/>
          </p:nvPr>
        </p:nvSpPr>
        <p:spPr>
          <a:xfrm>
            <a:off x="311700" y="350375"/>
            <a:ext cx="8520600" cy="3416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What is branching?</a:t>
            </a:r>
            <a:endParaRPr sz="1500"/>
          </a:p>
          <a:p>
            <a:pPr indent="-311150" lvl="1" marL="914400" rtl="0" algn="l">
              <a:spcBef>
                <a:spcPts val="0"/>
              </a:spcBef>
              <a:spcAft>
                <a:spcPts val="0"/>
              </a:spcAft>
              <a:buSzPts val="1300"/>
              <a:buChar char="○"/>
            </a:pPr>
            <a:r>
              <a:rPr lang="en" sz="1300"/>
              <a:t>As stated in the introductory guide on GitHub’s web site: </a:t>
            </a:r>
            <a:r>
              <a:rPr lang="en" sz="1300" u="sng">
                <a:solidFill>
                  <a:schemeClr val="hlink"/>
                </a:solidFill>
                <a:hlinkClick r:id="rId3"/>
              </a:rPr>
              <a:t>guides.github.com/activities/hello-world/</a:t>
            </a:r>
            <a:endParaRPr sz="1300"/>
          </a:p>
          <a:p>
            <a:pPr indent="-311150" lvl="2" marL="1371600" rtl="0" algn="l">
              <a:spcBef>
                <a:spcPts val="0"/>
              </a:spcBef>
              <a:spcAft>
                <a:spcPts val="0"/>
              </a:spcAft>
              <a:buSzPts val="1300"/>
              <a:buChar char="■"/>
            </a:pPr>
            <a:r>
              <a:rPr lang="en" sz="1300"/>
              <a:t>“Branching is the way to work on different versions of a repository at the same time”</a:t>
            </a:r>
            <a:endParaRPr sz="1300"/>
          </a:p>
          <a:p>
            <a:pPr indent="-311150" lvl="2" marL="1371600" rtl="0" algn="l">
              <a:spcBef>
                <a:spcPts val="0"/>
              </a:spcBef>
              <a:spcAft>
                <a:spcPts val="0"/>
              </a:spcAft>
              <a:buSzPts val="1300"/>
              <a:buChar char="■"/>
            </a:pPr>
            <a:r>
              <a:rPr lang="en" sz="1300"/>
              <a:t>When you create a new repository, the “main” branch gets created, this is considered the definitive branch that all other branches will get merged back into. </a:t>
            </a:r>
            <a:endParaRPr sz="1300"/>
          </a:p>
          <a:p>
            <a:pPr indent="-311150" lvl="2" marL="1371600" rtl="0" algn="l">
              <a:spcBef>
                <a:spcPts val="0"/>
              </a:spcBef>
              <a:spcAft>
                <a:spcPts val="0"/>
              </a:spcAft>
              <a:buSzPts val="1300"/>
              <a:buChar char="■"/>
            </a:pPr>
            <a:r>
              <a:rPr lang="en" sz="1300"/>
              <a:t>When a new branch is created off of the main, basically, a copy of the main branch is created and can be edited without committing those edits to the main branch. </a:t>
            </a:r>
            <a:endParaRPr sz="1300"/>
          </a:p>
          <a:p>
            <a:pPr indent="-311150" lvl="2" marL="1371600" rtl="0" algn="l">
              <a:spcBef>
                <a:spcPts val="0"/>
              </a:spcBef>
              <a:spcAft>
                <a:spcPts val="0"/>
              </a:spcAft>
              <a:buSzPts val="1300"/>
              <a:buChar char="■"/>
            </a:pPr>
            <a:r>
              <a:rPr lang="en" sz="1300"/>
              <a:t>If changes are made to the main branch while you’re working on your separate branch, GitHub makes it possible to pull those changes into your branch. </a:t>
            </a:r>
            <a:endParaRPr sz="1300"/>
          </a:p>
          <a:p>
            <a:pPr indent="-342900" lvl="0" marL="457200" rtl="0" algn="l">
              <a:spcBef>
                <a:spcPts val="0"/>
              </a:spcBef>
              <a:spcAft>
                <a:spcPts val="0"/>
              </a:spcAft>
              <a:buSzPts val="1800"/>
              <a:buChar char="●"/>
            </a:pPr>
            <a:r>
              <a:rPr lang="en"/>
              <a:t>This diagram from GitHub’s guide illustrates this workflow process</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14" name="Google Shape;214;p31"/>
          <p:cNvPicPr preferRelativeResize="0"/>
          <p:nvPr/>
        </p:nvPicPr>
        <p:blipFill>
          <a:blip r:embed="rId4">
            <a:alphaModFix/>
          </a:blip>
          <a:stretch>
            <a:fillRect/>
          </a:stretch>
        </p:blipFill>
        <p:spPr>
          <a:xfrm>
            <a:off x="2294000" y="2649025"/>
            <a:ext cx="4556000" cy="249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CCCCCC"/>
                </a:solidFill>
              </a:rPr>
              <a:t>Part 1: What is GitHub, How is it Used?</a:t>
            </a:r>
            <a:endParaRPr>
              <a:solidFill>
                <a:srgbClr val="CCCCCC"/>
              </a:solidFill>
            </a:endParaRPr>
          </a:p>
        </p:txBody>
      </p:sp>
      <p:pic>
        <p:nvPicPr>
          <p:cNvPr id="66" name="Google Shape;66;p14"/>
          <p:cNvPicPr preferRelativeResize="0"/>
          <p:nvPr/>
        </p:nvPicPr>
        <p:blipFill>
          <a:blip r:embed="rId3">
            <a:alphaModFix/>
          </a:blip>
          <a:stretch>
            <a:fillRect/>
          </a:stretch>
        </p:blipFill>
        <p:spPr>
          <a:xfrm>
            <a:off x="152400" y="3154650"/>
            <a:ext cx="2209264" cy="18364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158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CCCCCC"/>
                </a:solidFill>
              </a:rPr>
              <a:t>Getting Familiar with Branching cont’d.</a:t>
            </a:r>
            <a:endParaRPr>
              <a:solidFill>
                <a:srgbClr val="CCCCCC"/>
              </a:solidFill>
            </a:endParaRPr>
          </a:p>
          <a:p>
            <a:pPr indent="0" lvl="0" marL="0" rtl="0" algn="ctr">
              <a:spcBef>
                <a:spcPts val="0"/>
              </a:spcBef>
              <a:spcAft>
                <a:spcPts val="0"/>
              </a:spcAft>
              <a:buNone/>
            </a:pPr>
            <a:r>
              <a:t/>
            </a:r>
            <a:endParaRPr/>
          </a:p>
        </p:txBody>
      </p:sp>
      <p:sp>
        <p:nvSpPr>
          <p:cNvPr id="220" name="Google Shape;220;p32"/>
          <p:cNvSpPr txBox="1"/>
          <p:nvPr>
            <p:ph idx="1" type="body"/>
          </p:nvPr>
        </p:nvSpPr>
        <p:spPr>
          <a:xfrm>
            <a:off x="311700" y="731100"/>
            <a:ext cx="8520600" cy="3416400"/>
          </a:xfrm>
          <a:prstGeom prst="rect">
            <a:avLst/>
          </a:prstGeom>
        </p:spPr>
        <p:txBody>
          <a:bodyPr anchorCtr="0" anchor="t" bIns="91425" lIns="91425" spcFirstLastPara="1" rIns="91425" wrap="square" tIns="91425">
            <a:normAutofit/>
          </a:bodyPr>
          <a:lstStyle/>
          <a:p>
            <a:pPr indent="-298450" lvl="0" marL="914400" rtl="0" algn="l">
              <a:lnSpc>
                <a:spcPct val="100000"/>
              </a:lnSpc>
              <a:spcBef>
                <a:spcPts val="0"/>
              </a:spcBef>
              <a:spcAft>
                <a:spcPts val="0"/>
              </a:spcAft>
              <a:buClr>
                <a:srgbClr val="CCCCCC"/>
              </a:buClr>
              <a:buSzPts val="1100"/>
              <a:buChar char="●"/>
            </a:pPr>
            <a:r>
              <a:rPr lang="en" sz="1100">
                <a:solidFill>
                  <a:srgbClr val="CCCCCC"/>
                </a:solidFill>
              </a:rPr>
              <a:t>Branching is like saving different versions of a file, with the original file being the main, and additional copies thought of as branches. As the creators of GitHub explain:</a:t>
            </a:r>
            <a:endParaRPr sz="1100">
              <a:solidFill>
                <a:srgbClr val="CCCCCC"/>
              </a:solidFill>
            </a:endParaRPr>
          </a:p>
          <a:p>
            <a:pPr indent="0" lvl="0" marL="457200" rtl="0" algn="l">
              <a:lnSpc>
                <a:spcPct val="100000"/>
              </a:lnSpc>
              <a:spcBef>
                <a:spcPts val="0"/>
              </a:spcBef>
              <a:spcAft>
                <a:spcPts val="0"/>
              </a:spcAft>
              <a:buNone/>
            </a:pPr>
            <a:r>
              <a:t/>
            </a:r>
            <a:endParaRPr sz="1100">
              <a:solidFill>
                <a:srgbClr val="CCCCCC"/>
              </a:solidFill>
            </a:endParaRPr>
          </a:p>
          <a:p>
            <a:pPr indent="0" lvl="0" marL="0" rtl="0" algn="l">
              <a:spcBef>
                <a:spcPts val="0"/>
              </a:spcBef>
              <a:spcAft>
                <a:spcPts val="1200"/>
              </a:spcAft>
              <a:buNone/>
            </a:pPr>
            <a:r>
              <a:t/>
            </a:r>
            <a:endParaRPr/>
          </a:p>
        </p:txBody>
      </p:sp>
      <p:pic>
        <p:nvPicPr>
          <p:cNvPr id="221" name="Google Shape;221;p32"/>
          <p:cNvPicPr preferRelativeResize="0"/>
          <p:nvPr/>
        </p:nvPicPr>
        <p:blipFill>
          <a:blip r:embed="rId3">
            <a:alphaModFix/>
          </a:blip>
          <a:stretch>
            <a:fillRect/>
          </a:stretch>
        </p:blipFill>
        <p:spPr>
          <a:xfrm>
            <a:off x="1400175" y="1181100"/>
            <a:ext cx="6343650" cy="2781300"/>
          </a:xfrm>
          <a:prstGeom prst="rect">
            <a:avLst/>
          </a:prstGeom>
          <a:noFill/>
          <a:ln>
            <a:noFill/>
          </a:ln>
        </p:spPr>
      </p:pic>
      <p:sp>
        <p:nvSpPr>
          <p:cNvPr id="222" name="Google Shape;222;p32"/>
          <p:cNvSpPr txBox="1"/>
          <p:nvPr>
            <p:ph idx="1" type="body"/>
          </p:nvPr>
        </p:nvSpPr>
        <p:spPr>
          <a:xfrm>
            <a:off x="311700" y="3785775"/>
            <a:ext cx="8520600" cy="1272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100">
              <a:solidFill>
                <a:srgbClr val="CCCCCC"/>
              </a:solidFill>
            </a:endParaRPr>
          </a:p>
          <a:p>
            <a:pPr indent="-298450" lvl="0" marL="914400" rtl="0" algn="l">
              <a:lnSpc>
                <a:spcPct val="100000"/>
              </a:lnSpc>
              <a:spcBef>
                <a:spcPts val="0"/>
              </a:spcBef>
              <a:spcAft>
                <a:spcPts val="0"/>
              </a:spcAft>
              <a:buClr>
                <a:srgbClr val="CCCCCC"/>
              </a:buClr>
              <a:buSzPts val="1100"/>
              <a:buChar char="●"/>
            </a:pPr>
            <a:r>
              <a:rPr lang="en" sz="1100">
                <a:solidFill>
                  <a:srgbClr val="CCCCCC"/>
                </a:solidFill>
              </a:rPr>
              <a:t>The use of branches makes collaborating on large projects easier to scale and maintain.</a:t>
            </a:r>
            <a:endParaRPr sz="1100">
              <a:solidFill>
                <a:srgbClr val="CCCCCC"/>
              </a:solidFill>
            </a:endParaRPr>
          </a:p>
          <a:p>
            <a:pPr indent="0" lvl="0" marL="457200" rtl="0" algn="l">
              <a:lnSpc>
                <a:spcPct val="100000"/>
              </a:lnSpc>
              <a:spcBef>
                <a:spcPts val="0"/>
              </a:spcBef>
              <a:spcAft>
                <a:spcPts val="0"/>
              </a:spcAft>
              <a:buNone/>
            </a:pPr>
            <a:r>
              <a:t/>
            </a:r>
            <a:endParaRPr sz="1100">
              <a:solidFill>
                <a:srgbClr val="CCCCCC"/>
              </a:solidFill>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117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CCCCCC"/>
                </a:solidFill>
              </a:rPr>
              <a:t>Creating a New Branch-Browser View</a:t>
            </a:r>
            <a:endParaRPr>
              <a:solidFill>
                <a:srgbClr val="CCCCCC"/>
              </a:solidFill>
            </a:endParaRPr>
          </a:p>
        </p:txBody>
      </p:sp>
      <p:sp>
        <p:nvSpPr>
          <p:cNvPr id="228" name="Google Shape;228;p33"/>
          <p:cNvSpPr txBox="1"/>
          <p:nvPr>
            <p:ph idx="1" type="body"/>
          </p:nvPr>
        </p:nvSpPr>
        <p:spPr>
          <a:xfrm>
            <a:off x="311700" y="7346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create a new branch in GitHub from the Browser:</a:t>
            </a:r>
            <a:endParaRPr/>
          </a:p>
          <a:p>
            <a:pPr indent="-317500" lvl="1" marL="914400" rtl="0" algn="l">
              <a:spcBef>
                <a:spcPts val="0"/>
              </a:spcBef>
              <a:spcAft>
                <a:spcPts val="0"/>
              </a:spcAft>
              <a:buSzPts val="1400"/>
              <a:buChar char="○"/>
            </a:pPr>
            <a:r>
              <a:rPr lang="en"/>
              <a:t>GitHub in-browser:</a:t>
            </a:r>
            <a:endParaRPr/>
          </a:p>
          <a:p>
            <a:pPr indent="-317500" lvl="2" marL="1371600" rtl="0" algn="l">
              <a:spcBef>
                <a:spcPts val="0"/>
              </a:spcBef>
              <a:spcAft>
                <a:spcPts val="0"/>
              </a:spcAft>
              <a:buSzPts val="1400"/>
              <a:buChar char="■"/>
            </a:pPr>
            <a:r>
              <a:rPr lang="en"/>
              <a:t>Navigate to your repository</a:t>
            </a:r>
            <a:endParaRPr/>
          </a:p>
          <a:p>
            <a:pPr indent="-317500" lvl="2" marL="1371600" rtl="0" algn="l">
              <a:spcBef>
                <a:spcPts val="0"/>
              </a:spcBef>
              <a:spcAft>
                <a:spcPts val="0"/>
              </a:spcAft>
              <a:buSzPts val="1400"/>
              <a:buChar char="■"/>
            </a:pPr>
            <a:r>
              <a:rPr lang="en"/>
              <a:t>Click the drop-down arrow where your main branch is</a:t>
            </a:r>
            <a:endParaRPr/>
          </a:p>
          <a:p>
            <a:pPr indent="-317500" lvl="2" marL="1371600" rtl="0" algn="l">
              <a:spcBef>
                <a:spcPts val="0"/>
              </a:spcBef>
              <a:spcAft>
                <a:spcPts val="0"/>
              </a:spcAft>
              <a:buSzPts val="1400"/>
              <a:buChar char="■"/>
            </a:pPr>
            <a:r>
              <a:rPr lang="en"/>
              <a:t>Type the desired name of your new branch and hit enter and your new branch will be created</a:t>
            </a:r>
            <a:endParaRPr/>
          </a:p>
        </p:txBody>
      </p:sp>
      <p:pic>
        <p:nvPicPr>
          <p:cNvPr id="229" name="Google Shape;229;p33"/>
          <p:cNvPicPr preferRelativeResize="0"/>
          <p:nvPr/>
        </p:nvPicPr>
        <p:blipFill>
          <a:blip r:embed="rId3">
            <a:alphaModFix/>
          </a:blip>
          <a:stretch>
            <a:fillRect/>
          </a:stretch>
        </p:blipFill>
        <p:spPr>
          <a:xfrm>
            <a:off x="180975" y="2358263"/>
            <a:ext cx="8782050" cy="2524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CCCCCC"/>
                </a:solidFill>
              </a:rPr>
              <a:t>Creating a New Branch: GitHub Desktop</a:t>
            </a:r>
            <a:endParaRPr/>
          </a:p>
        </p:txBody>
      </p:sp>
      <p:sp>
        <p:nvSpPr>
          <p:cNvPr id="235" name="Google Shape;235;p34"/>
          <p:cNvSpPr txBox="1"/>
          <p:nvPr>
            <p:ph idx="1" type="body"/>
          </p:nvPr>
        </p:nvSpPr>
        <p:spPr>
          <a:xfrm>
            <a:off x="311700" y="3372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Creating a new branch using GitHub Desktop is very similar</a:t>
            </a:r>
            <a:endParaRPr/>
          </a:p>
          <a:p>
            <a:pPr indent="-317500" lvl="1" marL="914400" rtl="0" algn="l">
              <a:spcBef>
                <a:spcPts val="0"/>
              </a:spcBef>
              <a:spcAft>
                <a:spcPts val="0"/>
              </a:spcAft>
              <a:buSzPts val="1400"/>
              <a:buChar char="○"/>
            </a:pPr>
            <a:r>
              <a:rPr lang="en"/>
              <a:t>Open the application, click the drop-down arrow on the main branch, enter the name and hit enter.</a:t>
            </a:r>
            <a:endParaRPr/>
          </a:p>
          <a:p>
            <a:pPr indent="-317500" lvl="1" marL="914400" rtl="0" algn="l">
              <a:spcBef>
                <a:spcPts val="0"/>
              </a:spcBef>
              <a:spcAft>
                <a:spcPts val="0"/>
              </a:spcAft>
              <a:buSzPts val="1400"/>
              <a:buChar char="○"/>
            </a:pPr>
            <a:r>
              <a:rPr lang="en"/>
              <a:t>If the repository has a branch created off of the main branch already, choose which branch you want to base your new branch off of.</a:t>
            </a:r>
            <a:endParaRPr/>
          </a:p>
        </p:txBody>
      </p:sp>
      <p:pic>
        <p:nvPicPr>
          <p:cNvPr id="236" name="Google Shape;236;p34"/>
          <p:cNvPicPr preferRelativeResize="0"/>
          <p:nvPr/>
        </p:nvPicPr>
        <p:blipFill>
          <a:blip r:embed="rId3">
            <a:alphaModFix/>
          </a:blip>
          <a:stretch>
            <a:fillRect/>
          </a:stretch>
        </p:blipFill>
        <p:spPr>
          <a:xfrm>
            <a:off x="1923287" y="1479025"/>
            <a:ext cx="5297426" cy="3664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CCCCCC"/>
                </a:solidFill>
              </a:rPr>
              <a:t>Publishing</a:t>
            </a:r>
            <a:r>
              <a:rPr lang="en">
                <a:solidFill>
                  <a:srgbClr val="CCCCCC"/>
                </a:solidFill>
              </a:rPr>
              <a:t> a New Branch: GitHub Desktop cont’d.</a:t>
            </a:r>
            <a:endParaRPr/>
          </a:p>
          <a:p>
            <a:pPr indent="0" lvl="0" marL="0" rtl="0" algn="l">
              <a:spcBef>
                <a:spcPts val="0"/>
              </a:spcBef>
              <a:spcAft>
                <a:spcPts val="0"/>
              </a:spcAft>
              <a:buNone/>
            </a:pPr>
            <a:r>
              <a:t/>
            </a:r>
            <a:endParaRPr/>
          </a:p>
        </p:txBody>
      </p:sp>
      <p:sp>
        <p:nvSpPr>
          <p:cNvPr id="242" name="Google Shape;242;p35"/>
          <p:cNvSpPr txBox="1"/>
          <p:nvPr>
            <p:ph idx="1" type="body"/>
          </p:nvPr>
        </p:nvSpPr>
        <p:spPr>
          <a:xfrm>
            <a:off x="311700" y="506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To publish your new branch created in GitHub Desktop, click Publish branch. Now your new branch should be visible on github in-browser.</a:t>
            </a:r>
            <a:endParaRPr sz="1500"/>
          </a:p>
        </p:txBody>
      </p:sp>
      <p:pic>
        <p:nvPicPr>
          <p:cNvPr id="243" name="Google Shape;243;p35"/>
          <p:cNvPicPr preferRelativeResize="0"/>
          <p:nvPr/>
        </p:nvPicPr>
        <p:blipFill>
          <a:blip r:embed="rId3">
            <a:alphaModFix/>
          </a:blip>
          <a:stretch>
            <a:fillRect/>
          </a:stretch>
        </p:blipFill>
        <p:spPr>
          <a:xfrm>
            <a:off x="1808501" y="1118500"/>
            <a:ext cx="5527000" cy="3815300"/>
          </a:xfrm>
          <a:prstGeom prst="rect">
            <a:avLst/>
          </a:prstGeom>
          <a:noFill/>
          <a:ln>
            <a:noFill/>
          </a:ln>
        </p:spPr>
      </p:pic>
      <p:sp>
        <p:nvSpPr>
          <p:cNvPr id="244" name="Google Shape;244;p35"/>
          <p:cNvSpPr/>
          <p:nvPr/>
        </p:nvSpPr>
        <p:spPr>
          <a:xfrm>
            <a:off x="7078750" y="2649025"/>
            <a:ext cx="375300" cy="213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217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Making Edits and Commits</a:t>
            </a:r>
            <a:endParaRPr>
              <a:solidFill>
                <a:srgbClr val="B7B7B7"/>
              </a:solidFill>
            </a:endParaRPr>
          </a:p>
        </p:txBody>
      </p:sp>
      <p:sp>
        <p:nvSpPr>
          <p:cNvPr id="250" name="Google Shape;250;p36"/>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Now that you have a new branch to start making changes to, you can start changing things up and making some commits.</a:t>
            </a:r>
            <a:endParaRPr/>
          </a:p>
          <a:p>
            <a:pPr indent="-317500" lvl="1" marL="914400" rtl="0" algn="l">
              <a:spcBef>
                <a:spcPts val="0"/>
              </a:spcBef>
              <a:spcAft>
                <a:spcPts val="0"/>
              </a:spcAft>
              <a:buSzPts val="1400"/>
              <a:buChar char="○"/>
            </a:pPr>
            <a:r>
              <a:rPr lang="en"/>
              <a:t>Saved changes to files stored in a repository are called commits.  </a:t>
            </a:r>
            <a:endParaRPr/>
          </a:p>
          <a:p>
            <a:pPr indent="-317500" lvl="1" marL="914400" rtl="0" algn="l">
              <a:spcBef>
                <a:spcPts val="0"/>
              </a:spcBef>
              <a:spcAft>
                <a:spcPts val="0"/>
              </a:spcAft>
              <a:buSzPts val="1400"/>
              <a:buChar char="○"/>
            </a:pPr>
            <a:r>
              <a:rPr lang="en"/>
              <a:t>Each new commit generates a message with a description of the changes for all to see.</a:t>
            </a:r>
            <a:endParaRPr/>
          </a:p>
          <a:p>
            <a:pPr indent="-317500" lvl="2" marL="1371600" rtl="0" algn="l">
              <a:spcBef>
                <a:spcPts val="0"/>
              </a:spcBef>
              <a:spcAft>
                <a:spcPts val="0"/>
              </a:spcAft>
              <a:buSzPts val="1400"/>
              <a:buChar char="■"/>
            </a:pPr>
            <a:r>
              <a:rPr lang="en"/>
              <a:t>When a developer makes a commit, they should submit a short, descriptive message detailing changes.</a:t>
            </a:r>
            <a:endParaRPr/>
          </a:p>
          <a:p>
            <a:pPr indent="-342900" lvl="0" marL="457200" rtl="0" algn="l">
              <a:spcBef>
                <a:spcPts val="0"/>
              </a:spcBef>
              <a:spcAft>
                <a:spcPts val="0"/>
              </a:spcAft>
              <a:buSzPts val="1800"/>
              <a:buChar char="●"/>
            </a:pPr>
            <a:r>
              <a:rPr lang="en"/>
              <a:t>Edits/commits can be made via browser, or on a local machine with a cloned repository via GitHub Desktop</a:t>
            </a:r>
            <a:endParaRPr/>
          </a:p>
          <a:p>
            <a:pPr indent="0" lvl="0" marL="0" rtl="0" algn="l">
              <a:spcBef>
                <a:spcPts val="1200"/>
              </a:spcBef>
              <a:spcAft>
                <a:spcPts val="1200"/>
              </a:spcAft>
              <a:buNone/>
            </a:pPr>
            <a:r>
              <a:t/>
            </a:r>
            <a:endParaRPr/>
          </a:p>
        </p:txBody>
      </p:sp>
      <p:pic>
        <p:nvPicPr>
          <p:cNvPr id="251" name="Google Shape;251;p36"/>
          <p:cNvPicPr preferRelativeResize="0"/>
          <p:nvPr/>
        </p:nvPicPr>
        <p:blipFill>
          <a:blip r:embed="rId3">
            <a:alphaModFix/>
          </a:blip>
          <a:stretch>
            <a:fillRect/>
          </a:stretch>
        </p:blipFill>
        <p:spPr>
          <a:xfrm>
            <a:off x="3550085" y="3261175"/>
            <a:ext cx="1969825" cy="1547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37055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Making Edits and Commits-Browser</a:t>
            </a:r>
            <a:endParaRPr>
              <a:solidFill>
                <a:srgbClr val="B7B7B7"/>
              </a:solidFill>
            </a:endParaRPr>
          </a:p>
          <a:p>
            <a:pPr indent="0" lvl="0" marL="0" rtl="0" algn="l">
              <a:spcBef>
                <a:spcPts val="0"/>
              </a:spcBef>
              <a:spcAft>
                <a:spcPts val="0"/>
              </a:spcAft>
              <a:buNone/>
            </a:pPr>
            <a:r>
              <a:t/>
            </a:r>
            <a:endParaRPr/>
          </a:p>
        </p:txBody>
      </p:sp>
      <p:sp>
        <p:nvSpPr>
          <p:cNvPr id="257" name="Google Shape;257;p37"/>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From your new branch: (click the drop-down on main and make sure to select the new branch)</a:t>
            </a:r>
            <a:endParaRPr sz="1500"/>
          </a:p>
          <a:p>
            <a:pPr indent="-317500" lvl="1" marL="914400" rtl="0" algn="l">
              <a:spcBef>
                <a:spcPts val="0"/>
              </a:spcBef>
              <a:spcAft>
                <a:spcPts val="0"/>
              </a:spcAft>
              <a:buSzPts val="1400"/>
              <a:buChar char="○"/>
            </a:pPr>
            <a:r>
              <a:rPr lang="en"/>
              <a:t>Select the file in the new branch repository you with to edit, we’ll edit README.md below:</a:t>
            </a:r>
            <a:endParaRPr/>
          </a:p>
        </p:txBody>
      </p:sp>
      <p:pic>
        <p:nvPicPr>
          <p:cNvPr id="258" name="Google Shape;258;p37"/>
          <p:cNvPicPr preferRelativeResize="0"/>
          <p:nvPr/>
        </p:nvPicPr>
        <p:blipFill>
          <a:blip r:embed="rId3">
            <a:alphaModFix/>
          </a:blip>
          <a:stretch>
            <a:fillRect/>
          </a:stretch>
        </p:blipFill>
        <p:spPr>
          <a:xfrm>
            <a:off x="84625" y="1327850"/>
            <a:ext cx="8974749" cy="3661125"/>
          </a:xfrm>
          <a:prstGeom prst="rect">
            <a:avLst/>
          </a:prstGeom>
          <a:noFill/>
          <a:ln>
            <a:noFill/>
          </a:ln>
        </p:spPr>
      </p:pic>
      <p:sp>
        <p:nvSpPr>
          <p:cNvPr id="259" name="Google Shape;259;p37"/>
          <p:cNvSpPr/>
          <p:nvPr/>
        </p:nvSpPr>
        <p:spPr>
          <a:xfrm>
            <a:off x="1659325" y="3256750"/>
            <a:ext cx="279600" cy="15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7"/>
          <p:cNvSpPr txBox="1"/>
          <p:nvPr/>
        </p:nvSpPr>
        <p:spPr>
          <a:xfrm>
            <a:off x="253850" y="1737725"/>
            <a:ext cx="157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Average"/>
                <a:ea typeface="Average"/>
                <a:cs typeface="Average"/>
                <a:sym typeface="Average"/>
              </a:rPr>
              <a:t>Confirm your branch</a:t>
            </a:r>
            <a:endParaRPr sz="1100">
              <a:latin typeface="Average"/>
              <a:ea typeface="Average"/>
              <a:cs typeface="Average"/>
              <a:sym typeface="Average"/>
            </a:endParaRPr>
          </a:p>
        </p:txBody>
      </p:sp>
      <p:sp>
        <p:nvSpPr>
          <p:cNvPr id="261" name="Google Shape;261;p37"/>
          <p:cNvSpPr/>
          <p:nvPr/>
        </p:nvSpPr>
        <p:spPr>
          <a:xfrm>
            <a:off x="1659325" y="1837475"/>
            <a:ext cx="279600" cy="15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txBox="1"/>
          <p:nvPr/>
        </p:nvSpPr>
        <p:spPr>
          <a:xfrm>
            <a:off x="84625" y="3157000"/>
            <a:ext cx="1791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Average"/>
                <a:ea typeface="Average"/>
                <a:cs typeface="Average"/>
                <a:sym typeface="Average"/>
              </a:rPr>
              <a:t>Double-click desired file</a:t>
            </a:r>
            <a:endParaRPr sz="1100">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Making Edits and Commits-Browser cont’d.</a:t>
            </a:r>
            <a:endParaRPr>
              <a:solidFill>
                <a:srgbClr val="B7B7B7"/>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8" name="Google Shape;268;p38"/>
          <p:cNvSpPr txBox="1"/>
          <p:nvPr>
            <p:ph idx="1" type="body"/>
          </p:nvPr>
        </p:nvSpPr>
        <p:spPr>
          <a:xfrm>
            <a:off x="115300" y="572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Click the pencil icon on the right of the page to edit the file.</a:t>
            </a:r>
            <a:endParaRPr/>
          </a:p>
        </p:txBody>
      </p:sp>
      <p:pic>
        <p:nvPicPr>
          <p:cNvPr id="269" name="Google Shape;269;p38"/>
          <p:cNvPicPr preferRelativeResize="0"/>
          <p:nvPr/>
        </p:nvPicPr>
        <p:blipFill>
          <a:blip r:embed="rId3">
            <a:alphaModFix/>
          </a:blip>
          <a:stretch>
            <a:fillRect/>
          </a:stretch>
        </p:blipFill>
        <p:spPr>
          <a:xfrm>
            <a:off x="115300" y="1008100"/>
            <a:ext cx="8913399" cy="3899925"/>
          </a:xfrm>
          <a:prstGeom prst="rect">
            <a:avLst/>
          </a:prstGeom>
          <a:noFill/>
          <a:ln>
            <a:noFill/>
          </a:ln>
        </p:spPr>
      </p:pic>
      <p:sp>
        <p:nvSpPr>
          <p:cNvPr id="270" name="Google Shape;270;p38"/>
          <p:cNvSpPr/>
          <p:nvPr/>
        </p:nvSpPr>
        <p:spPr>
          <a:xfrm>
            <a:off x="8373825" y="3046375"/>
            <a:ext cx="220800" cy="338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311700" y="-956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Making Edits and Commits-Browser cont’d.</a:t>
            </a:r>
            <a:endParaRPr/>
          </a:p>
        </p:txBody>
      </p:sp>
      <p:sp>
        <p:nvSpPr>
          <p:cNvPr id="276" name="Google Shape;276;p39"/>
          <p:cNvSpPr txBox="1"/>
          <p:nvPr>
            <p:ph idx="1" type="body"/>
          </p:nvPr>
        </p:nvSpPr>
        <p:spPr>
          <a:xfrm>
            <a:off x="105675" y="351925"/>
            <a:ext cx="8520600" cy="195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      </a:t>
            </a:r>
            <a:r>
              <a:rPr lang="en" sz="1500"/>
              <a:t>Make your edits</a:t>
            </a:r>
            <a:endParaRPr sz="1500"/>
          </a:p>
          <a:p>
            <a:pPr indent="0" lvl="0" marL="457200" rtl="0" algn="l">
              <a:spcBef>
                <a:spcPts val="1200"/>
              </a:spcBef>
              <a:spcAft>
                <a:spcPts val="1200"/>
              </a:spcAft>
              <a:buNone/>
            </a:pPr>
            <a:r>
              <a:t/>
            </a:r>
            <a:endParaRPr/>
          </a:p>
        </p:txBody>
      </p:sp>
      <p:pic>
        <p:nvPicPr>
          <p:cNvPr id="277" name="Google Shape;277;p39"/>
          <p:cNvPicPr preferRelativeResize="0"/>
          <p:nvPr/>
        </p:nvPicPr>
        <p:blipFill>
          <a:blip r:embed="rId3">
            <a:alphaModFix/>
          </a:blip>
          <a:stretch>
            <a:fillRect/>
          </a:stretch>
        </p:blipFill>
        <p:spPr>
          <a:xfrm>
            <a:off x="454987" y="681775"/>
            <a:ext cx="8234026" cy="1559525"/>
          </a:xfrm>
          <a:prstGeom prst="rect">
            <a:avLst/>
          </a:prstGeom>
          <a:noFill/>
          <a:ln>
            <a:noFill/>
          </a:ln>
        </p:spPr>
      </p:pic>
      <p:pic>
        <p:nvPicPr>
          <p:cNvPr id="278" name="Google Shape;278;p39"/>
          <p:cNvPicPr preferRelativeResize="0"/>
          <p:nvPr/>
        </p:nvPicPr>
        <p:blipFill>
          <a:blip r:embed="rId4">
            <a:alphaModFix/>
          </a:blip>
          <a:stretch>
            <a:fillRect/>
          </a:stretch>
        </p:blipFill>
        <p:spPr>
          <a:xfrm>
            <a:off x="454975" y="2527599"/>
            <a:ext cx="8341950" cy="2261100"/>
          </a:xfrm>
          <a:prstGeom prst="rect">
            <a:avLst/>
          </a:prstGeom>
          <a:noFill/>
          <a:ln>
            <a:noFill/>
          </a:ln>
        </p:spPr>
      </p:pic>
      <p:sp>
        <p:nvSpPr>
          <p:cNvPr id="279" name="Google Shape;279;p39"/>
          <p:cNvSpPr txBox="1"/>
          <p:nvPr/>
        </p:nvSpPr>
        <p:spPr>
          <a:xfrm>
            <a:off x="105675" y="2156250"/>
            <a:ext cx="8520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     </a:t>
            </a:r>
            <a:r>
              <a:rPr lang="en" sz="1500">
                <a:solidFill>
                  <a:schemeClr val="accent3"/>
                </a:solidFill>
                <a:latin typeface="Average"/>
                <a:ea typeface="Average"/>
                <a:cs typeface="Average"/>
                <a:sym typeface="Average"/>
              </a:rPr>
              <a:t> Scroll to the bottom of the page and click Commit changes</a:t>
            </a:r>
            <a:endParaRPr>
              <a:solidFill>
                <a:srgbClr val="B7B7B7"/>
              </a:solidFill>
              <a:latin typeface="Average"/>
              <a:ea typeface="Average"/>
              <a:cs typeface="Average"/>
              <a:sym typeface="Average"/>
            </a:endParaRPr>
          </a:p>
        </p:txBody>
      </p:sp>
      <p:sp>
        <p:nvSpPr>
          <p:cNvPr id="280" name="Google Shape;280;p39"/>
          <p:cNvSpPr txBox="1"/>
          <p:nvPr/>
        </p:nvSpPr>
        <p:spPr>
          <a:xfrm>
            <a:off x="354600" y="4728000"/>
            <a:ext cx="8434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accent3"/>
                </a:solidFill>
                <a:latin typeface="Average"/>
                <a:ea typeface="Average"/>
                <a:cs typeface="Average"/>
                <a:sym typeface="Average"/>
              </a:rPr>
              <a:t> Your changes will only be saved to the README.md file in the new branch you created.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311700" y="-553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Making Edits and Commits-GitHub Desktop</a:t>
            </a:r>
            <a:endParaRPr>
              <a:solidFill>
                <a:srgbClr val="B7B7B7"/>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6" name="Google Shape;286;p40"/>
          <p:cNvSpPr txBox="1"/>
          <p:nvPr>
            <p:ph idx="1" type="body"/>
          </p:nvPr>
        </p:nvSpPr>
        <p:spPr>
          <a:xfrm>
            <a:off x="311700" y="34812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Commits can also be pushed using the GitHub Desktop app with a cloned repository</a:t>
            </a:r>
            <a:endParaRPr sz="1500"/>
          </a:p>
          <a:p>
            <a:pPr indent="-317500" lvl="1" marL="914400" rtl="0" algn="l">
              <a:spcBef>
                <a:spcPts val="0"/>
              </a:spcBef>
              <a:spcAft>
                <a:spcPts val="0"/>
              </a:spcAft>
              <a:buSzPts val="1400"/>
              <a:buChar char="○"/>
            </a:pPr>
            <a:r>
              <a:rPr lang="en"/>
              <a:t>You can use whatever tools your prefer to make changes to code, text files, or other assets of your project, including Unity</a:t>
            </a:r>
            <a:endParaRPr/>
          </a:p>
          <a:p>
            <a:pPr indent="-323850" lvl="0" marL="457200" rtl="0" algn="l">
              <a:spcBef>
                <a:spcPts val="0"/>
              </a:spcBef>
              <a:spcAft>
                <a:spcPts val="0"/>
              </a:spcAft>
              <a:buSzPts val="1500"/>
              <a:buChar char="●"/>
            </a:pPr>
            <a:r>
              <a:rPr lang="en" sz="1500"/>
              <a:t>To do this, simply make the changes on your local machine, save the changes, return to GitHub Desktop, give your changes a description and click Commit to “yourBranchName”</a:t>
            </a:r>
            <a:endParaRPr sz="1500"/>
          </a:p>
        </p:txBody>
      </p:sp>
      <p:pic>
        <p:nvPicPr>
          <p:cNvPr id="287" name="Google Shape;287;p40"/>
          <p:cNvPicPr preferRelativeResize="0"/>
          <p:nvPr/>
        </p:nvPicPr>
        <p:blipFill>
          <a:blip r:embed="rId3">
            <a:alphaModFix/>
          </a:blip>
          <a:stretch>
            <a:fillRect/>
          </a:stretch>
        </p:blipFill>
        <p:spPr>
          <a:xfrm>
            <a:off x="2091351" y="1697650"/>
            <a:ext cx="4961303" cy="34163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Making Edits and Commits-GitHub Desktop</a:t>
            </a:r>
            <a:endParaRPr/>
          </a:p>
        </p:txBody>
      </p:sp>
      <p:sp>
        <p:nvSpPr>
          <p:cNvPr id="293" name="Google Shape;293;p41"/>
          <p:cNvSpPr txBox="1"/>
          <p:nvPr>
            <p:ph idx="1" type="body"/>
          </p:nvPr>
        </p:nvSpPr>
        <p:spPr>
          <a:xfrm>
            <a:off x="311700" y="521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making edits and committing them, your app screen will look like this:</a:t>
            </a:r>
            <a:endParaRPr/>
          </a:p>
        </p:txBody>
      </p:sp>
      <p:pic>
        <p:nvPicPr>
          <p:cNvPr id="294" name="Google Shape;294;p41"/>
          <p:cNvPicPr preferRelativeResize="0"/>
          <p:nvPr/>
        </p:nvPicPr>
        <p:blipFill>
          <a:blip r:embed="rId3">
            <a:alphaModFix/>
          </a:blip>
          <a:stretch>
            <a:fillRect/>
          </a:stretch>
        </p:blipFill>
        <p:spPr>
          <a:xfrm>
            <a:off x="1884263" y="941875"/>
            <a:ext cx="5375474" cy="3741701"/>
          </a:xfrm>
          <a:prstGeom prst="rect">
            <a:avLst/>
          </a:prstGeom>
          <a:noFill/>
          <a:ln>
            <a:noFill/>
          </a:ln>
        </p:spPr>
      </p:pic>
      <p:sp>
        <p:nvSpPr>
          <p:cNvPr id="295" name="Google Shape;295;p41"/>
          <p:cNvSpPr txBox="1"/>
          <p:nvPr/>
        </p:nvSpPr>
        <p:spPr>
          <a:xfrm>
            <a:off x="7502525" y="2197200"/>
            <a:ext cx="183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B7B7B7"/>
                </a:solidFill>
                <a:latin typeface="Average"/>
                <a:ea typeface="Average"/>
                <a:cs typeface="Average"/>
                <a:sym typeface="Average"/>
              </a:rPr>
              <a:t>Click Push origin to confirm changes</a:t>
            </a:r>
            <a:endParaRPr sz="1200">
              <a:solidFill>
                <a:srgbClr val="B7B7B7"/>
              </a:solidFill>
              <a:latin typeface="Average"/>
              <a:ea typeface="Average"/>
              <a:cs typeface="Average"/>
              <a:sym typeface="Average"/>
            </a:endParaRPr>
          </a:p>
        </p:txBody>
      </p:sp>
      <p:sp>
        <p:nvSpPr>
          <p:cNvPr id="296" name="Google Shape;296;p41"/>
          <p:cNvSpPr/>
          <p:nvPr/>
        </p:nvSpPr>
        <p:spPr>
          <a:xfrm>
            <a:off x="7105225" y="2406200"/>
            <a:ext cx="434100" cy="195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GitHub?</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73" name="Google Shape;73;p15"/>
          <p:cNvPicPr preferRelativeResize="0"/>
          <p:nvPr/>
        </p:nvPicPr>
        <p:blipFill>
          <a:blip r:embed="rId3">
            <a:alphaModFix/>
          </a:blip>
          <a:stretch>
            <a:fillRect/>
          </a:stretch>
        </p:blipFill>
        <p:spPr>
          <a:xfrm>
            <a:off x="7981221" y="445025"/>
            <a:ext cx="851078" cy="707450"/>
          </a:xfrm>
          <a:prstGeom prst="rect">
            <a:avLst/>
          </a:prstGeom>
          <a:noFill/>
          <a:ln>
            <a:noFill/>
          </a:ln>
        </p:spPr>
      </p:pic>
      <p:pic>
        <p:nvPicPr>
          <p:cNvPr id="74" name="Google Shape;74;p15"/>
          <p:cNvPicPr preferRelativeResize="0"/>
          <p:nvPr/>
        </p:nvPicPr>
        <p:blipFill>
          <a:blip r:embed="rId4">
            <a:alphaModFix/>
          </a:blip>
          <a:stretch>
            <a:fillRect/>
          </a:stretch>
        </p:blipFill>
        <p:spPr>
          <a:xfrm>
            <a:off x="311700" y="1152475"/>
            <a:ext cx="7399224" cy="34163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Viewing Commit History-Browser</a:t>
            </a:r>
            <a:endParaRPr/>
          </a:p>
        </p:txBody>
      </p:sp>
      <p:sp>
        <p:nvSpPr>
          <p:cNvPr id="302" name="Google Shape;302;p42"/>
          <p:cNvSpPr txBox="1"/>
          <p:nvPr>
            <p:ph idx="1" type="body"/>
          </p:nvPr>
        </p:nvSpPr>
        <p:spPr>
          <a:xfrm>
            <a:off x="311700" y="572700"/>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Commits will be logged and appear on both the repository page on github.com as well as GitHub Desktop.</a:t>
            </a:r>
            <a:endParaRPr sz="1300"/>
          </a:p>
        </p:txBody>
      </p:sp>
      <p:pic>
        <p:nvPicPr>
          <p:cNvPr id="303" name="Google Shape;303;p42"/>
          <p:cNvPicPr preferRelativeResize="0"/>
          <p:nvPr/>
        </p:nvPicPr>
        <p:blipFill>
          <a:blip r:embed="rId3">
            <a:alphaModFix/>
          </a:blip>
          <a:stretch>
            <a:fillRect/>
          </a:stretch>
        </p:blipFill>
        <p:spPr>
          <a:xfrm>
            <a:off x="1477475" y="3400449"/>
            <a:ext cx="6024726" cy="1684175"/>
          </a:xfrm>
          <a:prstGeom prst="rect">
            <a:avLst/>
          </a:prstGeom>
          <a:noFill/>
          <a:ln>
            <a:noFill/>
          </a:ln>
        </p:spPr>
      </p:pic>
      <p:sp>
        <p:nvSpPr>
          <p:cNvPr id="304" name="Google Shape;304;p42"/>
          <p:cNvSpPr txBox="1"/>
          <p:nvPr/>
        </p:nvSpPr>
        <p:spPr>
          <a:xfrm>
            <a:off x="1477475" y="3134650"/>
            <a:ext cx="3848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B7B7B7"/>
                </a:solidFill>
                <a:latin typeface="Average"/>
                <a:ea typeface="Average"/>
                <a:cs typeface="Average"/>
                <a:sym typeface="Average"/>
              </a:rPr>
              <a:t>Commit log, github.com</a:t>
            </a:r>
            <a:endParaRPr sz="1000">
              <a:solidFill>
                <a:srgbClr val="B7B7B7"/>
              </a:solidFill>
              <a:latin typeface="Average"/>
              <a:ea typeface="Average"/>
              <a:cs typeface="Average"/>
              <a:sym typeface="Average"/>
            </a:endParaRPr>
          </a:p>
        </p:txBody>
      </p:sp>
      <p:pic>
        <p:nvPicPr>
          <p:cNvPr id="305" name="Google Shape;305;p42"/>
          <p:cNvPicPr preferRelativeResize="0"/>
          <p:nvPr/>
        </p:nvPicPr>
        <p:blipFill>
          <a:blip r:embed="rId4">
            <a:alphaModFix/>
          </a:blip>
          <a:stretch>
            <a:fillRect/>
          </a:stretch>
        </p:blipFill>
        <p:spPr>
          <a:xfrm>
            <a:off x="2362650" y="949225"/>
            <a:ext cx="4254375" cy="2185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Viewing Commit History-GitHub Desktop</a:t>
            </a:r>
            <a:endParaRPr/>
          </a:p>
          <a:p>
            <a:pPr indent="0" lvl="0" marL="0" rtl="0" algn="l">
              <a:spcBef>
                <a:spcPts val="0"/>
              </a:spcBef>
              <a:spcAft>
                <a:spcPts val="0"/>
              </a:spcAft>
              <a:buNone/>
            </a:pPr>
            <a:r>
              <a:t/>
            </a:r>
            <a:endParaRPr>
              <a:solidFill>
                <a:srgbClr val="B7B7B7"/>
              </a:solidFill>
            </a:endParaRPr>
          </a:p>
        </p:txBody>
      </p:sp>
      <p:pic>
        <p:nvPicPr>
          <p:cNvPr id="311" name="Google Shape;311;p43"/>
          <p:cNvPicPr preferRelativeResize="0"/>
          <p:nvPr/>
        </p:nvPicPr>
        <p:blipFill>
          <a:blip r:embed="rId3">
            <a:alphaModFix/>
          </a:blip>
          <a:stretch>
            <a:fillRect/>
          </a:stretch>
        </p:blipFill>
        <p:spPr>
          <a:xfrm>
            <a:off x="868685" y="901960"/>
            <a:ext cx="7406621" cy="1567825"/>
          </a:xfrm>
          <a:prstGeom prst="rect">
            <a:avLst/>
          </a:prstGeom>
          <a:noFill/>
          <a:ln>
            <a:noFill/>
          </a:ln>
        </p:spPr>
      </p:pic>
      <p:sp>
        <p:nvSpPr>
          <p:cNvPr id="312" name="Google Shape;312;p43"/>
          <p:cNvSpPr txBox="1"/>
          <p:nvPr/>
        </p:nvSpPr>
        <p:spPr>
          <a:xfrm>
            <a:off x="868675" y="572700"/>
            <a:ext cx="4179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B7B7B7"/>
                </a:solidFill>
                <a:latin typeface="Average"/>
                <a:ea typeface="Average"/>
                <a:cs typeface="Average"/>
                <a:sym typeface="Average"/>
              </a:rPr>
              <a:t>Commit log: GitHub Desktop - </a:t>
            </a:r>
            <a:r>
              <a:rPr lang="en" sz="1000">
                <a:solidFill>
                  <a:srgbClr val="B7B7B7"/>
                </a:solidFill>
                <a:latin typeface="Average"/>
                <a:ea typeface="Average"/>
                <a:cs typeface="Average"/>
                <a:sym typeface="Average"/>
              </a:rPr>
              <a:t>original</a:t>
            </a:r>
            <a:endParaRPr sz="1000">
              <a:solidFill>
                <a:srgbClr val="B7B7B7"/>
              </a:solidFill>
              <a:latin typeface="Average"/>
              <a:ea typeface="Average"/>
              <a:cs typeface="Average"/>
              <a:sym typeface="Average"/>
            </a:endParaRPr>
          </a:p>
        </p:txBody>
      </p:sp>
      <p:sp>
        <p:nvSpPr>
          <p:cNvPr id="313" name="Google Shape;313;p43"/>
          <p:cNvSpPr txBox="1"/>
          <p:nvPr/>
        </p:nvSpPr>
        <p:spPr>
          <a:xfrm>
            <a:off x="1355100" y="2622450"/>
            <a:ext cx="4179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B7B7B7"/>
                </a:solidFill>
                <a:latin typeface="Average"/>
                <a:ea typeface="Average"/>
                <a:cs typeface="Average"/>
                <a:sym typeface="Average"/>
              </a:rPr>
              <a:t>Commit log: GitHub Desktop - changes made</a:t>
            </a:r>
            <a:endParaRPr sz="1000">
              <a:solidFill>
                <a:srgbClr val="B7B7B7"/>
              </a:solidFill>
              <a:latin typeface="Average"/>
              <a:ea typeface="Average"/>
              <a:cs typeface="Average"/>
              <a:sym typeface="Average"/>
            </a:endParaRPr>
          </a:p>
        </p:txBody>
      </p:sp>
      <p:pic>
        <p:nvPicPr>
          <p:cNvPr id="314" name="Google Shape;314;p43"/>
          <p:cNvPicPr preferRelativeResize="0"/>
          <p:nvPr/>
        </p:nvPicPr>
        <p:blipFill>
          <a:blip r:embed="rId4">
            <a:alphaModFix/>
          </a:blip>
          <a:stretch>
            <a:fillRect/>
          </a:stretch>
        </p:blipFill>
        <p:spPr>
          <a:xfrm>
            <a:off x="1355088" y="2915225"/>
            <a:ext cx="6433825" cy="1700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311700" y="-73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Pull Requests and Merging Branches</a:t>
            </a:r>
            <a:endParaRPr>
              <a:solidFill>
                <a:srgbClr val="B7B7B7"/>
              </a:solidFill>
            </a:endParaRPr>
          </a:p>
        </p:txBody>
      </p:sp>
      <p:sp>
        <p:nvSpPr>
          <p:cNvPr id="320" name="Google Shape;320;p44"/>
          <p:cNvSpPr txBox="1"/>
          <p:nvPr>
            <p:ph idx="1" type="body"/>
          </p:nvPr>
        </p:nvSpPr>
        <p:spPr>
          <a:xfrm>
            <a:off x="36800" y="381375"/>
            <a:ext cx="91071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changes made to the README.md file in the testBranch in the previous slide only apply to that branch, for now.</a:t>
            </a:r>
            <a:endParaRPr sz="1500"/>
          </a:p>
          <a:p>
            <a:pPr indent="-323850" lvl="0" marL="457200" rtl="0" algn="l">
              <a:spcBef>
                <a:spcPts val="0"/>
              </a:spcBef>
              <a:spcAft>
                <a:spcPts val="0"/>
              </a:spcAft>
              <a:buSzPts val="1500"/>
              <a:buChar char="●"/>
            </a:pPr>
            <a:r>
              <a:rPr lang="en" sz="1500"/>
              <a:t>After changes are made to a branch off of main, GitHub allows developers to open what’s called a </a:t>
            </a:r>
            <a:r>
              <a:rPr i="1" lang="en" sz="1500"/>
              <a:t>pull request</a:t>
            </a:r>
            <a:endParaRPr sz="1500"/>
          </a:p>
          <a:p>
            <a:pPr indent="-317500" lvl="1" marL="914400" rtl="0" algn="l">
              <a:spcBef>
                <a:spcPts val="0"/>
              </a:spcBef>
              <a:spcAft>
                <a:spcPts val="0"/>
              </a:spcAft>
              <a:buSzPts val="1400"/>
              <a:buChar char="○"/>
            </a:pPr>
            <a:r>
              <a:rPr lang="en"/>
              <a:t>A proposal to the rest of the collaborators working on a project requesting that your contribution be reviewed and merged back into either the main branch, or another branch depending on the nature of the contribution and the project goals.</a:t>
            </a:r>
            <a:endParaRPr/>
          </a:p>
          <a:p>
            <a:pPr indent="0" lvl="0" marL="0" rtl="0" algn="l">
              <a:spcBef>
                <a:spcPts val="1200"/>
              </a:spcBef>
              <a:spcAft>
                <a:spcPts val="1200"/>
              </a:spcAft>
              <a:buNone/>
            </a:pPr>
            <a:r>
              <a:rPr lang="en"/>
              <a:t> </a:t>
            </a:r>
            <a:endParaRPr/>
          </a:p>
        </p:txBody>
      </p:sp>
      <p:sp>
        <p:nvSpPr>
          <p:cNvPr id="321" name="Google Shape;321;p44"/>
          <p:cNvSpPr txBox="1"/>
          <p:nvPr/>
        </p:nvSpPr>
        <p:spPr>
          <a:xfrm>
            <a:off x="0" y="2291325"/>
            <a:ext cx="3863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B7B7B7"/>
                </a:solidFill>
                <a:latin typeface="Average"/>
                <a:ea typeface="Average"/>
                <a:cs typeface="Average"/>
                <a:sym typeface="Average"/>
              </a:rPr>
              <a:t>Make a pull request on github.com</a:t>
            </a:r>
            <a:endParaRPr sz="1100">
              <a:solidFill>
                <a:srgbClr val="B7B7B7"/>
              </a:solidFill>
              <a:latin typeface="Average"/>
              <a:ea typeface="Average"/>
              <a:cs typeface="Average"/>
              <a:sym typeface="Average"/>
            </a:endParaRPr>
          </a:p>
        </p:txBody>
      </p:sp>
      <p:pic>
        <p:nvPicPr>
          <p:cNvPr id="322" name="Google Shape;322;p44"/>
          <p:cNvPicPr preferRelativeResize="0"/>
          <p:nvPr/>
        </p:nvPicPr>
        <p:blipFill>
          <a:blip r:embed="rId3">
            <a:alphaModFix/>
          </a:blip>
          <a:stretch>
            <a:fillRect/>
          </a:stretch>
        </p:blipFill>
        <p:spPr>
          <a:xfrm>
            <a:off x="0" y="2571750"/>
            <a:ext cx="9144000" cy="1492301"/>
          </a:xfrm>
          <a:prstGeom prst="rect">
            <a:avLst/>
          </a:prstGeom>
          <a:noFill/>
          <a:ln>
            <a:noFill/>
          </a:ln>
        </p:spPr>
      </p:pic>
      <p:sp>
        <p:nvSpPr>
          <p:cNvPr id="323" name="Google Shape;323;p44"/>
          <p:cNvSpPr/>
          <p:nvPr/>
        </p:nvSpPr>
        <p:spPr>
          <a:xfrm rot="10800000">
            <a:off x="7549700" y="3797775"/>
            <a:ext cx="492900" cy="19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4"/>
          <p:cNvSpPr txBox="1"/>
          <p:nvPr/>
        </p:nvSpPr>
        <p:spPr>
          <a:xfrm>
            <a:off x="193950" y="4064050"/>
            <a:ext cx="8756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latin typeface="Average"/>
                <a:ea typeface="Average"/>
                <a:cs typeface="Average"/>
                <a:sym typeface="Average"/>
                <a:hlinkClick r:id="rId4"/>
              </a:rPr>
              <a:t>Comprehensive documentation on pull requests: docs.github.com/en/github/collaborating-with-issues-and-pull-requests</a:t>
            </a:r>
            <a:r>
              <a:rPr lang="en" sz="1100" u="sng">
                <a:solidFill>
                  <a:schemeClr val="hlink"/>
                </a:solidFill>
                <a:latin typeface="Average"/>
                <a:ea typeface="Average"/>
                <a:cs typeface="Average"/>
                <a:sym typeface="Average"/>
                <a:hlinkClick r:id="rId5"/>
              </a:rPr>
              <a:t>/</a:t>
            </a:r>
            <a:r>
              <a:rPr lang="en" sz="1100" u="sng">
                <a:solidFill>
                  <a:schemeClr val="hlink"/>
                </a:solidFill>
                <a:latin typeface="Average"/>
                <a:ea typeface="Average"/>
                <a:cs typeface="Average"/>
                <a:sym typeface="Average"/>
                <a:hlinkClick r:id="rId6"/>
              </a:rPr>
              <a:t>about-pull-requests</a:t>
            </a:r>
            <a:endParaRPr sz="1100">
              <a:solidFill>
                <a:srgbClr val="B7B7B7"/>
              </a:solidFill>
              <a:latin typeface="Average"/>
              <a:ea typeface="Average"/>
              <a:cs typeface="Average"/>
              <a:sym typeface="Averag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txBox="1"/>
          <p:nvPr>
            <p:ph type="title"/>
          </p:nvPr>
        </p:nvSpPr>
        <p:spPr>
          <a:xfrm>
            <a:off x="4515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Pull Request- Browser View</a:t>
            </a:r>
            <a:endParaRPr/>
          </a:p>
        </p:txBody>
      </p:sp>
      <p:pic>
        <p:nvPicPr>
          <p:cNvPr id="330" name="Google Shape;330;p45"/>
          <p:cNvPicPr preferRelativeResize="0"/>
          <p:nvPr/>
        </p:nvPicPr>
        <p:blipFill>
          <a:blip r:embed="rId3">
            <a:alphaModFix/>
          </a:blip>
          <a:stretch>
            <a:fillRect/>
          </a:stretch>
        </p:blipFill>
        <p:spPr>
          <a:xfrm>
            <a:off x="369441" y="1161400"/>
            <a:ext cx="8272618" cy="3859100"/>
          </a:xfrm>
          <a:prstGeom prst="rect">
            <a:avLst/>
          </a:prstGeom>
          <a:noFill/>
          <a:ln>
            <a:noFill/>
          </a:ln>
        </p:spPr>
      </p:pic>
      <p:sp>
        <p:nvSpPr>
          <p:cNvPr id="331" name="Google Shape;331;p45"/>
          <p:cNvSpPr txBox="1"/>
          <p:nvPr/>
        </p:nvSpPr>
        <p:spPr>
          <a:xfrm>
            <a:off x="369450" y="1979200"/>
            <a:ext cx="1192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verage"/>
                <a:ea typeface="Average"/>
                <a:cs typeface="Average"/>
                <a:sym typeface="Average"/>
              </a:rPr>
              <a:t>Select branches to compare</a:t>
            </a:r>
            <a:endParaRPr sz="1000">
              <a:latin typeface="Average"/>
              <a:ea typeface="Average"/>
              <a:cs typeface="Average"/>
              <a:sym typeface="Average"/>
            </a:endParaRPr>
          </a:p>
        </p:txBody>
      </p:sp>
      <p:sp>
        <p:nvSpPr>
          <p:cNvPr id="332" name="Google Shape;332;p45"/>
          <p:cNvSpPr/>
          <p:nvPr/>
        </p:nvSpPr>
        <p:spPr>
          <a:xfrm>
            <a:off x="1133200" y="2192400"/>
            <a:ext cx="677100" cy="16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5"/>
          <p:cNvSpPr txBox="1"/>
          <p:nvPr/>
        </p:nvSpPr>
        <p:spPr>
          <a:xfrm>
            <a:off x="4245850" y="4095725"/>
            <a:ext cx="358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Average"/>
                <a:ea typeface="Average"/>
                <a:cs typeface="Average"/>
                <a:sym typeface="Average"/>
              </a:rPr>
              <a:t>To view differences before and after the commit, select Split. </a:t>
            </a:r>
            <a:endParaRPr sz="1000">
              <a:latin typeface="Average"/>
              <a:ea typeface="Average"/>
              <a:cs typeface="Average"/>
              <a:sym typeface="Average"/>
            </a:endParaRPr>
          </a:p>
        </p:txBody>
      </p:sp>
      <p:sp>
        <p:nvSpPr>
          <p:cNvPr id="334" name="Google Shape;334;p45"/>
          <p:cNvSpPr/>
          <p:nvPr/>
        </p:nvSpPr>
        <p:spPr>
          <a:xfrm>
            <a:off x="7584375" y="4180475"/>
            <a:ext cx="412200" cy="16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5"/>
          <p:cNvSpPr/>
          <p:nvPr/>
        </p:nvSpPr>
        <p:spPr>
          <a:xfrm rot="10800000">
            <a:off x="7128050" y="2932325"/>
            <a:ext cx="412200" cy="16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5"/>
          <p:cNvSpPr txBox="1"/>
          <p:nvPr/>
        </p:nvSpPr>
        <p:spPr>
          <a:xfrm>
            <a:off x="7584375" y="2678375"/>
            <a:ext cx="921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Average"/>
                <a:ea typeface="Average"/>
                <a:cs typeface="Average"/>
                <a:sym typeface="Average"/>
              </a:rPr>
              <a:t>If satisfied with </a:t>
            </a:r>
            <a:r>
              <a:rPr lang="en" sz="800">
                <a:latin typeface="Average"/>
                <a:ea typeface="Average"/>
                <a:cs typeface="Average"/>
                <a:sym typeface="Average"/>
              </a:rPr>
              <a:t>your </a:t>
            </a:r>
            <a:r>
              <a:rPr lang="en" sz="800">
                <a:latin typeface="Average"/>
                <a:ea typeface="Average"/>
                <a:cs typeface="Average"/>
                <a:sym typeface="Average"/>
              </a:rPr>
              <a:t>changes, below, create your pull request</a:t>
            </a:r>
            <a:endParaRPr sz="800">
              <a:latin typeface="Average"/>
              <a:ea typeface="Average"/>
              <a:cs typeface="Average"/>
              <a:sym typeface="Averag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Pull Request-Browser View cont’d.</a:t>
            </a:r>
            <a:endParaRPr/>
          </a:p>
        </p:txBody>
      </p:sp>
      <p:sp>
        <p:nvSpPr>
          <p:cNvPr id="342" name="Google Shape;342;p46"/>
          <p:cNvSpPr txBox="1"/>
          <p:nvPr/>
        </p:nvSpPr>
        <p:spPr>
          <a:xfrm>
            <a:off x="1377900" y="616875"/>
            <a:ext cx="6388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CCCCCC"/>
                </a:solidFill>
                <a:latin typeface="Average"/>
                <a:ea typeface="Average"/>
                <a:cs typeface="Average"/>
                <a:sym typeface="Average"/>
              </a:rPr>
              <a:t>Give your pull request a title and a brief description of the proposed changes. Then create your request</a:t>
            </a:r>
            <a:endParaRPr sz="1100">
              <a:solidFill>
                <a:srgbClr val="CCCCCC"/>
              </a:solidFill>
              <a:latin typeface="Average"/>
              <a:ea typeface="Average"/>
              <a:cs typeface="Average"/>
              <a:sym typeface="Average"/>
            </a:endParaRPr>
          </a:p>
        </p:txBody>
      </p:sp>
      <p:pic>
        <p:nvPicPr>
          <p:cNvPr id="343" name="Google Shape;343;p46"/>
          <p:cNvPicPr preferRelativeResize="0"/>
          <p:nvPr/>
        </p:nvPicPr>
        <p:blipFill>
          <a:blip r:embed="rId3">
            <a:alphaModFix/>
          </a:blip>
          <a:stretch>
            <a:fillRect/>
          </a:stretch>
        </p:blipFill>
        <p:spPr>
          <a:xfrm>
            <a:off x="1253213" y="926700"/>
            <a:ext cx="6637574" cy="376955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35585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Pull Request-GitHub Desktop View</a:t>
            </a:r>
            <a:endParaRPr>
              <a:solidFill>
                <a:srgbClr val="B7B7B7"/>
              </a:solidFill>
            </a:endParaRPr>
          </a:p>
        </p:txBody>
      </p:sp>
      <p:sp>
        <p:nvSpPr>
          <p:cNvPr id="349" name="Google Shape;349;p47"/>
          <p:cNvSpPr txBox="1"/>
          <p:nvPr>
            <p:ph idx="1" type="body"/>
          </p:nvPr>
        </p:nvSpPr>
        <p:spPr>
          <a:xfrm>
            <a:off x="282250" y="572700"/>
            <a:ext cx="8520600" cy="34164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1200"/>
              </a:spcAft>
              <a:buNone/>
            </a:pPr>
            <a:r>
              <a:rPr lang="en" sz="1500"/>
              <a:t>Pull requests can also be initiated from GitHub Desktop. </a:t>
            </a:r>
            <a:endParaRPr sz="1500"/>
          </a:p>
        </p:txBody>
      </p:sp>
      <p:pic>
        <p:nvPicPr>
          <p:cNvPr id="350" name="Google Shape;350;p47"/>
          <p:cNvPicPr preferRelativeResize="0"/>
          <p:nvPr/>
        </p:nvPicPr>
        <p:blipFill>
          <a:blip r:embed="rId3">
            <a:alphaModFix/>
          </a:blip>
          <a:stretch>
            <a:fillRect/>
          </a:stretch>
        </p:blipFill>
        <p:spPr>
          <a:xfrm>
            <a:off x="1781463" y="961600"/>
            <a:ext cx="5522174" cy="3766175"/>
          </a:xfrm>
          <a:prstGeom prst="rect">
            <a:avLst/>
          </a:prstGeom>
          <a:noFill/>
          <a:ln>
            <a:noFill/>
          </a:ln>
        </p:spPr>
      </p:pic>
      <p:sp>
        <p:nvSpPr>
          <p:cNvPr id="351" name="Google Shape;351;p47"/>
          <p:cNvSpPr/>
          <p:nvPr/>
        </p:nvSpPr>
        <p:spPr>
          <a:xfrm>
            <a:off x="6968375" y="2468700"/>
            <a:ext cx="434100" cy="206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7"/>
          <p:cNvSpPr txBox="1"/>
          <p:nvPr/>
        </p:nvSpPr>
        <p:spPr>
          <a:xfrm>
            <a:off x="7446675" y="2222200"/>
            <a:ext cx="1618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B7B7B7"/>
                </a:solidFill>
                <a:latin typeface="Average"/>
                <a:ea typeface="Average"/>
                <a:cs typeface="Average"/>
                <a:sym typeface="Average"/>
              </a:rPr>
              <a:t>This will take you to the github.com to create your pull request as previously demonstrated</a:t>
            </a:r>
            <a:endParaRPr sz="1000">
              <a:solidFill>
                <a:srgbClr val="B7B7B7"/>
              </a:solidFill>
              <a:latin typeface="Average"/>
              <a:ea typeface="Average"/>
              <a:cs typeface="Average"/>
              <a:sym typeface="Averag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311688" y="-368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Merging Your Pull Request</a:t>
            </a:r>
            <a:endParaRPr>
              <a:solidFill>
                <a:srgbClr val="B7B7B7"/>
              </a:solidFill>
            </a:endParaRPr>
          </a:p>
        </p:txBody>
      </p:sp>
      <p:sp>
        <p:nvSpPr>
          <p:cNvPr id="358" name="Google Shape;358;p48"/>
          <p:cNvSpPr txBox="1"/>
          <p:nvPr>
            <p:ph idx="1" type="body"/>
          </p:nvPr>
        </p:nvSpPr>
        <p:spPr>
          <a:xfrm>
            <a:off x="311700" y="3077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After all changes have been reviewed and approved, the new branch is ready to be merged back into the main branch</a:t>
            </a:r>
            <a:endParaRPr sz="1400"/>
          </a:p>
        </p:txBody>
      </p:sp>
      <p:pic>
        <p:nvPicPr>
          <p:cNvPr id="359" name="Google Shape;359;p48"/>
          <p:cNvPicPr preferRelativeResize="0"/>
          <p:nvPr/>
        </p:nvPicPr>
        <p:blipFill>
          <a:blip r:embed="rId3">
            <a:alphaModFix/>
          </a:blip>
          <a:stretch>
            <a:fillRect/>
          </a:stretch>
        </p:blipFill>
        <p:spPr>
          <a:xfrm>
            <a:off x="1215564" y="830600"/>
            <a:ext cx="6712873" cy="2959051"/>
          </a:xfrm>
          <a:prstGeom prst="rect">
            <a:avLst/>
          </a:prstGeom>
          <a:noFill/>
          <a:ln>
            <a:noFill/>
          </a:ln>
        </p:spPr>
      </p:pic>
      <p:pic>
        <p:nvPicPr>
          <p:cNvPr id="360" name="Google Shape;360;p48"/>
          <p:cNvPicPr preferRelativeResize="0"/>
          <p:nvPr/>
        </p:nvPicPr>
        <p:blipFill>
          <a:blip r:embed="rId4">
            <a:alphaModFix/>
          </a:blip>
          <a:stretch>
            <a:fillRect/>
          </a:stretch>
        </p:blipFill>
        <p:spPr>
          <a:xfrm>
            <a:off x="968125" y="3944050"/>
            <a:ext cx="7487350" cy="848350"/>
          </a:xfrm>
          <a:prstGeom prst="rect">
            <a:avLst/>
          </a:prstGeom>
          <a:noFill/>
          <a:ln>
            <a:noFill/>
          </a:ln>
        </p:spPr>
      </p:pic>
      <p:sp>
        <p:nvSpPr>
          <p:cNvPr id="361" name="Google Shape;361;p48"/>
          <p:cNvSpPr/>
          <p:nvPr/>
        </p:nvSpPr>
        <p:spPr>
          <a:xfrm>
            <a:off x="2067725" y="3495225"/>
            <a:ext cx="500400" cy="17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8"/>
          <p:cNvSpPr txBox="1"/>
          <p:nvPr/>
        </p:nvSpPr>
        <p:spPr>
          <a:xfrm>
            <a:off x="797100" y="3671925"/>
            <a:ext cx="7549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B7B7B7"/>
                </a:solidFill>
                <a:latin typeface="Average"/>
                <a:ea typeface="Average"/>
                <a:cs typeface="Average"/>
                <a:sym typeface="Average"/>
              </a:rPr>
              <a:t>The branch used to make changes can now be deleted since its changes have been merged with main</a:t>
            </a:r>
            <a:endParaRPr sz="1300">
              <a:solidFill>
                <a:srgbClr val="B7B7B7"/>
              </a:solidFill>
              <a:latin typeface="Average"/>
              <a:ea typeface="Average"/>
              <a:cs typeface="Average"/>
              <a:sym typeface="Average"/>
            </a:endParaRPr>
          </a:p>
        </p:txBody>
      </p:sp>
      <p:sp>
        <p:nvSpPr>
          <p:cNvPr id="363" name="Google Shape;363;p48"/>
          <p:cNvSpPr txBox="1"/>
          <p:nvPr/>
        </p:nvSpPr>
        <p:spPr>
          <a:xfrm>
            <a:off x="103025" y="4827100"/>
            <a:ext cx="949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B7B7B7"/>
                </a:solidFill>
                <a:latin typeface="Average"/>
                <a:ea typeface="Average"/>
                <a:cs typeface="Average"/>
                <a:sym typeface="Average"/>
              </a:rPr>
              <a:t>For an explanation of merge conflicts and how to resolve them visit</a:t>
            </a:r>
            <a:r>
              <a:rPr lang="en" sz="900">
                <a:latin typeface="Average"/>
                <a:ea typeface="Average"/>
                <a:cs typeface="Average"/>
                <a:sym typeface="Average"/>
              </a:rPr>
              <a:t>: </a:t>
            </a:r>
            <a:r>
              <a:rPr lang="en" sz="900" u="sng">
                <a:solidFill>
                  <a:schemeClr val="hlink"/>
                </a:solidFill>
                <a:latin typeface="Average"/>
                <a:ea typeface="Average"/>
                <a:cs typeface="Average"/>
                <a:sym typeface="Average"/>
                <a:hlinkClick r:id="rId5"/>
              </a:rPr>
              <a:t>docs.github.com/en/github/collaborating-with-issues-and-pull-requests/resolving-a-merge-conflict-on-github</a:t>
            </a:r>
            <a:endParaRPr sz="900">
              <a:latin typeface="Average"/>
              <a:ea typeface="Average"/>
              <a:cs typeface="Average"/>
              <a:sym typeface="Averag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9"/>
          <p:cNvSpPr txBox="1"/>
          <p:nvPr>
            <p:ph type="title"/>
          </p:nvPr>
        </p:nvSpPr>
        <p:spPr>
          <a:xfrm>
            <a:off x="645900" y="2141250"/>
            <a:ext cx="7852200" cy="86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4: Disaster Recovery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Preparing for Disaster</a:t>
            </a:r>
            <a:endParaRPr/>
          </a:p>
        </p:txBody>
      </p:sp>
      <p:sp>
        <p:nvSpPr>
          <p:cNvPr id="374" name="Google Shape;37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 up your GitHub repository constantly</a:t>
            </a:r>
            <a:endParaRPr/>
          </a:p>
          <a:p>
            <a:pPr indent="-342900" lvl="0" marL="457200" rtl="0" algn="l">
              <a:spcBef>
                <a:spcPts val="0"/>
              </a:spcBef>
              <a:spcAft>
                <a:spcPts val="0"/>
              </a:spcAft>
              <a:buSzPts val="1800"/>
              <a:buChar char="●"/>
            </a:pPr>
            <a:r>
              <a:rPr lang="en"/>
              <a:t>Although you have access to each commit in your repository, you may accidentally override something when reverting changes</a:t>
            </a:r>
            <a:endParaRPr/>
          </a:p>
          <a:p>
            <a:pPr indent="-342900" lvl="0" marL="457200" rtl="0" algn="l">
              <a:spcBef>
                <a:spcPts val="0"/>
              </a:spcBef>
              <a:spcAft>
                <a:spcPts val="0"/>
              </a:spcAft>
              <a:buSzPts val="1800"/>
              <a:buChar char="●"/>
            </a:pPr>
            <a:r>
              <a:rPr lang="en"/>
              <a:t>Always a good idea to keep backups!</a:t>
            </a:r>
            <a:endParaRPr/>
          </a:p>
          <a:p>
            <a:pPr indent="-342900" lvl="0" marL="457200" rtl="0" algn="l">
              <a:spcBef>
                <a:spcPts val="0"/>
              </a:spcBef>
              <a:spcAft>
                <a:spcPts val="0"/>
              </a:spcAft>
              <a:buSzPts val="1800"/>
              <a:buChar char="●"/>
            </a:pPr>
            <a:r>
              <a:rPr lang="en"/>
              <a:t>Open your repository in a browser and download the ZIP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0" st="0"/>
                                            </p:txEl>
                                          </p:spTgt>
                                        </p:tgtEl>
                                        <p:attrNameLst>
                                          <p:attrName>style.visibility</p:attrName>
                                        </p:attrNameLst>
                                      </p:cBhvr>
                                      <p:to>
                                        <p:strVal val="visible"/>
                                      </p:to>
                                    </p:set>
                                    <p:animEffect filter="fade" transition="in">
                                      <p:cBhvr>
                                        <p:cTn dur="1000"/>
                                        <p:tgtEl>
                                          <p:spTgt spid="3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1" st="1"/>
                                            </p:txEl>
                                          </p:spTgt>
                                        </p:tgtEl>
                                        <p:attrNameLst>
                                          <p:attrName>style.visibility</p:attrName>
                                        </p:attrNameLst>
                                      </p:cBhvr>
                                      <p:to>
                                        <p:strVal val="visible"/>
                                      </p:to>
                                    </p:set>
                                    <p:animEffect filter="fade" transition="in">
                                      <p:cBhvr>
                                        <p:cTn dur="1000"/>
                                        <p:tgtEl>
                                          <p:spTgt spid="3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2" st="2"/>
                                            </p:txEl>
                                          </p:spTgt>
                                        </p:tgtEl>
                                        <p:attrNameLst>
                                          <p:attrName>style.visibility</p:attrName>
                                        </p:attrNameLst>
                                      </p:cBhvr>
                                      <p:to>
                                        <p:strVal val="visible"/>
                                      </p:to>
                                    </p:set>
                                    <p:animEffect filter="fade" transition="in">
                                      <p:cBhvr>
                                        <p:cTn dur="1000"/>
                                        <p:tgtEl>
                                          <p:spTgt spid="3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xEl>
                                              <p:pRg end="3" st="3"/>
                                            </p:txEl>
                                          </p:spTgt>
                                        </p:tgtEl>
                                        <p:attrNameLst>
                                          <p:attrName>style.visibility</p:attrName>
                                        </p:attrNameLst>
                                      </p:cBhvr>
                                      <p:to>
                                        <p:strVal val="visible"/>
                                      </p:to>
                                    </p:set>
                                    <p:animEffect filter="fade" transition="in">
                                      <p:cBhvr>
                                        <p:cTn dur="1000"/>
                                        <p:tgtEl>
                                          <p:spTgt spid="37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51"/>
          <p:cNvPicPr preferRelativeResize="0"/>
          <p:nvPr/>
        </p:nvPicPr>
        <p:blipFill>
          <a:blip r:embed="rId3">
            <a:alphaModFix/>
          </a:blip>
          <a:stretch>
            <a:fillRect/>
          </a:stretch>
        </p:blipFill>
        <p:spPr>
          <a:xfrm>
            <a:off x="270938" y="152400"/>
            <a:ext cx="8602132" cy="483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GitHub? (Cont.)</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Platform for Building Software</a:t>
            </a:r>
            <a:endParaRPr/>
          </a:p>
          <a:p>
            <a:pPr indent="-342900" lvl="0" marL="457200" rtl="0" algn="l">
              <a:spcBef>
                <a:spcPts val="0"/>
              </a:spcBef>
              <a:spcAft>
                <a:spcPts val="0"/>
              </a:spcAft>
              <a:buSzPts val="1800"/>
              <a:buChar char="●"/>
            </a:pPr>
            <a:r>
              <a:rPr lang="en"/>
              <a:t>Worldwide Development Capabilities</a:t>
            </a:r>
            <a:endParaRPr/>
          </a:p>
          <a:p>
            <a:pPr indent="-342900" lvl="0" marL="457200" rtl="0" algn="l">
              <a:spcBef>
                <a:spcPts val="0"/>
              </a:spcBef>
              <a:spcAft>
                <a:spcPts val="0"/>
              </a:spcAft>
              <a:buSzPts val="1800"/>
              <a:buChar char="●"/>
            </a:pPr>
            <a:r>
              <a:rPr lang="en"/>
              <a:t>Graphical Interface for Version Control </a:t>
            </a:r>
            <a:r>
              <a:rPr lang="en"/>
              <a:t>Management</a:t>
            </a:r>
            <a:endParaRPr/>
          </a:p>
          <a:p>
            <a:pPr indent="-342900" lvl="0" marL="457200" rtl="0" algn="l">
              <a:spcBef>
                <a:spcPts val="0"/>
              </a:spcBef>
              <a:spcAft>
                <a:spcPts val="0"/>
              </a:spcAft>
              <a:buSzPts val="1800"/>
              <a:buChar char="●"/>
            </a:pPr>
            <a:r>
              <a:rPr lang="en"/>
              <a:t>Progress Tracker</a:t>
            </a:r>
            <a:endParaRPr/>
          </a:p>
          <a:p>
            <a:pPr indent="-342900" lvl="0" marL="457200" rtl="0" algn="l">
              <a:spcBef>
                <a:spcPts val="0"/>
              </a:spcBef>
              <a:spcAft>
                <a:spcPts val="0"/>
              </a:spcAft>
              <a:buSzPts val="1800"/>
              <a:buChar char="●"/>
            </a:pPr>
            <a:r>
              <a:rPr lang="en"/>
              <a:t>Cloud Storage and Development</a:t>
            </a:r>
            <a:endParaRPr/>
          </a:p>
        </p:txBody>
      </p:sp>
      <p:pic>
        <p:nvPicPr>
          <p:cNvPr id="81" name="Google Shape;81;p16"/>
          <p:cNvPicPr preferRelativeResize="0"/>
          <p:nvPr/>
        </p:nvPicPr>
        <p:blipFill>
          <a:blip r:embed="rId3">
            <a:alphaModFix/>
          </a:blip>
          <a:stretch>
            <a:fillRect/>
          </a:stretch>
        </p:blipFill>
        <p:spPr>
          <a:xfrm>
            <a:off x="7981221" y="445025"/>
            <a:ext cx="851078" cy="707450"/>
          </a:xfrm>
          <a:prstGeom prst="rect">
            <a:avLst/>
          </a:prstGeom>
          <a:noFill/>
          <a:ln>
            <a:noFill/>
          </a:ln>
        </p:spPr>
      </p:pic>
      <p:pic>
        <p:nvPicPr>
          <p:cNvPr id="82" name="Google Shape;82;p16"/>
          <p:cNvPicPr preferRelativeResize="0"/>
          <p:nvPr/>
        </p:nvPicPr>
        <p:blipFill>
          <a:blip r:embed="rId4">
            <a:alphaModFix/>
          </a:blip>
          <a:stretch>
            <a:fillRect/>
          </a:stretch>
        </p:blipFill>
        <p:spPr>
          <a:xfrm>
            <a:off x="6575325" y="1686250"/>
            <a:ext cx="2256976" cy="2882624"/>
          </a:xfrm>
          <a:prstGeom prst="rect">
            <a:avLst/>
          </a:prstGeom>
          <a:noFill/>
          <a:ln>
            <a:noFill/>
          </a:ln>
        </p:spPr>
      </p:pic>
      <p:pic>
        <p:nvPicPr>
          <p:cNvPr id="83" name="Google Shape;83;p16"/>
          <p:cNvPicPr preferRelativeResize="0"/>
          <p:nvPr/>
        </p:nvPicPr>
        <p:blipFill>
          <a:blip r:embed="rId5">
            <a:alphaModFix/>
          </a:blip>
          <a:stretch>
            <a:fillRect/>
          </a:stretch>
        </p:blipFill>
        <p:spPr>
          <a:xfrm>
            <a:off x="1206625" y="3186075"/>
            <a:ext cx="4398475" cy="1382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Treating Disaster</a:t>
            </a:r>
            <a:endParaRPr/>
          </a:p>
        </p:txBody>
      </p:sp>
      <p:sp>
        <p:nvSpPr>
          <p:cNvPr id="385" name="Google Shape;38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believe a specific commit is the source of your disaster, you can revert the commit</a:t>
            </a:r>
            <a:endParaRPr/>
          </a:p>
          <a:p>
            <a:pPr indent="-342900" lvl="0" marL="457200" rtl="0" algn="l">
              <a:spcBef>
                <a:spcPts val="0"/>
              </a:spcBef>
              <a:spcAft>
                <a:spcPts val="0"/>
              </a:spcAft>
              <a:buSzPts val="1800"/>
              <a:buChar char="●"/>
            </a:pPr>
            <a:r>
              <a:rPr lang="en"/>
              <a:t>Exercise caution whenever you revert your repository</a:t>
            </a:r>
            <a:endParaRPr/>
          </a:p>
          <a:p>
            <a:pPr indent="-342900" lvl="0" marL="457200" rtl="0" algn="l">
              <a:spcBef>
                <a:spcPts val="0"/>
              </a:spcBef>
              <a:spcAft>
                <a:spcPts val="0"/>
              </a:spcAft>
              <a:buSzPts val="1800"/>
              <a:buChar char="●"/>
            </a:pPr>
            <a:r>
              <a:rPr lang="en"/>
              <a:t>Good idea to make a separate backup before you revert</a:t>
            </a:r>
            <a:endParaRPr/>
          </a:p>
          <a:p>
            <a:pPr indent="-342900" lvl="0" marL="457200" rtl="0" algn="l">
              <a:spcBef>
                <a:spcPts val="0"/>
              </a:spcBef>
              <a:spcAft>
                <a:spcPts val="0"/>
              </a:spcAft>
              <a:buSzPts val="1800"/>
              <a:buChar char="●"/>
            </a:pPr>
            <a:r>
              <a:rPr lang="en"/>
              <a:t>In GitHub Desktop:</a:t>
            </a:r>
            <a:endParaRPr/>
          </a:p>
          <a:p>
            <a:pPr indent="-317500" lvl="1" marL="914400" rtl="0" algn="l">
              <a:spcBef>
                <a:spcPts val="0"/>
              </a:spcBef>
              <a:spcAft>
                <a:spcPts val="0"/>
              </a:spcAft>
              <a:buSzPts val="1400"/>
              <a:buChar char="○"/>
            </a:pPr>
            <a:r>
              <a:rPr lang="en"/>
              <a:t>Navigate to the repository you wish to revert</a:t>
            </a:r>
            <a:endParaRPr/>
          </a:p>
          <a:p>
            <a:pPr indent="-317500" lvl="1" marL="914400" rtl="0" algn="l">
              <a:spcBef>
                <a:spcPts val="0"/>
              </a:spcBef>
              <a:spcAft>
                <a:spcPts val="0"/>
              </a:spcAft>
              <a:buSzPts val="1400"/>
              <a:buChar char="○"/>
            </a:pPr>
            <a:r>
              <a:rPr lang="en"/>
              <a:t>Select “History”</a:t>
            </a:r>
            <a:endParaRPr/>
          </a:p>
          <a:p>
            <a:pPr indent="-317500" lvl="1" marL="914400" rtl="0" algn="l">
              <a:spcBef>
                <a:spcPts val="0"/>
              </a:spcBef>
              <a:spcAft>
                <a:spcPts val="0"/>
              </a:spcAft>
              <a:buSzPts val="1400"/>
              <a:buChar char="○"/>
            </a:pPr>
            <a:r>
              <a:rPr lang="en"/>
              <a:t>Select the specific commit you wish to revert and right-click it</a:t>
            </a:r>
            <a:endParaRPr/>
          </a:p>
          <a:p>
            <a:pPr indent="-317500" lvl="1" marL="914400" rtl="0" algn="l">
              <a:spcBef>
                <a:spcPts val="0"/>
              </a:spcBef>
              <a:spcAft>
                <a:spcPts val="0"/>
              </a:spcAft>
              <a:buSzPts val="1400"/>
              <a:buChar char="○"/>
            </a:pPr>
            <a:r>
              <a:rPr lang="en"/>
              <a:t>Select “Revert changes in commit”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animEffect filter="fade" transition="in">
                                      <p:cBhvr>
                                        <p:cTn dur="1000"/>
                                        <p:tgtEl>
                                          <p:spTgt spid="3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1" st="1"/>
                                            </p:txEl>
                                          </p:spTgt>
                                        </p:tgtEl>
                                        <p:attrNameLst>
                                          <p:attrName>style.visibility</p:attrName>
                                        </p:attrNameLst>
                                      </p:cBhvr>
                                      <p:to>
                                        <p:strVal val="visible"/>
                                      </p:to>
                                    </p:set>
                                    <p:animEffect filter="fade" transition="in">
                                      <p:cBhvr>
                                        <p:cTn dur="1000"/>
                                        <p:tgtEl>
                                          <p:spTgt spid="3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2" st="2"/>
                                            </p:txEl>
                                          </p:spTgt>
                                        </p:tgtEl>
                                        <p:attrNameLst>
                                          <p:attrName>style.visibility</p:attrName>
                                        </p:attrNameLst>
                                      </p:cBhvr>
                                      <p:to>
                                        <p:strVal val="visible"/>
                                      </p:to>
                                    </p:set>
                                    <p:animEffect filter="fade" transition="in">
                                      <p:cBhvr>
                                        <p:cTn dur="1000"/>
                                        <p:tgtEl>
                                          <p:spTgt spid="3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3" st="3"/>
                                            </p:txEl>
                                          </p:spTgt>
                                        </p:tgtEl>
                                        <p:attrNameLst>
                                          <p:attrName>style.visibility</p:attrName>
                                        </p:attrNameLst>
                                      </p:cBhvr>
                                      <p:to>
                                        <p:strVal val="visible"/>
                                      </p:to>
                                    </p:set>
                                    <p:animEffect filter="fade" transition="in">
                                      <p:cBhvr>
                                        <p:cTn dur="1000"/>
                                        <p:tgtEl>
                                          <p:spTgt spid="3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4" st="4"/>
                                            </p:txEl>
                                          </p:spTgt>
                                        </p:tgtEl>
                                        <p:attrNameLst>
                                          <p:attrName>style.visibility</p:attrName>
                                        </p:attrNameLst>
                                      </p:cBhvr>
                                      <p:to>
                                        <p:strVal val="visible"/>
                                      </p:to>
                                    </p:set>
                                    <p:animEffect filter="fade" transition="in">
                                      <p:cBhvr>
                                        <p:cTn dur="1000"/>
                                        <p:tgtEl>
                                          <p:spTgt spid="3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5" st="5"/>
                                            </p:txEl>
                                          </p:spTgt>
                                        </p:tgtEl>
                                        <p:attrNameLst>
                                          <p:attrName>style.visibility</p:attrName>
                                        </p:attrNameLst>
                                      </p:cBhvr>
                                      <p:to>
                                        <p:strVal val="visible"/>
                                      </p:to>
                                    </p:set>
                                    <p:animEffect filter="fade" transition="in">
                                      <p:cBhvr>
                                        <p:cTn dur="1000"/>
                                        <p:tgtEl>
                                          <p:spTgt spid="3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6" st="6"/>
                                            </p:txEl>
                                          </p:spTgt>
                                        </p:tgtEl>
                                        <p:attrNameLst>
                                          <p:attrName>style.visibility</p:attrName>
                                        </p:attrNameLst>
                                      </p:cBhvr>
                                      <p:to>
                                        <p:strVal val="visible"/>
                                      </p:to>
                                    </p:set>
                                    <p:animEffect filter="fade" transition="in">
                                      <p:cBhvr>
                                        <p:cTn dur="1000"/>
                                        <p:tgtEl>
                                          <p:spTgt spid="3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xEl>
                                              <p:pRg end="7" st="7"/>
                                            </p:txEl>
                                          </p:spTgt>
                                        </p:tgtEl>
                                        <p:attrNameLst>
                                          <p:attrName>style.visibility</p:attrName>
                                        </p:attrNameLst>
                                      </p:cBhvr>
                                      <p:to>
                                        <p:strVal val="visible"/>
                                      </p:to>
                                    </p:set>
                                    <p:animEffect filter="fade" transition="in">
                                      <p:cBhvr>
                                        <p:cTn dur="1000"/>
                                        <p:tgtEl>
                                          <p:spTgt spid="38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53"/>
          <p:cNvPicPr preferRelativeResize="0"/>
          <p:nvPr/>
        </p:nvPicPr>
        <p:blipFill rotWithShape="1">
          <a:blip r:embed="rId3">
            <a:alphaModFix/>
          </a:blip>
          <a:srcRect b="45905" l="0" r="45905" t="0"/>
          <a:stretch/>
        </p:blipFill>
        <p:spPr>
          <a:xfrm>
            <a:off x="571525" y="321475"/>
            <a:ext cx="8000952" cy="450054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Part 5: Unity and Github</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5"/>
          <p:cNvSpPr txBox="1"/>
          <p:nvPr>
            <p:ph type="title"/>
          </p:nvPr>
        </p:nvSpPr>
        <p:spPr>
          <a:xfrm>
            <a:off x="311700" y="217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7B7B7"/>
                </a:solidFill>
              </a:rPr>
              <a:t>Getting a Unity project connected to GitHub</a:t>
            </a:r>
            <a:endParaRPr>
              <a:solidFill>
                <a:srgbClr val="B7B7B7"/>
              </a:solidFill>
            </a:endParaRPr>
          </a:p>
        </p:txBody>
      </p:sp>
      <p:sp>
        <p:nvSpPr>
          <p:cNvPr id="401" name="Google Shape;401;p55"/>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creating your GitHub repo, make sure that the “Add .gitignore” check is active with the “.gitignore template: Unity” so our .gitignore contains the correct items.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02" name="Google Shape;402;p55"/>
          <p:cNvPicPr preferRelativeResize="0"/>
          <p:nvPr/>
        </p:nvPicPr>
        <p:blipFill>
          <a:blip r:embed="rId3">
            <a:alphaModFix/>
          </a:blip>
          <a:stretch>
            <a:fillRect/>
          </a:stretch>
        </p:blipFill>
        <p:spPr>
          <a:xfrm>
            <a:off x="2571488" y="1864588"/>
            <a:ext cx="3914775" cy="847725"/>
          </a:xfrm>
          <a:prstGeom prst="rect">
            <a:avLst/>
          </a:prstGeom>
          <a:noFill/>
          <a:ln>
            <a:noFill/>
          </a:ln>
        </p:spPr>
      </p:pic>
      <p:pic>
        <p:nvPicPr>
          <p:cNvPr id="403" name="Google Shape;403;p55"/>
          <p:cNvPicPr preferRelativeResize="0"/>
          <p:nvPr/>
        </p:nvPicPr>
        <p:blipFill>
          <a:blip r:embed="rId4">
            <a:alphaModFix/>
          </a:blip>
          <a:stretch>
            <a:fillRect/>
          </a:stretch>
        </p:blipFill>
        <p:spPr>
          <a:xfrm>
            <a:off x="2699938" y="3060200"/>
            <a:ext cx="3657890" cy="1760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9" name="Google Shape;409;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Now that we have our project repo let’s get it cloned to our GitHub Desktop:</a:t>
            </a:r>
            <a:endParaRPr/>
          </a:p>
        </p:txBody>
      </p:sp>
      <p:pic>
        <p:nvPicPr>
          <p:cNvPr id="410" name="Google Shape;410;p56"/>
          <p:cNvPicPr preferRelativeResize="0"/>
          <p:nvPr/>
        </p:nvPicPr>
        <p:blipFill>
          <a:blip r:embed="rId3">
            <a:alphaModFix/>
          </a:blip>
          <a:stretch>
            <a:fillRect/>
          </a:stretch>
        </p:blipFill>
        <p:spPr>
          <a:xfrm>
            <a:off x="542950" y="2243996"/>
            <a:ext cx="1714275" cy="870625"/>
          </a:xfrm>
          <a:prstGeom prst="rect">
            <a:avLst/>
          </a:prstGeom>
          <a:noFill/>
          <a:ln>
            <a:noFill/>
          </a:ln>
        </p:spPr>
      </p:pic>
      <p:pic>
        <p:nvPicPr>
          <p:cNvPr id="411" name="Google Shape;411;p56"/>
          <p:cNvPicPr preferRelativeResize="0"/>
          <p:nvPr/>
        </p:nvPicPr>
        <p:blipFill>
          <a:blip r:embed="rId4">
            <a:alphaModFix/>
          </a:blip>
          <a:stretch>
            <a:fillRect/>
          </a:stretch>
        </p:blipFill>
        <p:spPr>
          <a:xfrm>
            <a:off x="2959975" y="1905275"/>
            <a:ext cx="2849600" cy="2826799"/>
          </a:xfrm>
          <a:prstGeom prst="rect">
            <a:avLst/>
          </a:prstGeom>
          <a:noFill/>
          <a:ln>
            <a:noFill/>
          </a:ln>
        </p:spPr>
      </p:pic>
      <p:pic>
        <p:nvPicPr>
          <p:cNvPr id="412" name="Google Shape;412;p56"/>
          <p:cNvPicPr preferRelativeResize="0"/>
          <p:nvPr/>
        </p:nvPicPr>
        <p:blipFill>
          <a:blip r:embed="rId5">
            <a:alphaModFix/>
          </a:blip>
          <a:stretch>
            <a:fillRect/>
          </a:stretch>
        </p:blipFill>
        <p:spPr>
          <a:xfrm>
            <a:off x="6127475" y="2243999"/>
            <a:ext cx="2509150" cy="5319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209713" y="-56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8" name="Google Shape;418;p57"/>
          <p:cNvSpPr txBox="1"/>
          <p:nvPr>
            <p:ph idx="1" type="body"/>
          </p:nvPr>
        </p:nvSpPr>
        <p:spPr>
          <a:xfrm>
            <a:off x="209713" y="144625"/>
            <a:ext cx="4785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Unity Hub: Let’s get this project created in our repo.</a:t>
            </a:r>
            <a:endParaRPr/>
          </a:p>
          <a:p>
            <a:pPr indent="-342900" lvl="0" marL="457200" rtl="0" algn="l">
              <a:spcBef>
                <a:spcPts val="1200"/>
              </a:spcBef>
              <a:spcAft>
                <a:spcPts val="0"/>
              </a:spcAft>
              <a:buSzPts val="1800"/>
              <a:buChar char="●"/>
            </a:pPr>
            <a:r>
              <a:rPr lang="en"/>
              <a:t>Click: New</a:t>
            </a:r>
            <a:endParaRPr/>
          </a:p>
          <a:p>
            <a:pPr indent="-317500" lvl="1" marL="914400" rtl="0" algn="l">
              <a:spcBef>
                <a:spcPts val="0"/>
              </a:spcBef>
              <a:spcAft>
                <a:spcPts val="0"/>
              </a:spcAft>
              <a:buSzPts val="1400"/>
              <a:buChar char="○"/>
            </a:pPr>
            <a:r>
              <a:rPr lang="en"/>
              <a:t>And your version of Unity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When Creating our project, make sure that the location is pointing towards our newly created local repo.</a:t>
            </a:r>
            <a:endParaRPr/>
          </a:p>
        </p:txBody>
      </p:sp>
      <p:pic>
        <p:nvPicPr>
          <p:cNvPr id="419" name="Google Shape;419;p57"/>
          <p:cNvPicPr preferRelativeResize="0"/>
          <p:nvPr/>
        </p:nvPicPr>
        <p:blipFill>
          <a:blip r:embed="rId3">
            <a:alphaModFix/>
          </a:blip>
          <a:stretch>
            <a:fillRect/>
          </a:stretch>
        </p:blipFill>
        <p:spPr>
          <a:xfrm>
            <a:off x="5079888" y="544075"/>
            <a:ext cx="3271949" cy="1269975"/>
          </a:xfrm>
          <a:prstGeom prst="rect">
            <a:avLst/>
          </a:prstGeom>
          <a:noFill/>
          <a:ln>
            <a:noFill/>
          </a:ln>
        </p:spPr>
      </p:pic>
      <p:pic>
        <p:nvPicPr>
          <p:cNvPr id="420" name="Google Shape;420;p57"/>
          <p:cNvPicPr preferRelativeResize="0"/>
          <p:nvPr/>
        </p:nvPicPr>
        <p:blipFill>
          <a:blip r:embed="rId4">
            <a:alphaModFix/>
          </a:blip>
          <a:stretch>
            <a:fillRect/>
          </a:stretch>
        </p:blipFill>
        <p:spPr>
          <a:xfrm>
            <a:off x="7741236" y="721925"/>
            <a:ext cx="1114900" cy="281925"/>
          </a:xfrm>
          <a:prstGeom prst="rect">
            <a:avLst/>
          </a:prstGeom>
          <a:noFill/>
          <a:ln>
            <a:noFill/>
          </a:ln>
        </p:spPr>
      </p:pic>
      <p:pic>
        <p:nvPicPr>
          <p:cNvPr id="421" name="Google Shape;421;p57"/>
          <p:cNvPicPr preferRelativeResize="0"/>
          <p:nvPr/>
        </p:nvPicPr>
        <p:blipFill>
          <a:blip r:embed="rId5">
            <a:alphaModFix/>
          </a:blip>
          <a:stretch>
            <a:fillRect/>
          </a:stretch>
        </p:blipFill>
        <p:spPr>
          <a:xfrm>
            <a:off x="5796436" y="2001650"/>
            <a:ext cx="1838849" cy="1668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7" name="Google Shape;427;p58"/>
          <p:cNvSpPr txBox="1"/>
          <p:nvPr>
            <p:ph idx="1" type="body"/>
          </p:nvPr>
        </p:nvSpPr>
        <p:spPr>
          <a:xfrm>
            <a:off x="374225" y="1160300"/>
            <a:ext cx="4440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Looking at our GitHub Desktop we can see a new 8098 changed files (in our case)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If we make the following changes to .gitignore: we can down the number of changes to a more </a:t>
            </a:r>
            <a:r>
              <a:rPr lang="en"/>
              <a:t>reasonable</a:t>
            </a:r>
            <a:r>
              <a:rPr lang="en"/>
              <a:t> amount.</a:t>
            </a:r>
            <a:endParaRPr/>
          </a:p>
        </p:txBody>
      </p:sp>
      <p:pic>
        <p:nvPicPr>
          <p:cNvPr id="428" name="Google Shape;428;p58"/>
          <p:cNvPicPr preferRelativeResize="0"/>
          <p:nvPr/>
        </p:nvPicPr>
        <p:blipFill>
          <a:blip r:embed="rId3">
            <a:alphaModFix/>
          </a:blip>
          <a:stretch>
            <a:fillRect/>
          </a:stretch>
        </p:blipFill>
        <p:spPr>
          <a:xfrm>
            <a:off x="5560400" y="795475"/>
            <a:ext cx="1790625" cy="1675575"/>
          </a:xfrm>
          <a:prstGeom prst="rect">
            <a:avLst/>
          </a:prstGeom>
          <a:noFill/>
          <a:ln>
            <a:noFill/>
          </a:ln>
        </p:spPr>
      </p:pic>
      <p:pic>
        <p:nvPicPr>
          <p:cNvPr id="429" name="Google Shape;429;p58"/>
          <p:cNvPicPr preferRelativeResize="0"/>
          <p:nvPr/>
        </p:nvPicPr>
        <p:blipFill>
          <a:blip r:embed="rId4">
            <a:alphaModFix/>
          </a:blip>
          <a:stretch>
            <a:fillRect/>
          </a:stretch>
        </p:blipFill>
        <p:spPr>
          <a:xfrm>
            <a:off x="5560397" y="2713250"/>
            <a:ext cx="1249250" cy="2060200"/>
          </a:xfrm>
          <a:prstGeom prst="rect">
            <a:avLst/>
          </a:prstGeom>
          <a:noFill/>
          <a:ln>
            <a:noFill/>
          </a:ln>
        </p:spPr>
      </p:pic>
      <p:pic>
        <p:nvPicPr>
          <p:cNvPr id="430" name="Google Shape;430;p58"/>
          <p:cNvPicPr preferRelativeResize="0"/>
          <p:nvPr/>
        </p:nvPicPr>
        <p:blipFill>
          <a:blip r:embed="rId5">
            <a:alphaModFix/>
          </a:blip>
          <a:stretch>
            <a:fillRect/>
          </a:stretch>
        </p:blipFill>
        <p:spPr>
          <a:xfrm>
            <a:off x="7076300" y="2713250"/>
            <a:ext cx="1756000" cy="129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GitHub Used?</a:t>
            </a:r>
            <a:endParaRPr/>
          </a:p>
        </p:txBody>
      </p:sp>
      <p:sp>
        <p:nvSpPr>
          <p:cNvPr id="89" name="Google Shape;89;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Record or Rewind Changes</a:t>
            </a:r>
            <a:endParaRPr sz="1800"/>
          </a:p>
          <a:p>
            <a:pPr indent="-342900" lvl="0" marL="457200" rtl="0" algn="l">
              <a:spcBef>
                <a:spcPts val="0"/>
              </a:spcBef>
              <a:spcAft>
                <a:spcPts val="0"/>
              </a:spcAft>
              <a:buSzPts val="1800"/>
              <a:buChar char="●"/>
            </a:pPr>
            <a:r>
              <a:rPr lang="en" sz="1800"/>
              <a:t>Build on the Built, or Create New</a:t>
            </a:r>
            <a:endParaRPr sz="1800"/>
          </a:p>
          <a:p>
            <a:pPr indent="-342900" lvl="0" marL="457200" rtl="0" algn="l">
              <a:spcBef>
                <a:spcPts val="0"/>
              </a:spcBef>
              <a:spcAft>
                <a:spcPts val="0"/>
              </a:spcAft>
              <a:buSzPts val="1800"/>
              <a:buChar char="●"/>
            </a:pPr>
            <a:r>
              <a:rPr lang="en" sz="1800"/>
              <a:t>Code Review with Pull Requests</a:t>
            </a:r>
            <a:endParaRPr sz="1800"/>
          </a:p>
        </p:txBody>
      </p:sp>
      <p:pic>
        <p:nvPicPr>
          <p:cNvPr id="90" name="Google Shape;90;p17"/>
          <p:cNvPicPr preferRelativeResize="0"/>
          <p:nvPr/>
        </p:nvPicPr>
        <p:blipFill>
          <a:blip r:embed="rId3">
            <a:alphaModFix/>
          </a:blip>
          <a:stretch>
            <a:fillRect/>
          </a:stretch>
        </p:blipFill>
        <p:spPr>
          <a:xfrm>
            <a:off x="7981221" y="445025"/>
            <a:ext cx="851078" cy="707450"/>
          </a:xfrm>
          <a:prstGeom prst="rect">
            <a:avLst/>
          </a:prstGeom>
          <a:noFill/>
          <a:ln>
            <a:noFill/>
          </a:ln>
        </p:spPr>
      </p:pic>
      <p:pic>
        <p:nvPicPr>
          <p:cNvPr id="91" name="Google Shape;91;p17"/>
          <p:cNvPicPr preferRelativeResize="0"/>
          <p:nvPr/>
        </p:nvPicPr>
        <p:blipFill>
          <a:blip r:embed="rId4">
            <a:alphaModFix/>
          </a:blip>
          <a:stretch>
            <a:fillRect/>
          </a:stretch>
        </p:blipFill>
        <p:spPr>
          <a:xfrm>
            <a:off x="1642712" y="2379775"/>
            <a:ext cx="5858575" cy="2499950"/>
          </a:xfrm>
          <a:prstGeom prst="rect">
            <a:avLst/>
          </a:prstGeom>
          <a:noFill/>
          <a:ln>
            <a:noFill/>
          </a:ln>
        </p:spPr>
      </p:pic>
      <p:sp>
        <p:nvSpPr>
          <p:cNvPr id="92" name="Google Shape;92;p17"/>
          <p:cNvSpPr txBox="1"/>
          <p:nvPr>
            <p:ph idx="2" type="body"/>
          </p:nvPr>
        </p:nvSpPr>
        <p:spPr>
          <a:xfrm>
            <a:off x="4311600" y="1152475"/>
            <a:ext cx="4520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Instant Developer Environments</a:t>
            </a:r>
            <a:endParaRPr sz="1800"/>
          </a:p>
          <a:p>
            <a:pPr indent="-342900" lvl="0" marL="457200" rtl="0" algn="l">
              <a:spcBef>
                <a:spcPts val="0"/>
              </a:spcBef>
              <a:spcAft>
                <a:spcPts val="0"/>
              </a:spcAft>
              <a:buSzPts val="1800"/>
              <a:buChar char="●"/>
            </a:pPr>
            <a:r>
              <a:rPr lang="en" sz="1800"/>
              <a:t>Find and Fix Vulnerabilities or Issues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Octocat</a:t>
            </a:r>
            <a:endParaRPr/>
          </a:p>
        </p:txBody>
      </p:sp>
      <p:pic>
        <p:nvPicPr>
          <p:cNvPr id="98" name="Google Shape;98;p18"/>
          <p:cNvPicPr preferRelativeResize="0"/>
          <p:nvPr/>
        </p:nvPicPr>
        <p:blipFill>
          <a:blip r:embed="rId3">
            <a:alphaModFix/>
          </a:blip>
          <a:stretch>
            <a:fillRect/>
          </a:stretch>
        </p:blipFill>
        <p:spPr>
          <a:xfrm>
            <a:off x="3467350" y="3213225"/>
            <a:ext cx="2209264" cy="1836451"/>
          </a:xfrm>
          <a:prstGeom prst="rect">
            <a:avLst/>
          </a:prstGeom>
          <a:noFill/>
          <a:ln>
            <a:noFill/>
          </a:ln>
        </p:spPr>
      </p:pic>
      <p:pic>
        <p:nvPicPr>
          <p:cNvPr id="99" name="Google Shape;99;p18"/>
          <p:cNvPicPr preferRelativeResize="0"/>
          <p:nvPr/>
        </p:nvPicPr>
        <p:blipFill>
          <a:blip r:embed="rId4">
            <a:alphaModFix/>
          </a:blip>
          <a:stretch>
            <a:fillRect/>
          </a:stretch>
        </p:blipFill>
        <p:spPr>
          <a:xfrm>
            <a:off x="3679125" y="163100"/>
            <a:ext cx="1836450" cy="183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152400" y="152400"/>
            <a:ext cx="5398300" cy="2646175"/>
          </a:xfrm>
          <a:prstGeom prst="rect">
            <a:avLst/>
          </a:prstGeom>
          <a:noFill/>
          <a:ln>
            <a:noFill/>
          </a:ln>
        </p:spPr>
      </p:pic>
      <p:pic>
        <p:nvPicPr>
          <p:cNvPr id="105" name="Google Shape;105;p19"/>
          <p:cNvPicPr preferRelativeResize="0"/>
          <p:nvPr/>
        </p:nvPicPr>
        <p:blipFill>
          <a:blip r:embed="rId4">
            <a:alphaModFix/>
          </a:blip>
          <a:stretch>
            <a:fillRect/>
          </a:stretch>
        </p:blipFill>
        <p:spPr>
          <a:xfrm>
            <a:off x="152400" y="3088475"/>
            <a:ext cx="2612226" cy="1703924"/>
          </a:xfrm>
          <a:prstGeom prst="rect">
            <a:avLst/>
          </a:prstGeom>
          <a:noFill/>
          <a:ln>
            <a:noFill/>
          </a:ln>
        </p:spPr>
      </p:pic>
      <p:pic>
        <p:nvPicPr>
          <p:cNvPr id="106" name="Google Shape;106;p19"/>
          <p:cNvPicPr preferRelativeResize="0"/>
          <p:nvPr/>
        </p:nvPicPr>
        <p:blipFill>
          <a:blip r:embed="rId5">
            <a:alphaModFix/>
          </a:blip>
          <a:stretch>
            <a:fillRect/>
          </a:stretch>
        </p:blipFill>
        <p:spPr>
          <a:xfrm>
            <a:off x="2938476" y="3079150"/>
            <a:ext cx="2612225" cy="1722569"/>
          </a:xfrm>
          <a:prstGeom prst="rect">
            <a:avLst/>
          </a:prstGeom>
          <a:noFill/>
          <a:ln>
            <a:noFill/>
          </a:ln>
        </p:spPr>
      </p:pic>
      <p:pic>
        <p:nvPicPr>
          <p:cNvPr id="107" name="Google Shape;107;p19"/>
          <p:cNvPicPr preferRelativeResize="0"/>
          <p:nvPr/>
        </p:nvPicPr>
        <p:blipFill>
          <a:blip r:embed="rId6">
            <a:alphaModFix/>
          </a:blip>
          <a:stretch>
            <a:fillRect/>
          </a:stretch>
        </p:blipFill>
        <p:spPr>
          <a:xfrm>
            <a:off x="6230468" y="152400"/>
            <a:ext cx="2782582" cy="1806975"/>
          </a:xfrm>
          <a:prstGeom prst="rect">
            <a:avLst/>
          </a:prstGeom>
          <a:noFill/>
          <a:ln>
            <a:noFill/>
          </a:ln>
        </p:spPr>
      </p:pic>
      <p:pic>
        <p:nvPicPr>
          <p:cNvPr id="108" name="Google Shape;108;p19"/>
          <p:cNvPicPr preferRelativeResize="0"/>
          <p:nvPr/>
        </p:nvPicPr>
        <p:blipFill>
          <a:blip r:embed="rId7">
            <a:alphaModFix/>
          </a:blip>
          <a:stretch>
            <a:fillRect/>
          </a:stretch>
        </p:blipFill>
        <p:spPr>
          <a:xfrm>
            <a:off x="5724550" y="2619837"/>
            <a:ext cx="3288500" cy="2181879"/>
          </a:xfrm>
          <a:prstGeom prst="rect">
            <a:avLst/>
          </a:prstGeom>
          <a:noFill/>
          <a:ln>
            <a:noFill/>
          </a:ln>
        </p:spPr>
      </p:pic>
      <p:sp>
        <p:nvSpPr>
          <p:cNvPr id="109" name="Google Shape;109;p19"/>
          <p:cNvSpPr txBox="1"/>
          <p:nvPr/>
        </p:nvSpPr>
        <p:spPr>
          <a:xfrm>
            <a:off x="5755550" y="2058750"/>
            <a:ext cx="3226500" cy="4617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1200"/>
              </a:spcAft>
              <a:buNone/>
            </a:pPr>
            <a:r>
              <a:rPr lang="en" sz="3000">
                <a:solidFill>
                  <a:schemeClr val="dk1"/>
                </a:solidFill>
                <a:latin typeface="Oswald"/>
                <a:ea typeface="Oswald"/>
                <a:cs typeface="Oswald"/>
                <a:sym typeface="Oswald"/>
              </a:rPr>
              <a:t>Octocat Merch</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CCCCCC"/>
                </a:solidFill>
              </a:rPr>
              <a:t>Part 2: </a:t>
            </a:r>
            <a:r>
              <a:rPr lang="en">
                <a:solidFill>
                  <a:srgbClr val="CCCCCC"/>
                </a:solidFill>
              </a:rPr>
              <a:t>Setting up GitHub Desktop</a:t>
            </a:r>
            <a:endParaRPr>
              <a:solidFill>
                <a:srgbClr val="CCCC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 GitHub account</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 to </a:t>
            </a:r>
            <a:r>
              <a:rPr lang="en" u="sng">
                <a:solidFill>
                  <a:schemeClr val="hlink"/>
                </a:solidFill>
                <a:hlinkClick r:id="rId3"/>
              </a:rPr>
              <a:t>https://github.com/join</a:t>
            </a:r>
            <a:endParaRPr/>
          </a:p>
          <a:p>
            <a:pPr indent="-342900" lvl="0" marL="457200" rtl="0" algn="l">
              <a:spcBef>
                <a:spcPts val="0"/>
              </a:spcBef>
              <a:spcAft>
                <a:spcPts val="0"/>
              </a:spcAft>
              <a:buSzPts val="1800"/>
              <a:buChar char="●"/>
            </a:pPr>
            <a:r>
              <a:rPr lang="en"/>
              <a:t>Fill in the information to create your GitHub account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