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9085-67F6-4CF3-9093-581CD0A615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2AE07-4EA6-40F1-8AF0-9591115D8710}">
      <dgm:prSet phldrT="[Text]"/>
      <dgm:spPr/>
      <dgm:t>
        <a:bodyPr/>
        <a:lstStyle/>
        <a:p>
          <a:r>
            <a:rPr lang="en-US" dirty="0" smtClean="0"/>
            <a:t>Types o Software Structures </a:t>
          </a:r>
          <a:endParaRPr lang="en-US" dirty="0"/>
        </a:p>
      </dgm:t>
    </dgm:pt>
    <dgm:pt modelId="{066F1809-351E-4208-82F8-0D7B2CBAD58B}" type="parTrans" cxnId="{9C9A65C1-7D2B-49ED-8D11-BD3E38D1A68E}">
      <dgm:prSet/>
      <dgm:spPr/>
      <dgm:t>
        <a:bodyPr/>
        <a:lstStyle/>
        <a:p>
          <a:endParaRPr lang="en-US"/>
        </a:p>
      </dgm:t>
    </dgm:pt>
    <dgm:pt modelId="{3ABDF174-9324-43B6-81CA-800FE37E54A8}" type="sibTrans" cxnId="{9C9A65C1-7D2B-49ED-8D11-BD3E38D1A68E}">
      <dgm:prSet/>
      <dgm:spPr/>
      <dgm:t>
        <a:bodyPr/>
        <a:lstStyle/>
        <a:p>
          <a:endParaRPr lang="en-US"/>
        </a:p>
      </dgm:t>
    </dgm:pt>
    <dgm:pt modelId="{2D03126E-C521-4973-BA1F-CE484A63005F}">
      <dgm:prSet phldrT="[Text]"/>
      <dgm:spPr/>
      <dgm:t>
        <a:bodyPr/>
        <a:lstStyle/>
        <a:p>
          <a:r>
            <a:rPr lang="en-US" dirty="0" smtClean="0"/>
            <a:t>Static Structure </a:t>
          </a:r>
          <a:endParaRPr lang="en-US" dirty="0"/>
        </a:p>
      </dgm:t>
    </dgm:pt>
    <dgm:pt modelId="{91E92619-FC83-410F-B827-DD7309A86A2F}" type="parTrans" cxnId="{5A5A19B5-46A1-40CC-AF32-AF84EC47CF2F}">
      <dgm:prSet/>
      <dgm:spPr/>
      <dgm:t>
        <a:bodyPr/>
        <a:lstStyle/>
        <a:p>
          <a:endParaRPr lang="en-US"/>
        </a:p>
      </dgm:t>
    </dgm:pt>
    <dgm:pt modelId="{ED076710-AE4E-4222-A448-750FB530712C}" type="sibTrans" cxnId="{5A5A19B5-46A1-40CC-AF32-AF84EC47CF2F}">
      <dgm:prSet/>
      <dgm:spPr/>
      <dgm:t>
        <a:bodyPr/>
        <a:lstStyle/>
        <a:p>
          <a:endParaRPr lang="en-US"/>
        </a:p>
      </dgm:t>
    </dgm:pt>
    <dgm:pt modelId="{D5068568-9A0C-4476-942F-10C5781E7436}">
      <dgm:prSet phldrT="[Text]"/>
      <dgm:spPr/>
      <dgm:t>
        <a:bodyPr/>
        <a:lstStyle/>
        <a:p>
          <a:r>
            <a:rPr lang="en-US" dirty="0" smtClean="0"/>
            <a:t>Software Runtime Structure</a:t>
          </a:r>
          <a:endParaRPr lang="en-US" dirty="0"/>
        </a:p>
      </dgm:t>
    </dgm:pt>
    <dgm:pt modelId="{A9B0B549-C97B-433F-9D9C-DE614536F57A}" type="parTrans" cxnId="{E1570B25-85F2-4D69-818D-CE4AD8ED0ECF}">
      <dgm:prSet/>
      <dgm:spPr/>
      <dgm:t>
        <a:bodyPr/>
        <a:lstStyle/>
        <a:p>
          <a:endParaRPr lang="en-US"/>
        </a:p>
      </dgm:t>
    </dgm:pt>
    <dgm:pt modelId="{A080E72B-E875-4187-AC8C-EFA5D3E865E9}" type="sibTrans" cxnId="{E1570B25-85F2-4D69-818D-CE4AD8ED0ECF}">
      <dgm:prSet/>
      <dgm:spPr/>
      <dgm:t>
        <a:bodyPr/>
        <a:lstStyle/>
        <a:p>
          <a:endParaRPr lang="en-US"/>
        </a:p>
      </dgm:t>
    </dgm:pt>
    <dgm:pt modelId="{CCC88605-2348-4724-86E1-983C56A240BB}">
      <dgm:prSet phldrT="[Text]"/>
      <dgm:spPr/>
      <dgm:t>
        <a:bodyPr/>
        <a:lstStyle/>
        <a:p>
          <a:r>
            <a:rPr lang="en-US" dirty="0" smtClean="0"/>
            <a:t>Software Management Structure</a:t>
          </a:r>
          <a:endParaRPr lang="en-US" dirty="0"/>
        </a:p>
      </dgm:t>
    </dgm:pt>
    <dgm:pt modelId="{7A5575B9-FE56-4ED8-82B4-11FB7E22D740}" type="parTrans" cxnId="{1125C518-CCD6-41AE-B7A6-DC4DC8E1D926}">
      <dgm:prSet/>
      <dgm:spPr/>
      <dgm:t>
        <a:bodyPr/>
        <a:lstStyle/>
        <a:p>
          <a:endParaRPr lang="en-US"/>
        </a:p>
      </dgm:t>
    </dgm:pt>
    <dgm:pt modelId="{DD932311-2280-40A9-A703-456043C815D3}" type="sibTrans" cxnId="{1125C518-CCD6-41AE-B7A6-DC4DC8E1D926}">
      <dgm:prSet/>
      <dgm:spPr/>
      <dgm:t>
        <a:bodyPr/>
        <a:lstStyle/>
        <a:p>
          <a:endParaRPr lang="en-US"/>
        </a:p>
      </dgm:t>
    </dgm:pt>
    <dgm:pt modelId="{F4C671A3-C102-427E-8451-91E732AA1F33}" type="pres">
      <dgm:prSet presAssocID="{FAB19085-67F6-4CF3-9093-581CD0A615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C63C26-8A2D-4BBF-8F13-EDEF36D212E9}" type="pres">
      <dgm:prSet presAssocID="{2172AE07-4EA6-40F1-8AF0-9591115D8710}" presName="hierRoot1" presStyleCnt="0">
        <dgm:presLayoutVars>
          <dgm:hierBranch val="init"/>
        </dgm:presLayoutVars>
      </dgm:prSet>
      <dgm:spPr/>
    </dgm:pt>
    <dgm:pt modelId="{23B6323F-A6E4-42EB-B6DF-FB7EAE4DCAB0}" type="pres">
      <dgm:prSet presAssocID="{2172AE07-4EA6-40F1-8AF0-9591115D8710}" presName="rootComposite1" presStyleCnt="0"/>
      <dgm:spPr/>
    </dgm:pt>
    <dgm:pt modelId="{92D0D1F7-BB3F-422B-89F1-EA8538AFB37D}" type="pres">
      <dgm:prSet presAssocID="{2172AE07-4EA6-40F1-8AF0-9591115D8710}" presName="rootText1" presStyleLbl="node0" presStyleIdx="0" presStyleCnt="1" custScaleX="222079" custScaleY="98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50C0D-CF16-4D73-9E49-E9926D5B17DA}" type="pres">
      <dgm:prSet presAssocID="{2172AE07-4EA6-40F1-8AF0-9591115D87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BC0550-B090-42D7-8D8F-1524058407F3}" type="pres">
      <dgm:prSet presAssocID="{2172AE07-4EA6-40F1-8AF0-9591115D8710}" presName="hierChild2" presStyleCnt="0"/>
      <dgm:spPr/>
    </dgm:pt>
    <dgm:pt modelId="{DA6F001A-B63F-40A4-A95F-E8E6987F243B}" type="pres">
      <dgm:prSet presAssocID="{91E92619-FC83-410F-B827-DD7309A86A2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C72181F-55A7-4B83-A8B7-38E6386C573F}" type="pres">
      <dgm:prSet presAssocID="{2D03126E-C521-4973-BA1F-CE484A63005F}" presName="hierRoot2" presStyleCnt="0">
        <dgm:presLayoutVars>
          <dgm:hierBranch val="init"/>
        </dgm:presLayoutVars>
      </dgm:prSet>
      <dgm:spPr/>
    </dgm:pt>
    <dgm:pt modelId="{E598B7F9-8084-4536-B6F3-686F053D5FB3}" type="pres">
      <dgm:prSet presAssocID="{2D03126E-C521-4973-BA1F-CE484A63005F}" presName="rootComposite" presStyleCnt="0"/>
      <dgm:spPr/>
    </dgm:pt>
    <dgm:pt modelId="{58EFEB70-8530-4C9B-A1B7-72D78F9AA3CC}" type="pres">
      <dgm:prSet presAssocID="{2D03126E-C521-4973-BA1F-CE484A63005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02FD8-B37B-4B4B-B457-1640ED843E40}" type="pres">
      <dgm:prSet presAssocID="{2D03126E-C521-4973-BA1F-CE484A63005F}" presName="rootConnector" presStyleLbl="node2" presStyleIdx="0" presStyleCnt="3"/>
      <dgm:spPr/>
      <dgm:t>
        <a:bodyPr/>
        <a:lstStyle/>
        <a:p>
          <a:endParaRPr lang="en-US"/>
        </a:p>
      </dgm:t>
    </dgm:pt>
    <dgm:pt modelId="{CFA041B1-CAA3-4AB3-9412-709C16BC5294}" type="pres">
      <dgm:prSet presAssocID="{2D03126E-C521-4973-BA1F-CE484A63005F}" presName="hierChild4" presStyleCnt="0"/>
      <dgm:spPr/>
    </dgm:pt>
    <dgm:pt modelId="{EB5A94FE-7B3E-4596-8B8F-C2CE51656C86}" type="pres">
      <dgm:prSet presAssocID="{2D03126E-C521-4973-BA1F-CE484A63005F}" presName="hierChild5" presStyleCnt="0"/>
      <dgm:spPr/>
    </dgm:pt>
    <dgm:pt modelId="{C2FEC8B0-9634-4526-8212-AB1221480C22}" type="pres">
      <dgm:prSet presAssocID="{A9B0B549-C97B-433F-9D9C-DE614536F57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E40119E-0D7E-4D5E-8317-B407803F8993}" type="pres">
      <dgm:prSet presAssocID="{D5068568-9A0C-4476-942F-10C5781E7436}" presName="hierRoot2" presStyleCnt="0">
        <dgm:presLayoutVars>
          <dgm:hierBranch val="init"/>
        </dgm:presLayoutVars>
      </dgm:prSet>
      <dgm:spPr/>
    </dgm:pt>
    <dgm:pt modelId="{934DA24A-6BAB-483F-B377-53E865BEA225}" type="pres">
      <dgm:prSet presAssocID="{D5068568-9A0C-4476-942F-10C5781E7436}" presName="rootComposite" presStyleCnt="0"/>
      <dgm:spPr/>
    </dgm:pt>
    <dgm:pt modelId="{C92A1A8F-AB96-4862-ADDB-1CE47517388F}" type="pres">
      <dgm:prSet presAssocID="{D5068568-9A0C-4476-942F-10C5781E74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D52BE-B382-4B93-8F54-6F338B9DD643}" type="pres">
      <dgm:prSet presAssocID="{D5068568-9A0C-4476-942F-10C5781E7436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C027D4-FC6D-4765-B920-BAB57B1FC827}" type="pres">
      <dgm:prSet presAssocID="{D5068568-9A0C-4476-942F-10C5781E7436}" presName="hierChild4" presStyleCnt="0"/>
      <dgm:spPr/>
    </dgm:pt>
    <dgm:pt modelId="{1033DB50-33D1-4E1B-B63B-426AD6D44200}" type="pres">
      <dgm:prSet presAssocID="{D5068568-9A0C-4476-942F-10C5781E7436}" presName="hierChild5" presStyleCnt="0"/>
      <dgm:spPr/>
    </dgm:pt>
    <dgm:pt modelId="{6D87BCAD-B5D2-4454-9500-531CDB066249}" type="pres">
      <dgm:prSet presAssocID="{7A5575B9-FE56-4ED8-82B4-11FB7E22D74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4228E89-FCAA-4674-A4B9-8E3B5C8F09A5}" type="pres">
      <dgm:prSet presAssocID="{CCC88605-2348-4724-86E1-983C56A240BB}" presName="hierRoot2" presStyleCnt="0">
        <dgm:presLayoutVars>
          <dgm:hierBranch val="init"/>
        </dgm:presLayoutVars>
      </dgm:prSet>
      <dgm:spPr/>
    </dgm:pt>
    <dgm:pt modelId="{335E0FC5-867B-4921-83AA-CA38CA9965C1}" type="pres">
      <dgm:prSet presAssocID="{CCC88605-2348-4724-86E1-983C56A240BB}" presName="rootComposite" presStyleCnt="0"/>
      <dgm:spPr/>
    </dgm:pt>
    <dgm:pt modelId="{A8032D66-5CF9-4BC4-9B78-213D10DDD505}" type="pres">
      <dgm:prSet presAssocID="{CCC88605-2348-4724-86E1-983C56A240B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44952-0EC3-4134-B870-E1FF3DBBC44C}" type="pres">
      <dgm:prSet presAssocID="{CCC88605-2348-4724-86E1-983C56A240BB}" presName="rootConnector" presStyleLbl="node2" presStyleIdx="2" presStyleCnt="3"/>
      <dgm:spPr/>
      <dgm:t>
        <a:bodyPr/>
        <a:lstStyle/>
        <a:p>
          <a:endParaRPr lang="en-US"/>
        </a:p>
      </dgm:t>
    </dgm:pt>
    <dgm:pt modelId="{BE0D81EC-A2D9-4C0D-ACF0-25529276CAAD}" type="pres">
      <dgm:prSet presAssocID="{CCC88605-2348-4724-86E1-983C56A240BB}" presName="hierChild4" presStyleCnt="0"/>
      <dgm:spPr/>
    </dgm:pt>
    <dgm:pt modelId="{6E639C37-E9E6-498F-93DA-ED7DF94C5C77}" type="pres">
      <dgm:prSet presAssocID="{CCC88605-2348-4724-86E1-983C56A240BB}" presName="hierChild5" presStyleCnt="0"/>
      <dgm:spPr/>
    </dgm:pt>
    <dgm:pt modelId="{CAFDD8C7-4AC5-4EDD-9D27-A8C0921C48DF}" type="pres">
      <dgm:prSet presAssocID="{2172AE07-4EA6-40F1-8AF0-9591115D8710}" presName="hierChild3" presStyleCnt="0"/>
      <dgm:spPr/>
    </dgm:pt>
  </dgm:ptLst>
  <dgm:cxnLst>
    <dgm:cxn modelId="{5A5A19B5-46A1-40CC-AF32-AF84EC47CF2F}" srcId="{2172AE07-4EA6-40F1-8AF0-9591115D8710}" destId="{2D03126E-C521-4973-BA1F-CE484A63005F}" srcOrd="0" destOrd="0" parTransId="{91E92619-FC83-410F-B827-DD7309A86A2F}" sibTransId="{ED076710-AE4E-4222-A448-750FB530712C}"/>
    <dgm:cxn modelId="{75947327-EDA9-4DB0-AFBD-7BDE0F8E6D1F}" type="presOf" srcId="{91E92619-FC83-410F-B827-DD7309A86A2F}" destId="{DA6F001A-B63F-40A4-A95F-E8E6987F243B}" srcOrd="0" destOrd="0" presId="urn:microsoft.com/office/officeart/2005/8/layout/orgChart1"/>
    <dgm:cxn modelId="{1125C518-CCD6-41AE-B7A6-DC4DC8E1D926}" srcId="{2172AE07-4EA6-40F1-8AF0-9591115D8710}" destId="{CCC88605-2348-4724-86E1-983C56A240BB}" srcOrd="2" destOrd="0" parTransId="{7A5575B9-FE56-4ED8-82B4-11FB7E22D740}" sibTransId="{DD932311-2280-40A9-A703-456043C815D3}"/>
    <dgm:cxn modelId="{698C7AFB-20F9-4C39-B3C2-A7E300D2DA38}" type="presOf" srcId="{CCC88605-2348-4724-86E1-983C56A240BB}" destId="{A8032D66-5CF9-4BC4-9B78-213D10DDD505}" srcOrd="0" destOrd="0" presId="urn:microsoft.com/office/officeart/2005/8/layout/orgChart1"/>
    <dgm:cxn modelId="{1603B1CA-07A5-4504-8589-73CFACF27559}" type="presOf" srcId="{D5068568-9A0C-4476-942F-10C5781E7436}" destId="{C92A1A8F-AB96-4862-ADDB-1CE47517388F}" srcOrd="0" destOrd="0" presId="urn:microsoft.com/office/officeart/2005/8/layout/orgChart1"/>
    <dgm:cxn modelId="{B824F16A-4324-4FBD-A391-5790B82A0CA7}" type="presOf" srcId="{2172AE07-4EA6-40F1-8AF0-9591115D8710}" destId="{71150C0D-CF16-4D73-9E49-E9926D5B17DA}" srcOrd="1" destOrd="0" presId="urn:microsoft.com/office/officeart/2005/8/layout/orgChart1"/>
    <dgm:cxn modelId="{62BE9503-5B5E-4E55-9F73-1F16AE2138E9}" type="presOf" srcId="{CCC88605-2348-4724-86E1-983C56A240BB}" destId="{B3944952-0EC3-4134-B870-E1FF3DBBC44C}" srcOrd="1" destOrd="0" presId="urn:microsoft.com/office/officeart/2005/8/layout/orgChart1"/>
    <dgm:cxn modelId="{4F5CAD5D-CD9B-49B0-B075-C3B427E158B6}" type="presOf" srcId="{7A5575B9-FE56-4ED8-82B4-11FB7E22D740}" destId="{6D87BCAD-B5D2-4454-9500-531CDB066249}" srcOrd="0" destOrd="0" presId="urn:microsoft.com/office/officeart/2005/8/layout/orgChart1"/>
    <dgm:cxn modelId="{C37C5D2F-CD45-417A-A93D-A04918716F5B}" type="presOf" srcId="{A9B0B549-C97B-433F-9D9C-DE614536F57A}" destId="{C2FEC8B0-9634-4526-8212-AB1221480C22}" srcOrd="0" destOrd="0" presId="urn:microsoft.com/office/officeart/2005/8/layout/orgChart1"/>
    <dgm:cxn modelId="{E1570B25-85F2-4D69-818D-CE4AD8ED0ECF}" srcId="{2172AE07-4EA6-40F1-8AF0-9591115D8710}" destId="{D5068568-9A0C-4476-942F-10C5781E7436}" srcOrd="1" destOrd="0" parTransId="{A9B0B549-C97B-433F-9D9C-DE614536F57A}" sibTransId="{A080E72B-E875-4187-AC8C-EFA5D3E865E9}"/>
    <dgm:cxn modelId="{61D000BB-6A4B-4181-9401-97C796B42DB8}" type="presOf" srcId="{D5068568-9A0C-4476-942F-10C5781E7436}" destId="{F07D52BE-B382-4B93-8F54-6F338B9DD643}" srcOrd="1" destOrd="0" presId="urn:microsoft.com/office/officeart/2005/8/layout/orgChart1"/>
    <dgm:cxn modelId="{14A8F306-3118-418A-9555-D137E4070928}" type="presOf" srcId="{FAB19085-67F6-4CF3-9093-581CD0A615C2}" destId="{F4C671A3-C102-427E-8451-91E732AA1F33}" srcOrd="0" destOrd="0" presId="urn:microsoft.com/office/officeart/2005/8/layout/orgChart1"/>
    <dgm:cxn modelId="{BB3F3746-E5FF-4A42-883F-09E8873451B6}" type="presOf" srcId="{2D03126E-C521-4973-BA1F-CE484A63005F}" destId="{33402FD8-B37B-4B4B-B457-1640ED843E40}" srcOrd="1" destOrd="0" presId="urn:microsoft.com/office/officeart/2005/8/layout/orgChart1"/>
    <dgm:cxn modelId="{3B7D748D-3D72-40BD-9AD0-076DD6121C4C}" type="presOf" srcId="{2D03126E-C521-4973-BA1F-CE484A63005F}" destId="{58EFEB70-8530-4C9B-A1B7-72D78F9AA3CC}" srcOrd="0" destOrd="0" presId="urn:microsoft.com/office/officeart/2005/8/layout/orgChart1"/>
    <dgm:cxn modelId="{8437776A-D386-473C-86CB-17EF4237E455}" type="presOf" srcId="{2172AE07-4EA6-40F1-8AF0-9591115D8710}" destId="{92D0D1F7-BB3F-422B-89F1-EA8538AFB37D}" srcOrd="0" destOrd="0" presId="urn:microsoft.com/office/officeart/2005/8/layout/orgChart1"/>
    <dgm:cxn modelId="{9C9A65C1-7D2B-49ED-8D11-BD3E38D1A68E}" srcId="{FAB19085-67F6-4CF3-9093-581CD0A615C2}" destId="{2172AE07-4EA6-40F1-8AF0-9591115D8710}" srcOrd="0" destOrd="0" parTransId="{066F1809-351E-4208-82F8-0D7B2CBAD58B}" sibTransId="{3ABDF174-9324-43B6-81CA-800FE37E54A8}"/>
    <dgm:cxn modelId="{A301F31C-70DA-499D-84C3-32356111A507}" type="presParOf" srcId="{F4C671A3-C102-427E-8451-91E732AA1F33}" destId="{6CC63C26-8A2D-4BBF-8F13-EDEF36D212E9}" srcOrd="0" destOrd="0" presId="urn:microsoft.com/office/officeart/2005/8/layout/orgChart1"/>
    <dgm:cxn modelId="{61A7E6F8-5E68-4394-8BF8-1E08CCCC4D9D}" type="presParOf" srcId="{6CC63C26-8A2D-4BBF-8F13-EDEF36D212E9}" destId="{23B6323F-A6E4-42EB-B6DF-FB7EAE4DCAB0}" srcOrd="0" destOrd="0" presId="urn:microsoft.com/office/officeart/2005/8/layout/orgChart1"/>
    <dgm:cxn modelId="{FCD8811D-B4C4-4654-9531-477A7F040091}" type="presParOf" srcId="{23B6323F-A6E4-42EB-B6DF-FB7EAE4DCAB0}" destId="{92D0D1F7-BB3F-422B-89F1-EA8538AFB37D}" srcOrd="0" destOrd="0" presId="urn:microsoft.com/office/officeart/2005/8/layout/orgChart1"/>
    <dgm:cxn modelId="{E69DB695-674B-4ECB-A363-C5E18AE00535}" type="presParOf" srcId="{23B6323F-A6E4-42EB-B6DF-FB7EAE4DCAB0}" destId="{71150C0D-CF16-4D73-9E49-E9926D5B17DA}" srcOrd="1" destOrd="0" presId="urn:microsoft.com/office/officeart/2005/8/layout/orgChart1"/>
    <dgm:cxn modelId="{6B643612-0C28-47C9-8439-854EB244C998}" type="presParOf" srcId="{6CC63C26-8A2D-4BBF-8F13-EDEF36D212E9}" destId="{9BBC0550-B090-42D7-8D8F-1524058407F3}" srcOrd="1" destOrd="0" presId="urn:microsoft.com/office/officeart/2005/8/layout/orgChart1"/>
    <dgm:cxn modelId="{A0CDAE8B-A555-4E5B-9800-7AADD223DEED}" type="presParOf" srcId="{9BBC0550-B090-42D7-8D8F-1524058407F3}" destId="{DA6F001A-B63F-40A4-A95F-E8E6987F243B}" srcOrd="0" destOrd="0" presId="urn:microsoft.com/office/officeart/2005/8/layout/orgChart1"/>
    <dgm:cxn modelId="{0A82C7B9-98A6-4DF0-8369-8CDEABBCF9E6}" type="presParOf" srcId="{9BBC0550-B090-42D7-8D8F-1524058407F3}" destId="{2C72181F-55A7-4B83-A8B7-38E6386C573F}" srcOrd="1" destOrd="0" presId="urn:microsoft.com/office/officeart/2005/8/layout/orgChart1"/>
    <dgm:cxn modelId="{02CAA4B0-8E60-47F3-B446-AA8605F8AE82}" type="presParOf" srcId="{2C72181F-55A7-4B83-A8B7-38E6386C573F}" destId="{E598B7F9-8084-4536-B6F3-686F053D5FB3}" srcOrd="0" destOrd="0" presId="urn:microsoft.com/office/officeart/2005/8/layout/orgChart1"/>
    <dgm:cxn modelId="{E7E68FE4-5535-4546-B997-3F3956D51907}" type="presParOf" srcId="{E598B7F9-8084-4536-B6F3-686F053D5FB3}" destId="{58EFEB70-8530-4C9B-A1B7-72D78F9AA3CC}" srcOrd="0" destOrd="0" presId="urn:microsoft.com/office/officeart/2005/8/layout/orgChart1"/>
    <dgm:cxn modelId="{EFD399EB-6D5D-44AB-9F48-89C60212BF40}" type="presParOf" srcId="{E598B7F9-8084-4536-B6F3-686F053D5FB3}" destId="{33402FD8-B37B-4B4B-B457-1640ED843E40}" srcOrd="1" destOrd="0" presId="urn:microsoft.com/office/officeart/2005/8/layout/orgChart1"/>
    <dgm:cxn modelId="{302B9B9D-DDAB-4088-B928-A0B839B948BB}" type="presParOf" srcId="{2C72181F-55A7-4B83-A8B7-38E6386C573F}" destId="{CFA041B1-CAA3-4AB3-9412-709C16BC5294}" srcOrd="1" destOrd="0" presId="urn:microsoft.com/office/officeart/2005/8/layout/orgChart1"/>
    <dgm:cxn modelId="{FD9257AA-971A-4355-B6D7-7E3530FD1C0C}" type="presParOf" srcId="{2C72181F-55A7-4B83-A8B7-38E6386C573F}" destId="{EB5A94FE-7B3E-4596-8B8F-C2CE51656C86}" srcOrd="2" destOrd="0" presId="urn:microsoft.com/office/officeart/2005/8/layout/orgChart1"/>
    <dgm:cxn modelId="{FFC29CB9-0FD0-4E58-8D50-52DFF2ABBFC0}" type="presParOf" srcId="{9BBC0550-B090-42D7-8D8F-1524058407F3}" destId="{C2FEC8B0-9634-4526-8212-AB1221480C22}" srcOrd="2" destOrd="0" presId="urn:microsoft.com/office/officeart/2005/8/layout/orgChart1"/>
    <dgm:cxn modelId="{2D015901-736E-41B5-96B4-16D8F72E7D1D}" type="presParOf" srcId="{9BBC0550-B090-42D7-8D8F-1524058407F3}" destId="{AE40119E-0D7E-4D5E-8317-B407803F8993}" srcOrd="3" destOrd="0" presId="urn:microsoft.com/office/officeart/2005/8/layout/orgChart1"/>
    <dgm:cxn modelId="{A5EDBC00-79D9-49AF-B62C-EC7A490F4353}" type="presParOf" srcId="{AE40119E-0D7E-4D5E-8317-B407803F8993}" destId="{934DA24A-6BAB-483F-B377-53E865BEA225}" srcOrd="0" destOrd="0" presId="urn:microsoft.com/office/officeart/2005/8/layout/orgChart1"/>
    <dgm:cxn modelId="{17CEEA2A-DB69-4A08-BD6C-5A0733898AA7}" type="presParOf" srcId="{934DA24A-6BAB-483F-B377-53E865BEA225}" destId="{C92A1A8F-AB96-4862-ADDB-1CE47517388F}" srcOrd="0" destOrd="0" presId="urn:microsoft.com/office/officeart/2005/8/layout/orgChart1"/>
    <dgm:cxn modelId="{78EBBF2D-57AE-482D-A000-692BB28B77F5}" type="presParOf" srcId="{934DA24A-6BAB-483F-B377-53E865BEA225}" destId="{F07D52BE-B382-4B93-8F54-6F338B9DD643}" srcOrd="1" destOrd="0" presId="urn:microsoft.com/office/officeart/2005/8/layout/orgChart1"/>
    <dgm:cxn modelId="{14F60CD1-907E-4E45-A435-E318BA60A521}" type="presParOf" srcId="{AE40119E-0D7E-4D5E-8317-B407803F8993}" destId="{87C027D4-FC6D-4765-B920-BAB57B1FC827}" srcOrd="1" destOrd="0" presId="urn:microsoft.com/office/officeart/2005/8/layout/orgChart1"/>
    <dgm:cxn modelId="{B3C04193-C92E-4378-9705-8F10F1D55D0D}" type="presParOf" srcId="{AE40119E-0D7E-4D5E-8317-B407803F8993}" destId="{1033DB50-33D1-4E1B-B63B-426AD6D44200}" srcOrd="2" destOrd="0" presId="urn:microsoft.com/office/officeart/2005/8/layout/orgChart1"/>
    <dgm:cxn modelId="{50FE26FE-5688-4D1E-95A2-072A695D1E76}" type="presParOf" srcId="{9BBC0550-B090-42D7-8D8F-1524058407F3}" destId="{6D87BCAD-B5D2-4454-9500-531CDB066249}" srcOrd="4" destOrd="0" presId="urn:microsoft.com/office/officeart/2005/8/layout/orgChart1"/>
    <dgm:cxn modelId="{59DA3839-236B-4950-B971-CAB8FCC1F024}" type="presParOf" srcId="{9BBC0550-B090-42D7-8D8F-1524058407F3}" destId="{44228E89-FCAA-4674-A4B9-8E3B5C8F09A5}" srcOrd="5" destOrd="0" presId="urn:microsoft.com/office/officeart/2005/8/layout/orgChart1"/>
    <dgm:cxn modelId="{6567BF5D-D701-4904-B0CB-CF03B02BEEF7}" type="presParOf" srcId="{44228E89-FCAA-4674-A4B9-8E3B5C8F09A5}" destId="{335E0FC5-867B-4921-83AA-CA38CA9965C1}" srcOrd="0" destOrd="0" presId="urn:microsoft.com/office/officeart/2005/8/layout/orgChart1"/>
    <dgm:cxn modelId="{CFA00D78-7A5F-428D-9F85-9D2F54A84CDB}" type="presParOf" srcId="{335E0FC5-867B-4921-83AA-CA38CA9965C1}" destId="{A8032D66-5CF9-4BC4-9B78-213D10DDD505}" srcOrd="0" destOrd="0" presId="urn:microsoft.com/office/officeart/2005/8/layout/orgChart1"/>
    <dgm:cxn modelId="{8B4FCEEF-8DDA-42F0-991C-3DE470519BFE}" type="presParOf" srcId="{335E0FC5-867B-4921-83AA-CA38CA9965C1}" destId="{B3944952-0EC3-4134-B870-E1FF3DBBC44C}" srcOrd="1" destOrd="0" presId="urn:microsoft.com/office/officeart/2005/8/layout/orgChart1"/>
    <dgm:cxn modelId="{1875B3DF-5EAB-4120-BFD9-0AB3ACA78B8A}" type="presParOf" srcId="{44228E89-FCAA-4674-A4B9-8E3B5C8F09A5}" destId="{BE0D81EC-A2D9-4C0D-ACF0-25529276CAAD}" srcOrd="1" destOrd="0" presId="urn:microsoft.com/office/officeart/2005/8/layout/orgChart1"/>
    <dgm:cxn modelId="{48B30EF5-AB74-4C43-A3DE-AB8BBB623F83}" type="presParOf" srcId="{44228E89-FCAA-4674-A4B9-8E3B5C8F09A5}" destId="{6E639C37-E9E6-498F-93DA-ED7DF94C5C77}" srcOrd="2" destOrd="0" presId="urn:microsoft.com/office/officeart/2005/8/layout/orgChart1"/>
    <dgm:cxn modelId="{C94C1453-3133-40F9-B3E9-DBFB30D3E9EB}" type="presParOf" srcId="{6CC63C26-8A2D-4BBF-8F13-EDEF36D212E9}" destId="{CAFDD8C7-4AC5-4EDD-9D27-A8C0921C48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7BCAD-B5D2-4454-9500-531CDB066249}">
      <dsp:nvSpPr>
        <dsp:cNvPr id="0" name=""/>
        <dsp:cNvSpPr/>
      </dsp:nvSpPr>
      <dsp:spPr>
        <a:xfrm>
          <a:off x="5257800" y="1837685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EC8B0-9634-4526-8212-AB1221480C22}">
      <dsp:nvSpPr>
        <dsp:cNvPr id="0" name=""/>
        <dsp:cNvSpPr/>
      </dsp:nvSpPr>
      <dsp:spPr>
        <a:xfrm>
          <a:off x="5212080" y="1837685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F001A-B63F-40A4-A95F-E8E6987F243B}">
      <dsp:nvSpPr>
        <dsp:cNvPr id="0" name=""/>
        <dsp:cNvSpPr/>
      </dsp:nvSpPr>
      <dsp:spPr>
        <a:xfrm>
          <a:off x="1537867" y="1837685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0D1F7-BB3F-422B-89F1-EA8538AFB37D}">
      <dsp:nvSpPr>
        <dsp:cNvPr id="0" name=""/>
        <dsp:cNvSpPr/>
      </dsp:nvSpPr>
      <dsp:spPr>
        <a:xfrm>
          <a:off x="1844086" y="330882"/>
          <a:ext cx="6827427" cy="1506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Types o Software Structures </a:t>
          </a:r>
          <a:endParaRPr lang="en-US" sz="3500" kern="1200" dirty="0"/>
        </a:p>
      </dsp:txBody>
      <dsp:txXfrm>
        <a:off x="1844086" y="330882"/>
        <a:ext cx="6827427" cy="1506803"/>
      </dsp:txXfrm>
    </dsp:sp>
    <dsp:sp modelId="{58EFEB70-8530-4C9B-A1B7-72D78F9AA3CC}">
      <dsp:nvSpPr>
        <dsp:cNvPr id="0" name=""/>
        <dsp:cNvSpPr/>
      </dsp:nvSpPr>
      <dsp:spPr>
        <a:xfrm>
          <a:off x="706" y="248329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Static Structure </a:t>
          </a:r>
          <a:endParaRPr lang="en-US" sz="3500" kern="1200" dirty="0"/>
        </a:p>
      </dsp:txBody>
      <dsp:txXfrm>
        <a:off x="706" y="2483293"/>
        <a:ext cx="3074323" cy="1537161"/>
      </dsp:txXfrm>
    </dsp:sp>
    <dsp:sp modelId="{C92A1A8F-AB96-4862-ADDB-1CE47517388F}">
      <dsp:nvSpPr>
        <dsp:cNvPr id="0" name=""/>
        <dsp:cNvSpPr/>
      </dsp:nvSpPr>
      <dsp:spPr>
        <a:xfrm>
          <a:off x="3720638" y="248329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Software Runtime Structure</a:t>
          </a:r>
          <a:endParaRPr lang="en-US" sz="3500" kern="1200" dirty="0"/>
        </a:p>
      </dsp:txBody>
      <dsp:txXfrm>
        <a:off x="3720638" y="2483293"/>
        <a:ext cx="3074323" cy="1537161"/>
      </dsp:txXfrm>
    </dsp:sp>
    <dsp:sp modelId="{A8032D66-5CF9-4BC4-9B78-213D10DDD505}">
      <dsp:nvSpPr>
        <dsp:cNvPr id="0" name=""/>
        <dsp:cNvSpPr/>
      </dsp:nvSpPr>
      <dsp:spPr>
        <a:xfrm>
          <a:off x="7440570" y="248329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Software Management Structure</a:t>
          </a:r>
          <a:endParaRPr lang="en-US" sz="3500" kern="1200" dirty="0"/>
        </a:p>
      </dsp:txBody>
      <dsp:txXfrm>
        <a:off x="7440570" y="248329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DCF5E-5C6A-489D-88F7-B0C5CA4EEF2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2869E-638A-454F-B344-A64FD0C6F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general, reusable solution to a commonly occurring problem in software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a given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869E-638A-454F-B344-A64FD0C6F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 Bean is defined as an instance of a class that contains private attributes (data), and getter &amp; setter methods.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EJB (Enterprise Java Bean) is much more complex They only reside in application servers that handle EJBs (Tomcat doesn't hold EJBs).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2869E-638A-454F-B344-A64FD0C6F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0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C506-1FCF-4FB7-922E-62EFB1BCD5B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8665-258F-4D08-8AE1-6B8E9808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 Design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Static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software development time, the main software elements are source code modules or files. Each module has assigned functional</a:t>
            </a:r>
          </a:p>
          <a:p>
            <a:r>
              <a:rPr lang="en-US" dirty="0" smtClean="0"/>
              <a:t>and nonfunctional attributes, and the public APIs (application programming interfaces), defined for each module separate the module's</a:t>
            </a:r>
          </a:p>
          <a:p>
            <a:r>
              <a:rPr lang="en-US" dirty="0" smtClean="0"/>
              <a:t>interfaces and implementations. The connectors at this level are module dependent. Module A is connected to module B if, and only if,</a:t>
            </a:r>
          </a:p>
          <a:p>
            <a:r>
              <a:rPr lang="en-US" dirty="0" smtClean="0"/>
              <a:t>A needs to invoke some methods in B during execution. Such connectors may exhibit the following attributes: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0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Static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Direction: </a:t>
            </a:r>
            <a:r>
              <a:rPr lang="en-US" dirty="0" smtClean="0"/>
              <a:t>If module A invokes a method of module B during execution, there is a unidirectional connector from module A to module B.</a:t>
            </a:r>
          </a:p>
          <a:p>
            <a:r>
              <a:rPr lang="en-US" smtClean="0">
                <a:solidFill>
                  <a:schemeClr val="accent1"/>
                </a:solidFill>
              </a:rPr>
              <a:t>Synchronization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A method invocation can be synchronous or asynchronous.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Sequence: </a:t>
            </a:r>
            <a:r>
              <a:rPr lang="en-US" dirty="0" smtClean="0"/>
              <a:t>Some connectors must be used in a particular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0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Software </a:t>
            </a:r>
            <a:r>
              <a:rPr lang="en-US" dirty="0"/>
              <a:t>Runtime </a:t>
            </a:r>
            <a:r>
              <a:rPr lang="en-US" dirty="0" smtClean="0"/>
              <a:t>Structure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716442"/>
            <a:ext cx="10939818" cy="4850269"/>
          </a:xfrm>
        </p:spPr>
        <p:txBody>
          <a:bodyPr>
            <a:normAutofit/>
          </a:bodyPr>
          <a:lstStyle/>
          <a:p>
            <a:r>
              <a:rPr lang="en-US" dirty="0"/>
              <a:t>At runtime a project consists of one or more </a:t>
            </a:r>
            <a:endParaRPr lang="en-US" dirty="0" smtClean="0"/>
          </a:p>
          <a:p>
            <a:pPr lvl="1"/>
            <a:r>
              <a:rPr lang="en-US" dirty="0" smtClean="0"/>
              <a:t>threads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processes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units,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data units.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elements may run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on </a:t>
            </a:r>
            <a:r>
              <a:rPr lang="en-US" dirty="0"/>
              <a:t>the </a:t>
            </a:r>
            <a:r>
              <a:rPr lang="en-US" dirty="0" smtClean="0"/>
              <a:t>same computer </a:t>
            </a:r>
            <a:r>
              <a:rPr lang="en-US" dirty="0"/>
              <a:t>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on </a:t>
            </a:r>
            <a:r>
              <a:rPr lang="en-US" dirty="0"/>
              <a:t>multiple </a:t>
            </a:r>
            <a:r>
              <a:rPr lang="en-US" dirty="0" smtClean="0"/>
              <a:t>computers</a:t>
            </a:r>
          </a:p>
          <a:p>
            <a:pPr marL="0" indent="0">
              <a:buNone/>
            </a:pPr>
            <a:r>
              <a:rPr lang="en-US" dirty="0" smtClean="0"/>
              <a:t>  across </a:t>
            </a:r>
            <a:r>
              <a:rPr lang="en-US" dirty="0"/>
              <a:t>a network</a:t>
            </a:r>
          </a:p>
        </p:txBody>
      </p:sp>
      <p:pic>
        <p:nvPicPr>
          <p:cNvPr id="1028" name="Picture 4" descr="Operating Systems: Th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514" y="2420723"/>
            <a:ext cx="6976116" cy="402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0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Runtime Structure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element in a code structure may implement or support multiple runtime</a:t>
            </a:r>
          </a:p>
          <a:p>
            <a:r>
              <a:rPr lang="en-US" dirty="0"/>
              <a:t>elements. For example, in a client-server application, the same client module may run on many client computers. Conversely, several</a:t>
            </a:r>
          </a:p>
          <a:p>
            <a:r>
              <a:rPr lang="en-US" dirty="0"/>
              <a:t>code structure elements may implement or support a single runtime element. For example, many threads will run multiple methods from</a:t>
            </a:r>
          </a:p>
          <a:p>
            <a:r>
              <a:rPr lang="en-US" dirty="0"/>
              <a:t>different classes that maybe packaged in different code units.</a:t>
            </a:r>
          </a:p>
        </p:txBody>
      </p:sp>
    </p:spTree>
    <p:extLst>
      <p:ext uri="{BB962C8B-B14F-4D97-AF65-F5344CB8AC3E}">
        <p14:creationId xmlns:p14="http://schemas.microsoft.com/office/powerpoint/2010/main" val="370791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Runtime Structure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connectors at this level inherit attributes from their source-code structure counterparts, along with the following other attributes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Multiplicity: </a:t>
            </a:r>
            <a:r>
              <a:rPr lang="en-US" dirty="0"/>
              <a:t>One element can be connected to multiple elements if it needs to invoke methods of multiple elements at runtime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Distance and connection media: </a:t>
            </a:r>
            <a:r>
              <a:rPr lang="en-US" dirty="0"/>
              <a:t>Two connected elements may communicate in the same thread, in the same process, on the </a:t>
            </a:r>
            <a:r>
              <a:rPr lang="en-US" dirty="0" smtClean="0"/>
              <a:t>same computer</a:t>
            </a:r>
            <a:r>
              <a:rPr lang="en-US" dirty="0"/>
              <a:t>, or on different computers across a network. Based on the distance between two elements, the communication media </a:t>
            </a:r>
            <a:r>
              <a:rPr lang="en-US" dirty="0" smtClean="0"/>
              <a:t>may vary </a:t>
            </a:r>
            <a:r>
              <a:rPr lang="en-US" dirty="0"/>
              <a:t>from copper/optical cable or wireless based LAN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11292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Runtime Structure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Universally </a:t>
            </a:r>
            <a:r>
              <a:rPr lang="en-US" b="1" dirty="0" err="1" smtClean="0">
                <a:solidFill>
                  <a:srgbClr val="00B0F0"/>
                </a:solidFill>
              </a:rPr>
              <a:t>invocable</a:t>
            </a:r>
            <a:r>
              <a:rPr lang="en-US" b="1" dirty="0" smtClean="0">
                <a:solidFill>
                  <a:srgbClr val="00B0F0"/>
                </a:solidFill>
              </a:rPr>
              <a:t>: </a:t>
            </a:r>
            <a:r>
              <a:rPr lang="en-US" dirty="0"/>
              <a:t>A connector with this attribute set to true allows any external software system, no matter what </a:t>
            </a:r>
            <a:r>
              <a:rPr lang="en-US" dirty="0" smtClean="0"/>
              <a:t>hardware/ software </a:t>
            </a:r>
            <a:r>
              <a:rPr lang="en-US" dirty="0"/>
              <a:t>platforms they run on and in which programming languages or software frameworks they are developed, to invoke </a:t>
            </a:r>
            <a:r>
              <a:rPr lang="en-US" dirty="0" smtClean="0"/>
              <a:t>the method </a:t>
            </a:r>
            <a:r>
              <a:rPr lang="en-US" dirty="0"/>
              <a:t>at the connector's target.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attribute is critical for heterogeneous enterprise information systems that must be </a:t>
            </a:r>
            <a:r>
              <a:rPr lang="en-US" dirty="0" smtClean="0"/>
              <a:t>integrated efficiently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59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Runtime Structure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Self-descriptive: </a:t>
            </a:r>
            <a:r>
              <a:rPr lang="en-US" dirty="0"/>
              <a:t>A connector with this attribute set to true can allow an external software system to invoke its target method </a:t>
            </a:r>
            <a:r>
              <a:rPr lang="en-US" dirty="0" smtClean="0"/>
              <a:t>without the </a:t>
            </a:r>
            <a:r>
              <a:rPr lang="en-US" dirty="0"/>
              <a:t>pre-installation of any software specific to the 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attribute allows clients to choose service providers dynamically. It </a:t>
            </a:r>
            <a:r>
              <a:rPr lang="en-US" dirty="0" smtClean="0"/>
              <a:t>also allows </a:t>
            </a:r>
            <a:r>
              <a:rPr lang="en-US" dirty="0"/>
              <a:t>software systems developed at different companies at potentially different times to dynamically interact with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For example</a:t>
            </a:r>
            <a:r>
              <a:rPr lang="en-US" dirty="0"/>
              <a:t>, agents from different companies may be able to collaborate without special software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58493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2.2.3 Software </a:t>
            </a:r>
            <a:r>
              <a:rPr lang="en-US" dirty="0"/>
              <a:t>Management </a:t>
            </a:r>
            <a:r>
              <a:rPr lang="en-US" dirty="0" smtClean="0"/>
              <a:t>Structure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software project is normally designed and implemented by several project teams, each having its well-defined </a:t>
            </a:r>
            <a:r>
              <a:rPr lang="en-US" dirty="0" smtClean="0"/>
              <a:t>responsibilities at </a:t>
            </a:r>
            <a:r>
              <a:rPr lang="en-US" dirty="0"/>
              <a:t>specific SDLC process stages.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this level, each element consists of manipulation (design, implementation, debugging, etc.) </a:t>
            </a:r>
            <a:r>
              <a:rPr lang="en-US" dirty="0" smtClean="0"/>
              <a:t>of specific </a:t>
            </a:r>
            <a:r>
              <a:rPr lang="en-US" dirty="0"/>
              <a:t>code units assigned to each project team, and the connectors are derived from runtime dependency among the code units </a:t>
            </a:r>
            <a:r>
              <a:rPr lang="en-US" dirty="0" smtClean="0"/>
              <a:t>and software </a:t>
            </a:r>
            <a:r>
              <a:rPr lang="en-US" dirty="0"/>
              <a:t>process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287141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major perspectives on, and structures used in, software architecture</a:t>
            </a:r>
          </a:p>
          <a:p>
            <a:r>
              <a:rPr lang="en-US" dirty="0" smtClean="0"/>
              <a:t> Introduce major element and connector types used in software architecture</a:t>
            </a:r>
          </a:p>
          <a:p>
            <a:r>
              <a:rPr lang="en-US" dirty="0" smtClean="0"/>
              <a:t>Introduce the iterative refinement process for software architecture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8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Architect must understand the Software design space</a:t>
            </a:r>
          </a:p>
          <a:p>
            <a:pPr lvl="1"/>
            <a:r>
              <a:rPr lang="en-US" dirty="0" smtClean="0"/>
              <a:t>Best support the detail design and implementation of a project.</a:t>
            </a:r>
          </a:p>
          <a:p>
            <a:pPr lvl="1"/>
            <a:r>
              <a:rPr lang="en-US" dirty="0" smtClean="0"/>
              <a:t>Design alternative which best support Functional Requirements </a:t>
            </a:r>
            <a:r>
              <a:rPr lang="en-US" dirty="0"/>
              <a:t>&amp;</a:t>
            </a:r>
            <a:r>
              <a:rPr lang="en-US" dirty="0" smtClean="0"/>
              <a:t> NFR</a:t>
            </a:r>
          </a:p>
          <a:p>
            <a:r>
              <a:rPr lang="en-US" dirty="0" smtClean="0"/>
              <a:t>In its simplest form, a software architecture design is a set of software elements connected by a set of connectors. </a:t>
            </a:r>
          </a:p>
          <a:p>
            <a:pPr lvl="1"/>
            <a:r>
              <a:rPr lang="en-US" dirty="0" smtClean="0"/>
              <a:t> A software element can be a process, an object, an instance of a software component, or a service.  [Dynamic view]</a:t>
            </a:r>
          </a:p>
          <a:p>
            <a:pPr lvl="1"/>
            <a:r>
              <a:rPr lang="en-US" dirty="0" smtClean="0"/>
              <a:t>a software element can be a package, a class, a component, or a loadable library. Correspondingly, a connector can be an import clause, inheritance clause, interface specification, pipe, or filter [dynamic]</a:t>
            </a:r>
            <a:endParaRPr lang="en-US" dirty="0"/>
          </a:p>
        </p:txBody>
      </p:sp>
      <p:pic>
        <p:nvPicPr>
          <p:cNvPr id="1026" name="Picture 2" descr="https://miro.medium.com/max/326/1*C1aXSo3klBPgPZSi8ZFhH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69" y="243836"/>
            <a:ext cx="5521894" cy="14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8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software elements may run on different hardware and software platforms  </a:t>
            </a:r>
          </a:p>
          <a:p>
            <a:r>
              <a:rPr lang="en-US" dirty="0" smtClean="0"/>
              <a:t>may be implemented in different programming languages or</a:t>
            </a:r>
          </a:p>
          <a:p>
            <a:r>
              <a:rPr lang="en-US" dirty="0" smtClean="0"/>
              <a:t> on different software frameworks. </a:t>
            </a:r>
          </a:p>
          <a:p>
            <a:r>
              <a:rPr lang="en-US" dirty="0" smtClean="0"/>
              <a:t>Two </a:t>
            </a:r>
            <a:r>
              <a:rPr lang="en-US" dirty="0"/>
              <a:t> </a:t>
            </a:r>
            <a:r>
              <a:rPr lang="en-US" dirty="0" smtClean="0"/>
              <a:t>software elements can run in the same process, </a:t>
            </a:r>
          </a:p>
          <a:p>
            <a:r>
              <a:rPr lang="en-US" dirty="0" smtClean="0"/>
              <a:t>on the same computer system, within an intranet, or distributed over the Internet. </a:t>
            </a:r>
          </a:p>
        </p:txBody>
      </p:sp>
      <p:pic>
        <p:nvPicPr>
          <p:cNvPr id="2050" name="Picture 2" descr="https://miro.medium.com/max/326/1*oer6RybDlSY81IlCulgu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59" y="4856778"/>
            <a:ext cx="8633584" cy="180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their relative location, </a:t>
            </a:r>
          </a:p>
          <a:p>
            <a:r>
              <a:rPr lang="en-US" dirty="0" smtClean="0"/>
              <a:t>the connectors between a pair of software elements can be implemented in various forms including </a:t>
            </a:r>
          </a:p>
          <a:p>
            <a:pPr lvl="1"/>
            <a:r>
              <a:rPr lang="en-US" dirty="0" smtClean="0"/>
              <a:t>local method invocations,</a:t>
            </a:r>
          </a:p>
          <a:p>
            <a:pPr lvl="1"/>
            <a:r>
              <a:rPr lang="en-US" dirty="0" smtClean="0"/>
              <a:t> remote method invocations, </a:t>
            </a:r>
          </a:p>
          <a:p>
            <a:pPr lvl="1"/>
            <a:r>
              <a:rPr lang="en-US" dirty="0" smtClean="0"/>
              <a:t>service calls, </a:t>
            </a:r>
          </a:p>
          <a:p>
            <a:pPr lvl="1"/>
            <a:r>
              <a:rPr lang="en-US" dirty="0" smtClean="0"/>
              <a:t>and messaging through	 message queue. </a:t>
            </a:r>
          </a:p>
          <a:p>
            <a:pPr lvl="1"/>
            <a:r>
              <a:rPr lang="en-US" dirty="0" smtClean="0"/>
              <a:t>The connectors can also work in synchronous or asynchronous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Types of Software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7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2.2.1 Static Structure</a:t>
            </a:r>
          </a:p>
          <a:p>
            <a:r>
              <a:rPr lang="en-US" dirty="0" smtClean="0"/>
              <a:t>A software architecture design can be described with various software structures, each from a different perspective. </a:t>
            </a:r>
          </a:p>
          <a:p>
            <a:r>
              <a:rPr lang="en-US" dirty="0" smtClean="0"/>
              <a:t>It may be described in terms of software code units like source/binary code files, software modules, or software component deployment units; this is known as the static structure.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2.2.2 Dynamic Structure</a:t>
            </a:r>
          </a:p>
          <a:p>
            <a:r>
              <a:rPr lang="en-US" dirty="0" smtClean="0"/>
              <a:t>It may also be described based on the runtime dynamic structure, in which the software elements are threads, processes, sessions, transactions, objects, or software component instances at execution</a:t>
            </a:r>
          </a:p>
          <a:p>
            <a:r>
              <a:rPr lang="en-US" dirty="0" smtClean="0"/>
              <a:t>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2.2.3Management </a:t>
            </a:r>
            <a:r>
              <a:rPr lang="en-US" b="1" dirty="0" smtClean="0">
                <a:solidFill>
                  <a:schemeClr val="accent1"/>
                </a:solidFill>
              </a:rPr>
              <a:t>Structure</a:t>
            </a:r>
          </a:p>
          <a:p>
            <a:r>
              <a:rPr lang="en-US" dirty="0" smtClean="0"/>
              <a:t>Furthermore, an allocation structure may also be used to describe the project management structure of an architecture design.</a:t>
            </a:r>
          </a:p>
          <a:p>
            <a:r>
              <a:rPr lang="en-US" dirty="0" smtClean="0"/>
              <a:t>These different types of structures use different connector types and different performance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9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Software </a:t>
            </a:r>
            <a:r>
              <a:rPr lang="en-US" dirty="0" smtClean="0"/>
              <a:t>Static 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project is typically implemented in multiple files. </a:t>
            </a:r>
          </a:p>
          <a:p>
            <a:r>
              <a:rPr lang="en-US" dirty="0" smtClean="0"/>
              <a:t>This includes static file types such as </a:t>
            </a:r>
          </a:p>
          <a:p>
            <a:pPr lvl="1"/>
            <a:r>
              <a:rPr lang="en-US" dirty="0" smtClean="0"/>
              <a:t>executable files;</a:t>
            </a:r>
          </a:p>
          <a:p>
            <a:pPr lvl="1"/>
            <a:r>
              <a:rPr lang="en-US" dirty="0" smtClean="0"/>
              <a:t> library files binary</a:t>
            </a:r>
          </a:p>
          <a:p>
            <a:pPr lvl="1"/>
            <a:r>
              <a:rPr lang="en-US" dirty="0" smtClean="0"/>
              <a:t>software component modules (usually in the form of DLLs [dynamic linking libraries], JavaBeans, and Enterprise JavaBeans);</a:t>
            </a:r>
          </a:p>
          <a:p>
            <a:r>
              <a:rPr lang="en-US" dirty="0" smtClean="0"/>
              <a:t>deployment descriptors; and other resource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6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1103</Words>
  <Application>Microsoft Office PowerPoint</Application>
  <PresentationFormat>Widescreen</PresentationFormat>
  <Paragraphs>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Software Architecture Design Space</vt:lpstr>
      <vt:lpstr>Lecture Objective</vt:lpstr>
      <vt:lpstr>2.1 Overview</vt:lpstr>
      <vt:lpstr>Overview</vt:lpstr>
      <vt:lpstr>Overview</vt:lpstr>
      <vt:lpstr>2.2 Types of Software Structure</vt:lpstr>
      <vt:lpstr>Types of Software Structure</vt:lpstr>
      <vt:lpstr>Types of Software Structure</vt:lpstr>
      <vt:lpstr>2.2.1 Software Static Structure Detail</vt:lpstr>
      <vt:lpstr>Software Static Structure</vt:lpstr>
      <vt:lpstr>Software Static Structure</vt:lpstr>
      <vt:lpstr>2.2.2 Software Runtime Structure in detail</vt:lpstr>
      <vt:lpstr>Software Runtime Structure in detail</vt:lpstr>
      <vt:lpstr>Software Runtime Structure in detail</vt:lpstr>
      <vt:lpstr>Software Runtime Structure in detail</vt:lpstr>
      <vt:lpstr>Software Runtime Structure in detail</vt:lpstr>
      <vt:lpstr>2.2.3 Software Management Structure in detail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Design Space</dc:title>
  <dc:creator>WsK-Lap</dc:creator>
  <cp:lastModifiedBy>WsK-Lap</cp:lastModifiedBy>
  <cp:revision>50</cp:revision>
  <dcterms:created xsi:type="dcterms:W3CDTF">2020-06-25T10:41:29Z</dcterms:created>
  <dcterms:modified xsi:type="dcterms:W3CDTF">2020-06-25T16:42:09Z</dcterms:modified>
</cp:coreProperties>
</file>