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4DD-521B-4DEE-909A-C38118AFC97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8782-A205-4DB4-881D-D204102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0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4DD-521B-4DEE-909A-C38118AFC97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8782-A205-4DB4-881D-D204102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2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4DD-521B-4DEE-909A-C38118AFC97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8782-A205-4DB4-881D-D204102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1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4DD-521B-4DEE-909A-C38118AFC97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8782-A205-4DB4-881D-D204102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4DD-521B-4DEE-909A-C38118AFC97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8782-A205-4DB4-881D-D204102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5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4DD-521B-4DEE-909A-C38118AFC97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8782-A205-4DB4-881D-D204102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6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4DD-521B-4DEE-909A-C38118AFC97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8782-A205-4DB4-881D-D204102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4DD-521B-4DEE-909A-C38118AFC97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8782-A205-4DB4-881D-D204102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8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4DD-521B-4DEE-909A-C38118AFC97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8782-A205-4DB4-881D-D204102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5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4DD-521B-4DEE-909A-C38118AFC97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8782-A205-4DB4-881D-D204102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8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4DD-521B-4DEE-909A-C38118AFC97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8782-A205-4DB4-881D-D204102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5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0E4DD-521B-4DEE-909A-C38118AFC97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F8782-A205-4DB4-881D-D204102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5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Quality Attributes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6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of what to do before thinking of how to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what to do before thinking of how to do it. Functional and nonfunctional requirements should be identified, verified, and</a:t>
            </a:r>
          </a:p>
          <a:p>
            <a:r>
              <a:rPr lang="en-US" dirty="0" smtClean="0"/>
              <a:t>validated before architecture and detailed design work is done. Using an abstract architecture design to communicate with</a:t>
            </a:r>
          </a:p>
          <a:p>
            <a:r>
              <a:rPr lang="en-US" dirty="0" smtClean="0"/>
              <a:t>stakeholders helps avoid the need to overhaul the system design in later stages of the software development cycle.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3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of abstract design before thinking of concrete design.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start with an abstract design that specifies interfaces of</a:t>
            </a:r>
          </a:p>
          <a:p>
            <a:r>
              <a:rPr lang="en-US" dirty="0" smtClean="0"/>
              <a:t>components and abstract data types. Use multiple levels of abstraction if necessary. Make implementation decisions based on the</a:t>
            </a:r>
          </a:p>
          <a:p>
            <a:r>
              <a:rPr lang="en-US" dirty="0" smtClean="0"/>
              <a:t>abstract interfaces instead of the concrete ones because those are more stable—they are the contracts between service providers</a:t>
            </a:r>
          </a:p>
          <a:p>
            <a:r>
              <a:rPr lang="en-US" dirty="0" smtClean="0"/>
              <a:t>and service requesters, so they are defined at the early stages of the software development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8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of nonfunctional requirements early in the 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 When you map functional requirements to an architecture design,</a:t>
            </a:r>
          </a:p>
          <a:p>
            <a:r>
              <a:rPr lang="en-US" dirty="0" smtClean="0"/>
              <a:t>you should consider nonfunctional requirements as well. Communicate with stakeholders and document their preferences for quality</a:t>
            </a:r>
          </a:p>
          <a:p>
            <a:r>
              <a:rPr lang="en-US" dirty="0" smtClean="0"/>
              <a:t>attributes. If it is not possible to find a design that meets all quality attributes, try to find the right balance of quality attributes and</a:t>
            </a:r>
          </a:p>
          <a:p>
            <a:r>
              <a:rPr lang="en-US" dirty="0" smtClean="0"/>
              <a:t>consider heterogeneous architecture styles when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9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of software reusability and extensibility as much as possible.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most software systems, it is likely that new functionalities</a:t>
            </a:r>
          </a:p>
          <a:p>
            <a:r>
              <a:rPr lang="en-US" dirty="0" smtClean="0"/>
              <a:t>will be added after the systems are deployed. You need to consider how to reuse existing software components to increase the</a:t>
            </a:r>
          </a:p>
          <a:p>
            <a:r>
              <a:rPr lang="en-US" dirty="0" smtClean="0"/>
              <a:t>reliability and cost-effectiveness of new systems. Always try hard to make software extensible in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9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Try to promote high cohesion within each element and loose coupling between elements.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highly coherent subsystem,</a:t>
            </a:r>
          </a:p>
          <a:p>
            <a:r>
              <a:rPr lang="en-US" dirty="0" smtClean="0"/>
              <a:t>component, or module performs one sole function. For example, in object-oriented design, if a class is assigned to bear two</a:t>
            </a:r>
          </a:p>
          <a:p>
            <a:r>
              <a:rPr lang="en-US" dirty="0" smtClean="0"/>
              <a:t>unrelated responsibilities, it is regarded as incoherent. You must consider cohesion factors during the very early stages of the design</a:t>
            </a:r>
          </a:p>
          <a:p>
            <a:r>
              <a:rPr lang="en-US" dirty="0" smtClean="0"/>
              <a:t>process. Low cohesion of a system implies that functional composition is not designed well; for example, a single function can be</a:t>
            </a:r>
          </a:p>
          <a:p>
            <a:r>
              <a:rPr lang="en-US" dirty="0" smtClean="0"/>
              <a:t>scattered across a large number of different components, making it very hard to maintain.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55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Tolerate refinement of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Tolerate refinement of design. Never expect to have software design completely perfect in one step. You may need to use</a:t>
            </a:r>
          </a:p>
          <a:p>
            <a:r>
              <a:rPr lang="en-US" dirty="0" smtClean="0"/>
              <a:t>prototyping and iteration to refine the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75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ambiguous design and over-detailed design.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ambiguous design and over-detailed design. Ambiguous design lacks constraints and over-detailed design restricts</a:t>
            </a:r>
          </a:p>
          <a:p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8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architecture style has its advantages, disadvantages, and potential risks. Choosing the right style to satisfy required functions and</a:t>
            </a:r>
          </a:p>
          <a:p>
            <a:r>
              <a:rPr lang="en-US" dirty="0" smtClean="0"/>
              <a:t>quality attributes is very important. Quality attributes are identified in the requirement analysis process. Quality attributes can be</a:t>
            </a:r>
          </a:p>
          <a:p>
            <a:r>
              <a:rPr lang="en-US" dirty="0" smtClean="0"/>
              <a:t>categorized into the following three groups:</a:t>
            </a:r>
          </a:p>
          <a:p>
            <a:endParaRPr lang="en-US" dirty="0" smtClean="0"/>
          </a:p>
          <a:p>
            <a:r>
              <a:rPr lang="en-US" dirty="0" smtClean="0"/>
              <a:t>1. Implementation attributes (not observable at runtime)</a:t>
            </a:r>
          </a:p>
          <a:p>
            <a:r>
              <a:rPr lang="en-US" dirty="0" smtClean="0"/>
              <a:t>2. Runtime attributes (observable at runtime)</a:t>
            </a:r>
          </a:p>
          <a:p>
            <a:r>
              <a:rPr lang="en-US" dirty="0" smtClean="0"/>
              <a:t>3. Business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Implementation attributes (not observable at runtime)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• Interoperability: universal accessibility and the ability to exchange data among internal components and with the outside world.</a:t>
            </a:r>
          </a:p>
          <a:p>
            <a:r>
              <a:rPr lang="en-US" dirty="0" smtClean="0"/>
              <a:t>Interoperability requires loose dependency of infrastructure.</a:t>
            </a:r>
          </a:p>
          <a:p>
            <a:r>
              <a:rPr lang="en-US" dirty="0" smtClean="0"/>
              <a:t>• Maintainability and extensibility: the ability to modify the system and conveniently extend it.</a:t>
            </a:r>
          </a:p>
          <a:p>
            <a:r>
              <a:rPr lang="en-US" dirty="0" smtClean="0"/>
              <a:t>• Testability: the degree to which the system facilitates the establishment of test cases. Testability usually requires a complete</a:t>
            </a:r>
          </a:p>
          <a:p>
            <a:r>
              <a:rPr lang="en-US" dirty="0" smtClean="0"/>
              <a:t>set of documentation accompanied by system design and implementation.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3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Implementation attributes (not observable at runtime)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Portability: the system's level of independence on software and hardware platforms. Systems developed using high-level</a:t>
            </a:r>
          </a:p>
          <a:p>
            <a:r>
              <a:rPr lang="en-US" dirty="0" smtClean="0"/>
              <a:t>programming languages usually have good portability. One typical example is Java—most Java programs need only be</a:t>
            </a:r>
          </a:p>
          <a:p>
            <a:r>
              <a:rPr lang="en-US" dirty="0" smtClean="0"/>
              <a:t>compiled once and can run everywhere.</a:t>
            </a:r>
          </a:p>
          <a:p>
            <a:r>
              <a:rPr lang="en-US" dirty="0" smtClean="0"/>
              <a:t>• Scalability: a system's ability to adapt to an increase in user requests. Scalability disfavors bottlenecks in system design.</a:t>
            </a:r>
          </a:p>
          <a:p>
            <a:r>
              <a:rPr lang="en-US" dirty="0" smtClean="0"/>
              <a:t>• Flexibility: the ease of system modification to cater to different environments or problems for which the system was not</a:t>
            </a:r>
          </a:p>
          <a:p>
            <a:r>
              <a:rPr lang="en-US" dirty="0" smtClean="0"/>
              <a:t>originally designed. Systems developed using component-based architecture or service-oriented architecture usually possess</a:t>
            </a:r>
          </a:p>
          <a:p>
            <a:r>
              <a:rPr lang="en-US" dirty="0" smtClean="0"/>
              <a:t>this attribute.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7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Runtime attributes (observable at runtime)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Availability: a system's capability to be available 24/7. Availability can be achieved via replication and careful design to cope</a:t>
            </a:r>
          </a:p>
          <a:p>
            <a:r>
              <a:rPr lang="en-US" dirty="0" smtClean="0"/>
              <a:t>with failures of hardware, software, or the network.</a:t>
            </a:r>
          </a:p>
          <a:p>
            <a:r>
              <a:rPr lang="en-US" dirty="0" smtClean="0"/>
              <a:t>• Security: a system's ability to cope with malicious attacks from outside or inside the system. Security can be improved by</a:t>
            </a:r>
          </a:p>
          <a:p>
            <a:r>
              <a:rPr lang="en-US" dirty="0" smtClean="0"/>
              <a:t>installing firewalls, establishing authentication and authorization processes, and using encryption.</a:t>
            </a:r>
          </a:p>
          <a:p>
            <a:r>
              <a:rPr lang="en-US" dirty="0" smtClean="0"/>
              <a:t>• Performance: increasing a system's efficiency with regard to response time, throughput, and resource utilization, attributes</a:t>
            </a:r>
          </a:p>
          <a:p>
            <a:r>
              <a:rPr lang="en-US" dirty="0" smtClean="0"/>
              <a:t>which usually conflict with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Runtime attributes (observable at runtime)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Usability: the level of human satisfaction from using the system. Usability includes matters of completeness, correctness,</a:t>
            </a:r>
          </a:p>
          <a:p>
            <a:r>
              <a:rPr lang="en-US" dirty="0" smtClean="0"/>
              <a:t>compatibility, as well as a friendly user interface, complete documentation, and technical support.</a:t>
            </a:r>
          </a:p>
          <a:p>
            <a:r>
              <a:rPr lang="en-US" dirty="0" smtClean="0"/>
              <a:t>• Reliability: the failure frequency, the accuracy of output results, the Mean-Time-to-Failure (MTTF), the ability to recover from</a:t>
            </a:r>
          </a:p>
          <a:p>
            <a:r>
              <a:rPr lang="en-US" dirty="0" smtClean="0"/>
              <a:t>failure, and the failure predictability.</a:t>
            </a:r>
          </a:p>
          <a:p>
            <a:r>
              <a:rPr lang="en-US" dirty="0" smtClean="0"/>
              <a:t>• Maintainability (extensibility, adaptability, serviceability, testability, compatibility, and configurability): the ease of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5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Business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to market: the time it takes from requirements analysis to the date a product is released.</a:t>
            </a:r>
          </a:p>
          <a:p>
            <a:r>
              <a:rPr lang="en-US" dirty="0" smtClean="0"/>
              <a:t>• Cost: the expense of building, maintaining, and operating the system.</a:t>
            </a:r>
          </a:p>
          <a:p>
            <a:r>
              <a:rPr lang="en-US" dirty="0" smtClean="0"/>
              <a:t>• Lifetime: the period of time that the product is “alive” before retirement.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4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single architecture style can meet all quality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 many cases, no single architecture style can meet all quality attributes simultaneously. Software architects often need to balance</a:t>
            </a:r>
          </a:p>
          <a:p>
            <a:r>
              <a:rPr lang="en-US" dirty="0" smtClean="0"/>
              <a:t>tradeoffs among attributes. Typical quality attribute tradeoff pairs include the following:</a:t>
            </a:r>
          </a:p>
          <a:p>
            <a:r>
              <a:rPr lang="en-US" dirty="0" smtClean="0"/>
              <a:t>• Tradeoff between space and time. For example, to increase the time efficiency of a hash table means a decrease in its space</a:t>
            </a:r>
          </a:p>
          <a:p>
            <a:r>
              <a:rPr lang="en-US" dirty="0" smtClean="0"/>
              <a:t>efficiency.</a:t>
            </a:r>
          </a:p>
          <a:p>
            <a:r>
              <a:rPr lang="en-US" dirty="0" smtClean="0"/>
              <a:t>• Tradeoff between reliability and performance. For instance, Java programs are well protected against buffer overflow due to</a:t>
            </a:r>
          </a:p>
          <a:p>
            <a:r>
              <a:rPr lang="en-US" dirty="0" smtClean="0"/>
              <a:t>security measures such as boundary checks on arrays. Such reliability features come at the cost of time efficiency, compared with</a:t>
            </a:r>
          </a:p>
          <a:p>
            <a:r>
              <a:rPr lang="en-US" dirty="0" smtClean="0"/>
              <a:t>the simpler and faster C language which provides the “dangerous,” yet efficient, pointers.</a:t>
            </a:r>
          </a:p>
          <a:p>
            <a:r>
              <a:rPr lang="en-US" dirty="0" smtClean="0"/>
              <a:t>• Tradeoff between scalability and performance. For example, one typical approach to increase the scalability of a service is to</a:t>
            </a:r>
          </a:p>
          <a:p>
            <a:r>
              <a:rPr lang="en-US" dirty="0" smtClean="0"/>
              <a:t>replicate servers. To ensure consistency of all servers (e.g., to make sure that each server has the same logically consistent data),</a:t>
            </a:r>
          </a:p>
          <a:p>
            <a:r>
              <a:rPr lang="en-US" dirty="0" smtClean="0"/>
              <a:t>performance of the whole service is compromised.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6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 Design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following section we provide several rules of thumb to help software developers better understand requirements, identify the right</a:t>
            </a:r>
          </a:p>
          <a:p>
            <a:r>
              <a:rPr lang="en-US" dirty="0" smtClean="0"/>
              <a:t>architecture styles to decompose a complex system into its constituent elements, choose the proper element and connector types,</a:t>
            </a:r>
          </a:p>
          <a:p>
            <a:r>
              <a:rPr lang="en-US" dirty="0" smtClean="0"/>
              <a:t>meet stakeholders’ requirements for quality attributes, and provide proper execution tactics for efficient implementation.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4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1214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Quality Attributes</vt:lpstr>
      <vt:lpstr>architecture style</vt:lpstr>
      <vt:lpstr>1. Implementation attributes (not observable at runtime) </vt:lpstr>
      <vt:lpstr>1. Implementation attributes (not observable at runtime)</vt:lpstr>
      <vt:lpstr>2. Runtime attributes (observable at runtime)</vt:lpstr>
      <vt:lpstr>2. Runtime attributes (observable at runtime)</vt:lpstr>
      <vt:lpstr>3. Business attributes</vt:lpstr>
      <vt:lpstr>no single architecture style can meet all quality attributes</vt:lpstr>
      <vt:lpstr>Software Architecture Design Guidelines</vt:lpstr>
      <vt:lpstr>Think of what to do before thinking of how to do it</vt:lpstr>
      <vt:lpstr>Think of abstract design before thinking of concrete design. </vt:lpstr>
      <vt:lpstr>Think of nonfunctional requirements early in the design process</vt:lpstr>
      <vt:lpstr>Think of software reusability and extensibility as much as possible. </vt:lpstr>
      <vt:lpstr>Try to promote high cohesion within each element and loose coupling between elements.</vt:lpstr>
      <vt:lpstr>Tolerate refinement of design</vt:lpstr>
      <vt:lpstr>Avoid ambiguous design and over-detailed design. 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Attributes</dc:title>
  <dc:creator>Waqas Ahmad</dc:creator>
  <cp:lastModifiedBy>Waqas Ahmad</cp:lastModifiedBy>
  <cp:revision>13</cp:revision>
  <dcterms:created xsi:type="dcterms:W3CDTF">2020-04-28T00:15:37Z</dcterms:created>
  <dcterms:modified xsi:type="dcterms:W3CDTF">2020-04-28T00:25:36Z</dcterms:modified>
</cp:coreProperties>
</file>