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D681-5A27-4F37-8FF5-0820C3DCBBF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B4A0-B0B0-4535-8D3C-ECFBD6A3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1B4A0-B0B0-4535-8D3C-ECFBD6A3B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E76C-A9ED-48EA-90C1-85E1CF90BAA6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9367-B616-4BE2-A891-E7EDEA19A84E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92E9-DF67-4C48-A97D-1262AF31FA87}" type="datetime1">
              <a:rPr lang="en-US" smtClean="0"/>
              <a:t>8/23/2020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E0325-D9F5-4E22-9F6B-81D2C7EF6DA2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253D-DB1E-4548-A996-428AB4EC4648}" type="datetime1">
              <a:rPr lang="en-US" smtClean="0"/>
              <a:t>8/23/2020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784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08097" y="327253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8480" y="3268573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54831" y="326222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91662" y="326857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43732" y="32749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54831" y="326857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31032" y="32622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94202" y="326222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8001" y="326857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94202" y="330032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57371" y="32622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927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6620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6222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314"/>
                </a:lnTo>
                <a:lnTo>
                  <a:pt x="4608004" y="130314"/>
                </a:lnTo>
                <a:lnTo>
                  <a:pt x="4608004" y="0"/>
                </a:lnTo>
                <a:close/>
              </a:path>
            </a:pathLst>
          </a:custGeom>
          <a:solidFill>
            <a:srgbClr val="A5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057" y="804141"/>
            <a:ext cx="2627985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755" y="1154962"/>
            <a:ext cx="3750589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EB Garamond 12"/>
                <a:cs typeface="EB Garamond 1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7428" y="3338689"/>
            <a:ext cx="521334" cy="12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6177-FB54-49C8-A023-F659F7EAC48E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31766" y="3338689"/>
            <a:ext cx="228600" cy="12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EB Garamond 12"/>
                <a:cs typeface="EB Garamond 12"/>
              </a:defRPr>
            </a:lvl1pPr>
          </a:lstStyle>
          <a:p>
            <a:pPr marL="4826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0" dirty="0"/>
              <a:t> </a:t>
            </a:r>
            <a:r>
              <a:rPr spc="-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4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4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057" y="804141"/>
            <a:ext cx="2627985" cy="28918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pc="10" dirty="0"/>
              <a:t>Design</a:t>
            </a:r>
            <a:r>
              <a:rPr dirty="0"/>
              <a:t> </a:t>
            </a:r>
            <a:r>
              <a:rPr spc="10" dirty="0" smtClean="0"/>
              <a:t>Fundamentals</a:t>
            </a:r>
            <a:endParaRPr spc="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7389" y="3338689"/>
            <a:ext cx="653415" cy="124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5" action="ppaction://hlinksldjump"/>
              </a:rPr>
              <a:t>Design</a:t>
            </a:r>
            <a:r>
              <a:rPr sz="600" spc="-40" dirty="0">
                <a:solidFill>
                  <a:srgbClr val="FFFFFF"/>
                </a:solidFill>
                <a:latin typeface="EB Garamond 12"/>
                <a:cs typeface="EB Garamond 12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5" action="ppaction://hlinksldjump"/>
              </a:rPr>
              <a:t>Fundamentals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0151" y="3338689"/>
            <a:ext cx="200025" cy="124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1</a:t>
            </a:fld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 /</a:t>
            </a:r>
            <a:r>
              <a:rPr sz="600" spc="-65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18</a:t>
            </a:r>
            <a:endParaRPr sz="600">
              <a:latin typeface="EB Garamond 12"/>
              <a:cs typeface="EB Garamond 12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838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Coupling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0989" y="995793"/>
            <a:ext cx="3332479" cy="162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3700" marR="101600" indent="-208279">
              <a:lnSpc>
                <a:spcPct val="102600"/>
              </a:lnSpc>
              <a:spcBef>
                <a:spcPts val="55"/>
              </a:spcBef>
            </a:pPr>
            <a:r>
              <a:rPr sz="1100" i="1" spc="-10" dirty="0">
                <a:latin typeface="EB Garamond 12"/>
                <a:cs typeface="EB Garamond 12"/>
              </a:rPr>
              <a:t>A </a:t>
            </a:r>
            <a:r>
              <a:rPr sz="1100" i="1" spc="-15" dirty="0">
                <a:latin typeface="EB Garamond 12"/>
                <a:cs typeface="EB Garamond 12"/>
              </a:rPr>
              <a:t>measure </a:t>
            </a:r>
            <a:r>
              <a:rPr sz="1100" i="1" spc="-5" dirty="0">
                <a:latin typeface="EB Garamond 12"/>
                <a:cs typeface="EB Garamond 12"/>
              </a:rPr>
              <a:t>of </a:t>
            </a:r>
            <a:r>
              <a:rPr sz="1100" i="1" spc="-10" dirty="0">
                <a:latin typeface="EB Garamond 12"/>
                <a:cs typeface="EB Garamond 12"/>
              </a:rPr>
              <a:t>interconnection </a:t>
            </a:r>
            <a:r>
              <a:rPr sz="1100" i="1" spc="-5" dirty="0">
                <a:latin typeface="EB Garamond 12"/>
                <a:cs typeface="EB Garamond 12"/>
              </a:rPr>
              <a:t>among modules in a </a:t>
            </a:r>
            <a:r>
              <a:rPr sz="1100" i="1" spc="-15" dirty="0">
                <a:latin typeface="EB Garamond 12"/>
                <a:cs typeface="EB Garamond 12"/>
              </a:rPr>
              <a:t>software  </a:t>
            </a:r>
            <a:r>
              <a:rPr sz="1100" i="1" spc="-10" dirty="0">
                <a:latin typeface="EB Garamond 12"/>
                <a:cs typeface="EB Garamond 12"/>
              </a:rPr>
              <a:t>structure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125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10" dirty="0">
                <a:latin typeface="EB Garamond 12"/>
                <a:cs typeface="EB Garamond 12"/>
              </a:rPr>
              <a:t>Depends </a:t>
            </a:r>
            <a:r>
              <a:rPr sz="1100" spc="-5" dirty="0">
                <a:latin typeface="EB Garamond 12"/>
                <a:cs typeface="EB Garamond 12"/>
              </a:rPr>
              <a:t>on the </a:t>
            </a:r>
            <a:r>
              <a:rPr sz="1100" spc="-10" dirty="0">
                <a:latin typeface="EB Garamond 12"/>
                <a:cs typeface="EB Garamond 12"/>
              </a:rPr>
              <a:t>interface complexity between </a:t>
            </a:r>
            <a:r>
              <a:rPr sz="1100" spc="-5" dirty="0">
                <a:latin typeface="EB Garamond 12"/>
                <a:cs typeface="EB Garamond 12"/>
              </a:rPr>
              <a:t>the</a:t>
            </a:r>
            <a:r>
              <a:rPr sz="1100" spc="4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modules.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Number of dependencies </a:t>
            </a:r>
            <a:r>
              <a:rPr sz="1100" spc="-10" dirty="0">
                <a:latin typeface="EB Garamond 12"/>
                <a:cs typeface="EB Garamond 12"/>
              </a:rPr>
              <a:t>between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modules.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High coupling causes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problems</a:t>
            </a:r>
            <a:endParaRPr sz="1100">
              <a:latin typeface="EB Garamond 12"/>
              <a:cs typeface="EB Garamond 12"/>
            </a:endParaRPr>
          </a:p>
          <a:p>
            <a:pPr marL="325755">
              <a:lnSpc>
                <a:spcPts val="1200"/>
              </a:lnSpc>
              <a:spcBef>
                <a:spcPts val="4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EB Garamond 12"/>
                <a:cs typeface="EB Garamond 12"/>
              </a:rPr>
              <a:t>Change propagation- ripple</a:t>
            </a:r>
            <a:r>
              <a:rPr sz="1000" spc="40" dirty="0">
                <a:latin typeface="EB Garamond 12"/>
                <a:cs typeface="EB Garamond 12"/>
              </a:rPr>
              <a:t> </a:t>
            </a:r>
            <a:r>
              <a:rPr sz="1000" spc="-20" dirty="0">
                <a:latin typeface="EB Garamond 12"/>
                <a:cs typeface="EB Garamond 12"/>
              </a:rPr>
              <a:t>effect</a:t>
            </a:r>
            <a:endParaRPr sz="1000">
              <a:latin typeface="EB Garamond 12"/>
              <a:cs typeface="EB Garamond 12"/>
            </a:endParaRPr>
          </a:p>
          <a:p>
            <a:pPr marL="3257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>
                <a:latin typeface="EB Garamond 12"/>
                <a:cs typeface="EB Garamond 12"/>
              </a:rPr>
              <a:t>Diffıculty </a:t>
            </a:r>
            <a:r>
              <a:rPr sz="1000" spc="-5" dirty="0">
                <a:latin typeface="EB Garamond 12"/>
                <a:cs typeface="EB Garamond 12"/>
              </a:rPr>
              <a:t>in</a:t>
            </a:r>
            <a:r>
              <a:rPr sz="1000" spc="5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understanding</a:t>
            </a:r>
            <a:endParaRPr sz="1000">
              <a:latin typeface="EB Garamond 12"/>
              <a:cs typeface="EB Garamond 12"/>
            </a:endParaRPr>
          </a:p>
          <a:p>
            <a:pPr marL="32575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>
                <a:latin typeface="EB Garamond 12"/>
                <a:cs typeface="EB Garamond 12"/>
              </a:rPr>
              <a:t>Diffıcult</a:t>
            </a:r>
            <a:r>
              <a:rPr sz="1000" spc="4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reuse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219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Design</a:t>
            </a:r>
            <a:r>
              <a:rPr spc="-50" dirty="0"/>
              <a:t> </a:t>
            </a:r>
            <a:r>
              <a:rPr spc="10" dirty="0" smtClean="0"/>
              <a:t>Errors</a:t>
            </a:r>
            <a:r>
              <a:rPr lang="en-US" spc="10" dirty="0" smtClean="0"/>
              <a:t> </a:t>
            </a:r>
            <a:r>
              <a:rPr spc="10" dirty="0" smtClean="0"/>
              <a:t>I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321894" y="1011692"/>
            <a:ext cx="3796665" cy="14541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1100" spc="-5" dirty="0">
                <a:latin typeface="EB Garamond 12"/>
                <a:cs typeface="EB Garamond 12"/>
              </a:rPr>
              <a:t>Incorrectness</a:t>
            </a:r>
            <a:endParaRPr sz="1100">
              <a:latin typeface="EB Garamond 12"/>
              <a:cs typeface="EB Garamond 12"/>
            </a:endParaRPr>
          </a:p>
          <a:p>
            <a:pPr marL="314960" marR="554990" indent="-148590">
              <a:lnSpc>
                <a:spcPct val="102600"/>
              </a:lnSpc>
              <a:spcBef>
                <a:spcPts val="37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design does not meet the users‘ requirements on</a:t>
            </a:r>
            <a:r>
              <a:rPr sz="1100" spc="-5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its  functionality and</a:t>
            </a:r>
            <a:r>
              <a:rPr sz="1100" spc="-10" dirty="0">
                <a:latin typeface="EB Garamond 12"/>
                <a:cs typeface="EB Garamond 12"/>
              </a:rPr>
              <a:t> features.</a:t>
            </a:r>
            <a:endParaRPr sz="11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100" spc="-10" dirty="0">
                <a:latin typeface="EB Garamond 12"/>
                <a:cs typeface="EB Garamond 12"/>
              </a:rPr>
              <a:t>Inconsistency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Inconsistency </a:t>
            </a:r>
            <a:r>
              <a:rPr sz="1100" spc="-5" dirty="0">
                <a:latin typeface="EB Garamond 12"/>
                <a:cs typeface="EB Garamond 12"/>
              </a:rPr>
              <a:t>is where a design does not </a:t>
            </a:r>
            <a:r>
              <a:rPr sz="1100" spc="-10" dirty="0">
                <a:latin typeface="EB Garamond 12"/>
                <a:cs typeface="EB Garamond 12"/>
              </a:rPr>
              <a:t>work</a:t>
            </a:r>
            <a:endParaRPr sz="1100">
              <a:latin typeface="EB Garamond 12"/>
              <a:cs typeface="EB Garamond 12"/>
            </a:endParaRPr>
          </a:p>
          <a:p>
            <a:pPr marL="591820" marR="30480" indent="-137160">
              <a:lnSpc>
                <a:spcPct val="100000"/>
              </a:lnSpc>
              <a:spcBef>
                <a:spcPts val="58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0" dirty="0">
                <a:latin typeface="EB Garamond 12"/>
                <a:cs typeface="EB Garamond 12"/>
              </a:rPr>
              <a:t>ConfTicting </a:t>
            </a:r>
            <a:r>
              <a:rPr sz="1000" spc="-5" dirty="0">
                <a:latin typeface="EB Garamond 12"/>
                <a:cs typeface="EB Garamond 12"/>
              </a:rPr>
              <a:t>assumptions about </a:t>
            </a:r>
            <a:r>
              <a:rPr sz="1000" spc="-10" dirty="0">
                <a:latin typeface="EB Garamond 12"/>
                <a:cs typeface="EB Garamond 12"/>
              </a:rPr>
              <a:t>functionality, </a:t>
            </a:r>
            <a:r>
              <a:rPr sz="1000" spc="-5" dirty="0">
                <a:latin typeface="EB Garamond 12"/>
                <a:cs typeface="EB Garamond 12"/>
              </a:rPr>
              <a:t>data etc. </a:t>
            </a:r>
            <a:r>
              <a:rPr sz="1000" spc="-10" dirty="0">
                <a:latin typeface="EB Garamond 12"/>
                <a:cs typeface="EB Garamond 12"/>
              </a:rPr>
              <a:t>by </a:t>
            </a:r>
            <a:r>
              <a:rPr sz="1000" spc="-15" dirty="0">
                <a:latin typeface="EB Garamond 12"/>
                <a:cs typeface="EB Garamond 12"/>
              </a:rPr>
              <a:t>different  </a:t>
            </a:r>
            <a:r>
              <a:rPr sz="1000" spc="-5" dirty="0">
                <a:latin typeface="EB Garamond 12"/>
                <a:cs typeface="EB Garamond 12"/>
              </a:rPr>
              <a:t>design</a:t>
            </a:r>
            <a:r>
              <a:rPr sz="1000" spc="-1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decisions/statements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295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Design</a:t>
            </a:r>
            <a:r>
              <a:rPr spc="-50" dirty="0"/>
              <a:t> </a:t>
            </a:r>
            <a:r>
              <a:rPr spc="10" dirty="0" smtClean="0"/>
              <a:t>Errors</a:t>
            </a:r>
            <a:r>
              <a:rPr lang="en-US" spc="10" dirty="0" smtClean="0"/>
              <a:t> </a:t>
            </a:r>
            <a:r>
              <a:rPr spc="10" dirty="0" smtClean="0"/>
              <a:t>II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321894" y="952535"/>
            <a:ext cx="3963670" cy="15347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100" spc="-5" dirty="0">
                <a:latin typeface="EB Garamond 12"/>
                <a:cs typeface="EB Garamond 12"/>
              </a:rPr>
              <a:t>Ambiguity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5" dirty="0">
                <a:latin typeface="EB Garamond 12"/>
                <a:cs typeface="EB Garamond 12"/>
              </a:rPr>
              <a:t>Different </a:t>
            </a:r>
            <a:r>
              <a:rPr sz="1100" spc="-5" dirty="0">
                <a:latin typeface="EB Garamond 12"/>
                <a:cs typeface="EB Garamond 12"/>
              </a:rPr>
              <a:t>interpretations or ambiguous design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specifıcation</a:t>
            </a:r>
            <a:endParaRPr sz="1100">
              <a:latin typeface="EB Garamond 12"/>
              <a:cs typeface="EB Garamond 12"/>
            </a:endParaRPr>
          </a:p>
          <a:p>
            <a:pPr marL="591820" marR="125730" indent="-137160">
              <a:lnSpc>
                <a:spcPct val="100000"/>
              </a:lnSpc>
              <a:spcBef>
                <a:spcPts val="58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EB Garamond 12"/>
                <a:cs typeface="EB Garamond 12"/>
              </a:rPr>
              <a:t>Ambiguity causes errors in the implementation of the design due to  inconsistent interpretations made in the implementation</a:t>
            </a:r>
            <a:r>
              <a:rPr sz="1000" spc="5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process.</a:t>
            </a:r>
            <a:endParaRPr sz="10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1100" spc="-10" dirty="0">
                <a:latin typeface="EB Garamond 12"/>
                <a:cs typeface="EB Garamond 12"/>
              </a:rPr>
              <a:t>Inferiority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design does not address quality requirements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15" dirty="0">
                <a:latin typeface="EB Garamond 12"/>
                <a:cs typeface="EB Garamond 12"/>
              </a:rPr>
              <a:t>adequately.</a:t>
            </a:r>
            <a:endParaRPr sz="1100">
              <a:latin typeface="EB Garamond 12"/>
              <a:cs typeface="EB Garamond 12"/>
            </a:endParaRPr>
          </a:p>
          <a:p>
            <a:pPr marL="454659">
              <a:lnSpc>
                <a:spcPct val="100000"/>
              </a:lnSpc>
              <a:spcBef>
                <a:spcPts val="58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>
                <a:latin typeface="EB Garamond 12"/>
                <a:cs typeface="EB Garamond 12"/>
              </a:rPr>
              <a:t>Typical </a:t>
            </a:r>
            <a:r>
              <a:rPr sz="1000" spc="-5" dirty="0">
                <a:latin typeface="EB Garamond 12"/>
                <a:cs typeface="EB Garamond 12"/>
              </a:rPr>
              <a:t>inferior quality problems include </a:t>
            </a:r>
            <a:r>
              <a:rPr sz="1000" spc="-15" dirty="0">
                <a:latin typeface="EB Garamond 12"/>
                <a:cs typeface="EB Garamond 12"/>
              </a:rPr>
              <a:t>ineffıciency </a:t>
            </a:r>
            <a:r>
              <a:rPr sz="1000" spc="-5" dirty="0">
                <a:latin typeface="EB Garamond 12"/>
                <a:cs typeface="EB Garamond 12"/>
              </a:rPr>
              <a:t>and</a:t>
            </a:r>
            <a:r>
              <a:rPr sz="1000" spc="160" dirty="0">
                <a:latin typeface="EB Garamond 12"/>
                <a:cs typeface="EB Garamond 12"/>
              </a:rPr>
              <a:t> </a:t>
            </a:r>
            <a:r>
              <a:rPr sz="1000" spc="-45" dirty="0">
                <a:latin typeface="EB Garamond 12"/>
                <a:cs typeface="EB Garamond 12"/>
              </a:rPr>
              <a:t>infTexibility.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752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Reducing</a:t>
            </a:r>
            <a:r>
              <a:rPr spc="-20" dirty="0"/>
              <a:t> </a:t>
            </a:r>
            <a:r>
              <a:rPr spc="-5" dirty="0"/>
              <a:t>Diffıculties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894" y="1133105"/>
            <a:ext cx="3467100" cy="1203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EB Garamond 12"/>
                <a:cs typeface="EB Garamond 12"/>
              </a:rPr>
              <a:t>Witt, Baker and </a:t>
            </a:r>
            <a:r>
              <a:rPr sz="1100" spc="-10" dirty="0">
                <a:latin typeface="EB Garamond 12"/>
                <a:cs typeface="EB Garamond 12"/>
              </a:rPr>
              <a:t>Merritt</a:t>
            </a:r>
            <a:r>
              <a:rPr sz="1200" spc="-15" baseline="27777" dirty="0">
                <a:latin typeface="EB Garamond 12"/>
                <a:cs typeface="EB Garamond 12"/>
              </a:rPr>
              <a:t>1 </a:t>
            </a:r>
            <a:r>
              <a:rPr sz="1100" spc="-5" dirty="0">
                <a:latin typeface="EB Garamond 12"/>
                <a:cs typeface="EB Garamond 12"/>
              </a:rPr>
              <a:t>listed 4 basic statements </a:t>
            </a:r>
            <a:r>
              <a:rPr sz="1100" spc="-10" dirty="0">
                <a:latin typeface="EB Garamond 12"/>
                <a:cs typeface="EB Garamond 12"/>
              </a:rPr>
              <a:t>(axioms) </a:t>
            </a:r>
            <a:r>
              <a:rPr sz="1100" spc="-5" dirty="0">
                <a:latin typeface="EB Garamond 12"/>
                <a:cs typeface="EB Garamond 12"/>
              </a:rPr>
              <a:t>about  principles that can lead to good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design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10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 separation of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concerns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10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 comprehension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10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 translation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10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 </a:t>
            </a:r>
            <a:r>
              <a:rPr sz="1100" spc="-10" dirty="0">
                <a:latin typeface="EB Garamond 12"/>
                <a:cs typeface="EB Garamond 12"/>
              </a:rPr>
              <a:t>transformation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9" name="object 9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838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smtClean="0"/>
              <a:t>A</a:t>
            </a:r>
            <a:r>
              <a:rPr spc="15" dirty="0" smtClean="0"/>
              <a:t>xioms</a:t>
            </a:r>
            <a:r>
              <a:rPr lang="en-US" spc="15" dirty="0" smtClean="0"/>
              <a:t> </a:t>
            </a:r>
            <a:r>
              <a:rPr spc="15" dirty="0" smtClean="0"/>
              <a:t>I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321894" y="857362"/>
            <a:ext cx="3964304" cy="18472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25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 Separation of</a:t>
            </a:r>
            <a:r>
              <a:rPr sz="1100" spc="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Concerns</a:t>
            </a:r>
            <a:endParaRPr sz="1100">
              <a:latin typeface="EB Garamond 12"/>
              <a:cs typeface="EB Garamond 12"/>
            </a:endParaRPr>
          </a:p>
          <a:p>
            <a:pPr marL="314960" marR="262255" indent="-148590">
              <a:lnSpc>
                <a:spcPct val="102600"/>
              </a:lnSpc>
              <a:spcBef>
                <a:spcPts val="35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A complex </a:t>
            </a:r>
            <a:r>
              <a:rPr sz="1100" spc="-5" dirty="0">
                <a:latin typeface="EB Garamond 12"/>
                <a:cs typeface="EB Garamond 12"/>
              </a:rPr>
              <a:t>problem can best be </a:t>
            </a:r>
            <a:r>
              <a:rPr sz="1100" spc="-10" dirty="0">
                <a:latin typeface="EB Garamond 12"/>
                <a:cs typeface="EB Garamond 12"/>
              </a:rPr>
              <a:t>solved </a:t>
            </a:r>
            <a:r>
              <a:rPr sz="1100" spc="-15" dirty="0">
                <a:latin typeface="EB Garamond 12"/>
                <a:cs typeface="EB Garamond 12"/>
              </a:rPr>
              <a:t>by </a:t>
            </a:r>
            <a:r>
              <a:rPr sz="1100" spc="-5" dirty="0">
                <a:latin typeface="EB Garamond 12"/>
                <a:cs typeface="EB Garamond 12"/>
              </a:rPr>
              <a:t>initially </a:t>
            </a:r>
            <a:r>
              <a:rPr sz="1100" spc="-10" dirty="0">
                <a:latin typeface="EB Garamond 12"/>
                <a:cs typeface="EB Garamond 12"/>
              </a:rPr>
              <a:t>devising </a:t>
            </a:r>
            <a:r>
              <a:rPr sz="1100" spc="-5" dirty="0">
                <a:latin typeface="EB Garamond 12"/>
                <a:cs typeface="EB Garamond 12"/>
              </a:rPr>
              <a:t>an  intermediate solution </a:t>
            </a:r>
            <a:r>
              <a:rPr sz="1100" spc="-10" dirty="0">
                <a:latin typeface="EB Garamond 12"/>
                <a:cs typeface="EB Garamond 12"/>
              </a:rPr>
              <a:t>expressed </a:t>
            </a:r>
            <a:r>
              <a:rPr sz="1100" spc="-5" dirty="0">
                <a:latin typeface="EB Garamond 12"/>
                <a:cs typeface="EB Garamond 12"/>
              </a:rPr>
              <a:t>in terms of simpler independent  problems.</a:t>
            </a:r>
            <a:endParaRPr sz="11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25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</a:t>
            </a:r>
            <a:r>
              <a:rPr sz="1100" spc="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Comprehension</a:t>
            </a:r>
            <a:endParaRPr sz="1100">
              <a:latin typeface="EB Garamond 12"/>
              <a:cs typeface="EB Garamond 12"/>
            </a:endParaRPr>
          </a:p>
          <a:p>
            <a:pPr marL="314960" marR="71120" indent="-148590">
              <a:lnSpc>
                <a:spcPct val="102600"/>
              </a:lnSpc>
              <a:spcBef>
                <a:spcPts val="35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The mind cannot easily manipulate more than about </a:t>
            </a:r>
            <a:r>
              <a:rPr sz="1100" spc="-15" dirty="0">
                <a:latin typeface="EB Garamond 12"/>
                <a:cs typeface="EB Garamond 12"/>
              </a:rPr>
              <a:t>seven </a:t>
            </a:r>
            <a:r>
              <a:rPr sz="1100" spc="-5" dirty="0">
                <a:latin typeface="EB Garamond 12"/>
                <a:cs typeface="EB Garamond 12"/>
              </a:rPr>
              <a:t>things at  a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time.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8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This</a:t>
            </a:r>
            <a:r>
              <a:rPr sz="1100" spc="-2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axiom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is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widely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known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as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the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Rule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of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15" dirty="0">
                <a:latin typeface="EB Garamond 12"/>
                <a:cs typeface="EB Garamond 12"/>
              </a:rPr>
              <a:t>Seven </a:t>
            </a:r>
            <a:r>
              <a:rPr sz="1100" spc="-5" dirty="0">
                <a:latin typeface="EB Garamond 12"/>
                <a:cs typeface="EB Garamond 12"/>
              </a:rPr>
              <a:t>Plus</a:t>
            </a:r>
            <a:r>
              <a:rPr sz="1100" spc="-2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or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Minus</a:t>
            </a:r>
            <a:r>
              <a:rPr sz="1100" spc="-25" dirty="0">
                <a:latin typeface="EB Garamond 12"/>
                <a:cs typeface="EB Garamond 12"/>
              </a:rPr>
              <a:t> </a:t>
            </a:r>
            <a:r>
              <a:rPr sz="1100" spc="-40" dirty="0">
                <a:latin typeface="EB Garamond 12"/>
                <a:cs typeface="EB Garamond 12"/>
              </a:rPr>
              <a:t>Two.</a:t>
            </a:r>
            <a:endParaRPr sz="1100">
              <a:latin typeface="EB Garamond 12"/>
              <a:cs typeface="EB Garamond 12"/>
            </a:endParaRPr>
          </a:p>
          <a:p>
            <a:pPr marL="454659">
              <a:lnSpc>
                <a:spcPct val="100000"/>
              </a:lnSpc>
              <a:spcBef>
                <a:spcPts val="55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>
                <a:latin typeface="EB Garamond 12"/>
                <a:cs typeface="EB Garamond 12"/>
              </a:rPr>
              <a:t>Avoid </a:t>
            </a:r>
            <a:r>
              <a:rPr sz="1000" spc="-5" dirty="0">
                <a:latin typeface="EB Garamond 12"/>
                <a:cs typeface="EB Garamond 12"/>
              </a:rPr>
              <a:t>large number of independent units of</a:t>
            </a:r>
            <a:r>
              <a:rPr sz="1000" spc="65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information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914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smtClean="0"/>
              <a:t>A</a:t>
            </a:r>
            <a:r>
              <a:rPr spc="10" dirty="0" smtClean="0"/>
              <a:t>xioms</a:t>
            </a:r>
            <a:r>
              <a:rPr lang="en-US" spc="10" dirty="0" smtClean="0"/>
              <a:t> </a:t>
            </a:r>
            <a:r>
              <a:rPr spc="10" dirty="0" smtClean="0"/>
              <a:t>II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334238" y="898240"/>
            <a:ext cx="3939540" cy="13233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25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</a:t>
            </a:r>
            <a:r>
              <a:rPr sz="1100" spc="10" dirty="0">
                <a:latin typeface="EB Garamond 12"/>
                <a:cs typeface="EB Garamond 12"/>
              </a:rPr>
              <a:t> </a:t>
            </a:r>
            <a:r>
              <a:rPr sz="1100" spc="-15" dirty="0">
                <a:latin typeface="EB Garamond 12"/>
                <a:cs typeface="EB Garamond 12"/>
              </a:rPr>
              <a:t>Translation</a:t>
            </a:r>
            <a:endParaRPr sz="1100">
              <a:latin typeface="EB Garamond 12"/>
              <a:cs typeface="EB Garamond 12"/>
            </a:endParaRPr>
          </a:p>
          <a:p>
            <a:pPr marL="314960" marR="151130" indent="-148590">
              <a:lnSpc>
                <a:spcPct val="102699"/>
              </a:lnSpc>
              <a:spcBef>
                <a:spcPts val="38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Design </a:t>
            </a:r>
            <a:r>
              <a:rPr sz="1100" spc="-5" dirty="0">
                <a:latin typeface="EB Garamond 12"/>
                <a:cs typeface="EB Garamond 12"/>
              </a:rPr>
              <a:t>correctness is </a:t>
            </a:r>
            <a:r>
              <a:rPr sz="1100" spc="-15" dirty="0">
                <a:latin typeface="EB Garamond 12"/>
                <a:cs typeface="EB Garamond 12"/>
              </a:rPr>
              <a:t>unaffected by </a:t>
            </a:r>
            <a:r>
              <a:rPr sz="1100" spc="-10" dirty="0">
                <a:latin typeface="EB Garamond 12"/>
                <a:cs typeface="EB Garamond 12"/>
              </a:rPr>
              <a:t>movement between equivalent  contexts.</a:t>
            </a:r>
            <a:endParaRPr sz="1100">
              <a:latin typeface="EB Garamond 12"/>
              <a:cs typeface="EB Garamond 12"/>
            </a:endParaRPr>
          </a:p>
          <a:p>
            <a:pPr marL="591820" marR="30480" indent="-137160">
              <a:lnSpc>
                <a:spcPct val="100000"/>
              </a:lnSpc>
              <a:spcBef>
                <a:spcPts val="60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EB Garamond 12"/>
                <a:cs typeface="EB Garamond 12"/>
              </a:rPr>
              <a:t>A correct design that meets its interface and behaviour specifıcations  in one environment will continue to meet its specifıcations despite a  change in environment, provided that the </a:t>
            </a:r>
            <a:r>
              <a:rPr sz="1000" spc="-10" dirty="0">
                <a:latin typeface="EB Garamond 12"/>
                <a:cs typeface="EB Garamond 12"/>
              </a:rPr>
              <a:t>new </a:t>
            </a:r>
            <a:r>
              <a:rPr sz="1000" spc="-5" dirty="0">
                <a:latin typeface="EB Garamond 12"/>
                <a:cs typeface="EB Garamond 12"/>
              </a:rPr>
              <a:t>environment provides  equivalent</a:t>
            </a:r>
            <a:r>
              <a:rPr sz="1000" spc="-1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services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290985"/>
            <a:ext cx="838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mtClean="0"/>
              <a:t>Axioms</a:t>
            </a:r>
            <a:r>
              <a:rPr lang="en-US" dirty="0" smtClean="0"/>
              <a:t> </a:t>
            </a:r>
            <a:r>
              <a:rPr dirty="0" smtClean="0"/>
              <a:t>III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21894" y="915998"/>
            <a:ext cx="3943350" cy="16275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00"/>
              </a:spcBef>
            </a:pP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25" dirty="0">
                <a:latin typeface="EB Garamond 12"/>
                <a:cs typeface="EB Garamond 12"/>
              </a:rPr>
              <a:t>Axiom </a:t>
            </a:r>
            <a:r>
              <a:rPr sz="1100" spc="-5" dirty="0">
                <a:latin typeface="EB Garamond 12"/>
                <a:cs typeface="EB Garamond 12"/>
              </a:rPr>
              <a:t>of</a:t>
            </a:r>
            <a:r>
              <a:rPr sz="1100" spc="10" dirty="0">
                <a:latin typeface="EB Garamond 12"/>
                <a:cs typeface="EB Garamond 12"/>
              </a:rPr>
              <a:t> </a:t>
            </a:r>
            <a:r>
              <a:rPr sz="1100" spc="-15" dirty="0">
                <a:latin typeface="EB Garamond 12"/>
                <a:cs typeface="EB Garamond 12"/>
              </a:rPr>
              <a:t>Transformation</a:t>
            </a:r>
            <a:endParaRPr sz="1100">
              <a:latin typeface="EB Garamond 12"/>
              <a:cs typeface="EB Garamond 12"/>
            </a:endParaRPr>
          </a:p>
          <a:p>
            <a:pPr marL="314960" marR="406400" indent="-148590" algn="just">
              <a:lnSpc>
                <a:spcPct val="102600"/>
              </a:lnSpc>
              <a:spcBef>
                <a:spcPts val="36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Design </a:t>
            </a:r>
            <a:r>
              <a:rPr sz="1100" spc="-5" dirty="0">
                <a:latin typeface="EB Garamond 12"/>
                <a:cs typeface="EB Garamond 12"/>
              </a:rPr>
              <a:t>correctness is </a:t>
            </a:r>
            <a:r>
              <a:rPr sz="1100" spc="-15" dirty="0">
                <a:latin typeface="EB Garamond 12"/>
                <a:cs typeface="EB Garamond 12"/>
              </a:rPr>
              <a:t>unaffected by </a:t>
            </a:r>
            <a:r>
              <a:rPr sz="1100" spc="-5" dirty="0">
                <a:latin typeface="EB Garamond 12"/>
                <a:cs typeface="EB Garamond 12"/>
              </a:rPr>
              <a:t>replacement of </a:t>
            </a:r>
            <a:r>
              <a:rPr sz="1100" spc="-10" dirty="0">
                <a:latin typeface="EB Garamond 12"/>
                <a:cs typeface="EB Garamond 12"/>
              </a:rPr>
              <a:t>equivalent  </a:t>
            </a:r>
            <a:r>
              <a:rPr sz="1100" spc="-5" dirty="0">
                <a:latin typeface="EB Garamond 12"/>
                <a:cs typeface="EB Garamond 12"/>
              </a:rPr>
              <a:t>components.</a:t>
            </a:r>
            <a:endParaRPr sz="1100">
              <a:latin typeface="EB Garamond 12"/>
              <a:cs typeface="EB Garamond 12"/>
            </a:endParaRPr>
          </a:p>
          <a:p>
            <a:pPr marL="591820" marR="204470" indent="-137160" algn="just">
              <a:lnSpc>
                <a:spcPct val="100000"/>
              </a:lnSpc>
              <a:spcBef>
                <a:spcPts val="5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EB Garamond 12"/>
                <a:cs typeface="EB Garamond 12"/>
              </a:rPr>
              <a:t>Suppose that </a:t>
            </a:r>
            <a:r>
              <a:rPr sz="1000" spc="-10" dirty="0">
                <a:latin typeface="EB Garamond 12"/>
                <a:cs typeface="EB Garamond 12"/>
              </a:rPr>
              <a:t>we have </a:t>
            </a:r>
            <a:r>
              <a:rPr sz="1000" spc="-5" dirty="0">
                <a:latin typeface="EB Garamond 12"/>
                <a:cs typeface="EB Garamond 12"/>
              </a:rPr>
              <a:t>a design with several components that meet  their interface and behavior</a:t>
            </a:r>
            <a:r>
              <a:rPr sz="1000" spc="-1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specifıcations.</a:t>
            </a:r>
            <a:endParaRPr sz="1000">
              <a:latin typeface="EB Garamond 12"/>
              <a:cs typeface="EB Garamond 12"/>
            </a:endParaRPr>
          </a:p>
          <a:p>
            <a:pPr marL="591820" marR="30480" indent="-137160" algn="just">
              <a:lnSpc>
                <a:spcPct val="100000"/>
              </a:lnSpc>
              <a:spcBef>
                <a:spcPts val="6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EB Garamond 12"/>
                <a:cs typeface="EB Garamond 12"/>
              </a:rPr>
              <a:t>Replacement of one its components with a </a:t>
            </a:r>
            <a:r>
              <a:rPr sz="1000" spc="-15" dirty="0">
                <a:latin typeface="EB Garamond 12"/>
                <a:cs typeface="EB Garamond 12"/>
              </a:rPr>
              <a:t>different </a:t>
            </a:r>
            <a:r>
              <a:rPr sz="1000" spc="-5" dirty="0">
                <a:latin typeface="EB Garamond 12"/>
                <a:cs typeface="EB Garamond 12"/>
              </a:rPr>
              <a:t>design, provided  that the replacement </a:t>
            </a:r>
            <a:r>
              <a:rPr sz="1000" spc="-10" dirty="0">
                <a:latin typeface="EB Garamond 12"/>
                <a:cs typeface="EB Garamond 12"/>
              </a:rPr>
              <a:t>satisfıes </a:t>
            </a:r>
            <a:r>
              <a:rPr sz="1000" spc="-5" dirty="0">
                <a:latin typeface="EB Garamond 12"/>
                <a:cs typeface="EB Garamond 12"/>
              </a:rPr>
              <a:t>the interface and behavior specifıcations  of the original component, will </a:t>
            </a:r>
            <a:r>
              <a:rPr sz="1000" spc="-10" dirty="0">
                <a:latin typeface="EB Garamond 12"/>
                <a:cs typeface="EB Garamond 12"/>
              </a:rPr>
              <a:t>have </a:t>
            </a:r>
            <a:r>
              <a:rPr sz="1000" spc="-5" dirty="0">
                <a:latin typeface="EB Garamond 12"/>
                <a:cs typeface="EB Garamond 12"/>
              </a:rPr>
              <a:t>no </a:t>
            </a:r>
            <a:r>
              <a:rPr sz="1000" spc="-20" dirty="0">
                <a:latin typeface="EB Garamond 12"/>
                <a:cs typeface="EB Garamond 12"/>
              </a:rPr>
              <a:t>effect </a:t>
            </a:r>
            <a:r>
              <a:rPr sz="1000" spc="-5" dirty="0">
                <a:latin typeface="EB Garamond 12"/>
                <a:cs typeface="EB Garamond 12"/>
              </a:rPr>
              <a:t>on the overall design of  the</a:t>
            </a:r>
            <a:r>
              <a:rPr sz="1000" spc="-10" dirty="0">
                <a:latin typeface="EB Garamond 12"/>
                <a:cs typeface="EB Garamond 12"/>
              </a:rPr>
              <a:t> </a:t>
            </a:r>
            <a:r>
              <a:rPr sz="1000" spc="-5" dirty="0">
                <a:latin typeface="EB Garamond 12"/>
                <a:cs typeface="EB Garamond 12"/>
              </a:rPr>
              <a:t>system.</a:t>
            </a:r>
            <a:endParaRPr sz="10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Conclusions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5091" y="1148802"/>
            <a:ext cx="353123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3664" marR="5080" indent="-11366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AutoNum type="arabicPeriod"/>
              <a:tabLst>
                <a:tab pos="113664" algn="l"/>
              </a:tabLst>
            </a:pPr>
            <a:r>
              <a:rPr sz="1100" spc="-10" dirty="0">
                <a:latin typeface="EB Garamond 12"/>
                <a:cs typeface="EB Garamond 12"/>
              </a:rPr>
              <a:t>Design </a:t>
            </a:r>
            <a:r>
              <a:rPr sz="1100" spc="-5" dirty="0">
                <a:latin typeface="EB Garamond 12"/>
                <a:cs typeface="EB Garamond 12"/>
              </a:rPr>
              <a:t>is an iterative process, it can’t be correct or complete in 1st  attempt.</a:t>
            </a:r>
            <a:endParaRPr sz="1100">
              <a:latin typeface="EB Garamond 12"/>
              <a:cs typeface="EB Garamond 12"/>
            </a:endParaRPr>
          </a:p>
          <a:p>
            <a:pPr marL="113664" marR="504190" indent="-113664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AutoNum type="arabicPeriod"/>
              <a:tabLst>
                <a:tab pos="113664" algn="l"/>
              </a:tabLst>
            </a:pPr>
            <a:r>
              <a:rPr sz="1100" spc="-45" dirty="0">
                <a:latin typeface="EB Garamond 12"/>
                <a:cs typeface="EB Garamond 12"/>
              </a:rPr>
              <a:t>You </a:t>
            </a:r>
            <a:r>
              <a:rPr sz="1100" spc="-15" dirty="0">
                <a:latin typeface="EB Garamond 12"/>
                <a:cs typeface="EB Garamond 12"/>
              </a:rPr>
              <a:t>have </a:t>
            </a:r>
            <a:r>
              <a:rPr sz="1100" spc="-5" dirty="0">
                <a:latin typeface="EB Garamond 12"/>
                <a:cs typeface="EB Garamond 12"/>
              </a:rPr>
              <a:t>to decide when to stop designing and </a:t>
            </a:r>
            <a:r>
              <a:rPr sz="1100" spc="-15" dirty="0">
                <a:latin typeface="EB Garamond 12"/>
                <a:cs typeface="EB Garamond 12"/>
              </a:rPr>
              <a:t>move </a:t>
            </a:r>
            <a:r>
              <a:rPr sz="1100" spc="-5" dirty="0">
                <a:latin typeface="EB Garamond 12"/>
                <a:cs typeface="EB Garamond 12"/>
              </a:rPr>
              <a:t>to  implementation</a:t>
            </a:r>
            <a:endParaRPr sz="1100">
              <a:latin typeface="EB Garamond 12"/>
              <a:cs typeface="EB Garamond 12"/>
            </a:endParaRPr>
          </a:p>
          <a:p>
            <a:pPr marL="113030" indent="-8445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AutoNum type="arabicPeriod"/>
              <a:tabLst>
                <a:tab pos="113664" algn="l"/>
              </a:tabLst>
            </a:pPr>
            <a:r>
              <a:rPr sz="1100" spc="-10" dirty="0">
                <a:latin typeface="EB Garamond 12"/>
                <a:cs typeface="EB Garamond 12"/>
              </a:rPr>
              <a:t>Design </a:t>
            </a:r>
            <a:r>
              <a:rPr sz="1100" spc="-5" dirty="0">
                <a:latin typeface="EB Garamond 12"/>
                <a:cs typeface="EB Garamond 12"/>
              </a:rPr>
              <a:t>is a </a:t>
            </a:r>
            <a:r>
              <a:rPr sz="1100" spc="-10" dirty="0">
                <a:latin typeface="EB Garamond 12"/>
                <a:cs typeface="EB Garamond 12"/>
              </a:rPr>
              <a:t>creative</a:t>
            </a:r>
            <a:r>
              <a:rPr sz="1100" spc="-5" dirty="0">
                <a:latin typeface="EB Garamond 12"/>
                <a:cs typeface="EB Garamond 12"/>
              </a:rPr>
              <a:t> process</a:t>
            </a:r>
            <a:endParaRPr sz="1100">
              <a:latin typeface="EB Garamond 12"/>
              <a:cs typeface="EB Garamond 12"/>
            </a:endParaRPr>
          </a:p>
          <a:p>
            <a:pPr marL="113664" marR="37465" indent="-113664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AutoNum type="arabicPeriod"/>
              <a:tabLst>
                <a:tab pos="113664" algn="l"/>
              </a:tabLst>
            </a:pPr>
            <a:r>
              <a:rPr sz="1100" spc="-5" dirty="0">
                <a:latin typeface="EB Garamond 12"/>
                <a:cs typeface="EB Garamond 12"/>
              </a:rPr>
              <a:t>Completeness of design upfront might not be possible in</a:t>
            </a:r>
            <a:r>
              <a:rPr sz="1100" spc="-4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certain  situations...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</a:t>
            </a:r>
            <a:r>
              <a:rPr sz="600" spc="-10" dirty="0">
                <a:solidFill>
                  <a:srgbClr val="FFFFFF"/>
                </a:solidFill>
                <a:latin typeface="EB Garamond 12"/>
                <a:cs typeface="EB Garamond 12"/>
                <a:hlinkClick r:id="rId3" action="ppaction://hlinksldjump"/>
              </a:rPr>
              <a:t>Axioms for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990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</a:t>
            </a:r>
            <a:r>
              <a:rPr spc="-30" dirty="0"/>
              <a:t>f</a:t>
            </a:r>
            <a:r>
              <a:rPr spc="10" dirty="0"/>
              <a:t>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209" y="1515558"/>
            <a:ext cx="3472179" cy="3695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3670" marR="5080" indent="-141605">
              <a:lnSpc>
                <a:spcPts val="1350"/>
              </a:lnSpc>
              <a:spcBef>
                <a:spcPts val="195"/>
              </a:spcBef>
            </a:pPr>
            <a:r>
              <a:rPr sz="1100" spc="-5" dirty="0">
                <a:solidFill>
                  <a:srgbClr val="3333B2"/>
                </a:solidFill>
                <a:latin typeface="EB Garamond 12"/>
                <a:cs typeface="EB Garamond 12"/>
              </a:rPr>
              <a:t>1. </a:t>
            </a:r>
            <a:r>
              <a:rPr sz="900" spc="-5" dirty="0">
                <a:latin typeface="EB Garamond 12"/>
                <a:cs typeface="EB Garamond 12"/>
              </a:rPr>
              <a:t>Chapter 8 (Design Concepts), Chapter 9 (Architectural Design) of “Software  Engineering: A </a:t>
            </a:r>
            <a:r>
              <a:rPr sz="900" spc="-10" dirty="0">
                <a:latin typeface="EB Garamond 12"/>
                <a:cs typeface="EB Garamond 12"/>
              </a:rPr>
              <a:t>Practitioner’s </a:t>
            </a:r>
            <a:r>
              <a:rPr sz="900" spc="-5" dirty="0">
                <a:latin typeface="EB Garamond 12"/>
                <a:cs typeface="EB Garamond 12"/>
              </a:rPr>
              <a:t>Approach” 7th </a:t>
            </a:r>
            <a:r>
              <a:rPr sz="900" spc="-10" dirty="0">
                <a:latin typeface="EB Garamond 12"/>
                <a:cs typeface="EB Garamond 12"/>
              </a:rPr>
              <a:t>Ed, by </a:t>
            </a:r>
            <a:r>
              <a:rPr sz="900" spc="-5" dirty="0">
                <a:latin typeface="EB Garamond 12"/>
                <a:cs typeface="EB Garamond 12"/>
              </a:rPr>
              <a:t>Roger S.</a:t>
            </a:r>
            <a:r>
              <a:rPr sz="900" spc="70" dirty="0">
                <a:latin typeface="EB Garamond 12"/>
                <a:cs typeface="EB Garamond 12"/>
              </a:rPr>
              <a:t> </a:t>
            </a:r>
            <a:r>
              <a:rPr sz="900" spc="-5" dirty="0">
                <a:latin typeface="EB Garamond 12"/>
                <a:cs typeface="EB Garamond 12"/>
              </a:rPr>
              <a:t>Pressman.</a:t>
            </a:r>
            <a:endParaRPr sz="9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573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1046821"/>
            <a:ext cx="1372235" cy="1555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endParaRPr sz="1100" dirty="0">
              <a:latin typeface="EB Garamond 12"/>
              <a:cs typeface="EB Garamond 12"/>
            </a:endParaRPr>
          </a:p>
          <a:p>
            <a:pPr marL="12700" marR="5080">
              <a:lnSpc>
                <a:spcPct val="271000"/>
              </a:lnSpc>
            </a:pPr>
            <a:r>
              <a:rPr sz="1100" spc="-10" dirty="0">
                <a:solidFill>
                  <a:srgbClr val="3333B2"/>
                </a:solidFill>
                <a:latin typeface="EB Garamond 12"/>
                <a:cs typeface="EB Garamond 12"/>
                <a:hlinkClick r:id="rId3" action="ppaction://hlinksldjump"/>
              </a:rPr>
              <a:t>Functional</a:t>
            </a:r>
            <a:r>
              <a:rPr sz="1100" spc="-75" dirty="0">
                <a:solidFill>
                  <a:srgbClr val="3333B2"/>
                </a:solidFill>
                <a:latin typeface="EB Garamond 12"/>
                <a:cs typeface="EB Garamond 12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EB Garamond 12"/>
                <a:cs typeface="EB Garamond 12"/>
                <a:hlinkClick r:id="rId3" action="ppaction://hlinksldjump"/>
              </a:rPr>
              <a:t>Independence </a:t>
            </a:r>
            <a:r>
              <a:rPr sz="1100" spc="-5" dirty="0">
                <a:solidFill>
                  <a:srgbClr val="3333B2"/>
                </a:solidFill>
                <a:latin typeface="EB Garamond 12"/>
                <a:cs typeface="EB Garamond 12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EB Garamond 12"/>
                <a:cs typeface="EB Garamond 12"/>
                <a:hlinkClick r:id="rId4" action="ppaction://hlinksldjump"/>
              </a:rPr>
              <a:t>Design Errors</a:t>
            </a:r>
            <a:endParaRPr sz="1100" dirty="0">
              <a:latin typeface="EB Garamond 12"/>
              <a:cs typeface="EB Garamond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EB Garamond 12"/>
              <a:cs typeface="EB Garamond 12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3333B2"/>
                </a:solidFill>
                <a:latin typeface="EB Garamond 12"/>
                <a:cs typeface="EB Garamond 12"/>
                <a:hlinkClick r:id="rId5" action="ppaction://hlinksldjump"/>
              </a:rPr>
              <a:t>Axioms </a:t>
            </a:r>
            <a:r>
              <a:rPr sz="1100" spc="-15" dirty="0">
                <a:solidFill>
                  <a:srgbClr val="3333B2"/>
                </a:solidFill>
                <a:latin typeface="EB Garamond 12"/>
                <a:cs typeface="EB Garamond 12"/>
                <a:hlinkClick r:id="rId5" action="ppaction://hlinksldjump"/>
              </a:rPr>
              <a:t>for </a:t>
            </a:r>
            <a:r>
              <a:rPr sz="1100" spc="-10" dirty="0">
                <a:solidFill>
                  <a:srgbClr val="3333B2"/>
                </a:solidFill>
                <a:latin typeface="EB Garamond 12"/>
                <a:cs typeface="EB Garamond 12"/>
                <a:hlinkClick r:id="rId5" action="ppaction://hlinksldjump"/>
              </a:rPr>
              <a:t>Good Design</a:t>
            </a:r>
            <a:endParaRPr sz="1100" dirty="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0151" y="3338689"/>
            <a:ext cx="200025" cy="124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2</a:t>
            </a:fld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 /</a:t>
            </a:r>
            <a:r>
              <a:rPr sz="600" spc="-65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18</a:t>
            </a:r>
            <a:endParaRPr sz="600">
              <a:latin typeface="EB Garamond 12"/>
              <a:cs typeface="EB Garamond 12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44067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Design</a:t>
            </a:r>
            <a:r>
              <a:rPr spc="-55" dirty="0"/>
              <a:t> </a:t>
            </a:r>
            <a:r>
              <a:rPr spc="15"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894" y="807565"/>
            <a:ext cx="3963670" cy="20123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EB Garamond 12"/>
                <a:cs typeface="EB Garamond 12"/>
              </a:rPr>
              <a:t>Abstraction</a:t>
            </a:r>
            <a:endParaRPr sz="1100">
              <a:latin typeface="EB Garamond 12"/>
              <a:cs typeface="EB Garamond 12"/>
            </a:endParaRPr>
          </a:p>
          <a:p>
            <a:pPr marL="314960" marR="12128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Concentrate on a a problem at some </a:t>
            </a:r>
            <a:r>
              <a:rPr sz="1100" spc="-15" dirty="0">
                <a:latin typeface="EB Garamond 12"/>
                <a:cs typeface="EB Garamond 12"/>
              </a:rPr>
              <a:t>level </a:t>
            </a:r>
            <a:r>
              <a:rPr sz="1100" spc="-5" dirty="0">
                <a:latin typeface="EB Garamond 12"/>
                <a:cs typeface="EB Garamond 12"/>
              </a:rPr>
              <a:t>of generalization without  regard to </a:t>
            </a:r>
            <a:r>
              <a:rPr sz="1100" spc="-10" dirty="0">
                <a:latin typeface="EB Garamond 12"/>
                <a:cs typeface="EB Garamond 12"/>
              </a:rPr>
              <a:t>irrelevant </a:t>
            </a:r>
            <a:r>
              <a:rPr sz="1100" spc="-15" dirty="0">
                <a:latin typeface="EB Garamond 12"/>
                <a:cs typeface="EB Garamond 12"/>
              </a:rPr>
              <a:t>low level</a:t>
            </a:r>
            <a:r>
              <a:rPr sz="1100" spc="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details.</a:t>
            </a:r>
            <a:endParaRPr sz="11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EB Garamond 12"/>
                <a:cs typeface="EB Garamond 12"/>
              </a:rPr>
              <a:t>Refınement</a:t>
            </a:r>
            <a:endParaRPr sz="1100">
              <a:latin typeface="EB Garamond 12"/>
              <a:cs typeface="EB Garamond 12"/>
            </a:endParaRPr>
          </a:p>
          <a:p>
            <a:pPr marL="314960" marR="400685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45" dirty="0">
                <a:latin typeface="EB Garamond 12"/>
                <a:cs typeface="EB Garamond 12"/>
              </a:rPr>
              <a:t>Top </a:t>
            </a:r>
            <a:r>
              <a:rPr sz="1100" spc="-10" dirty="0">
                <a:latin typeface="EB Garamond 12"/>
                <a:cs typeface="EB Garamond 12"/>
              </a:rPr>
              <a:t>down </a:t>
            </a:r>
            <a:r>
              <a:rPr sz="1100" spc="-5" dirty="0">
                <a:latin typeface="EB Garamond 12"/>
                <a:cs typeface="EB Garamond 12"/>
              </a:rPr>
              <a:t>design strategy that successively </a:t>
            </a:r>
            <a:r>
              <a:rPr sz="1100" spc="-15" dirty="0">
                <a:latin typeface="EB Garamond 12"/>
                <a:cs typeface="EB Garamond 12"/>
              </a:rPr>
              <a:t>refınes </a:t>
            </a:r>
            <a:r>
              <a:rPr sz="1100" spc="-5" dirty="0">
                <a:latin typeface="EB Garamond 12"/>
                <a:cs typeface="EB Garamond 12"/>
              </a:rPr>
              <a:t>the </a:t>
            </a:r>
            <a:r>
              <a:rPr sz="1100" spc="-10" dirty="0">
                <a:latin typeface="EB Garamond 12"/>
                <a:cs typeface="EB Garamond 12"/>
              </a:rPr>
              <a:t>levels </a:t>
            </a:r>
            <a:r>
              <a:rPr sz="1100" spc="-5" dirty="0">
                <a:latin typeface="EB Garamond 12"/>
                <a:cs typeface="EB Garamond 12"/>
              </a:rPr>
              <a:t>of  procedural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details.</a:t>
            </a:r>
            <a:endParaRPr sz="1100">
              <a:latin typeface="EB Garamond 12"/>
              <a:cs typeface="EB Garamond 12"/>
            </a:endParaRPr>
          </a:p>
          <a:p>
            <a:pPr marL="38100" marR="1085850" indent="128905">
              <a:lnSpc>
                <a:spcPct val="125299"/>
              </a:lnSpc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5" dirty="0">
                <a:latin typeface="EB Garamond 12"/>
                <a:cs typeface="EB Garamond 12"/>
              </a:rPr>
              <a:t>Every </a:t>
            </a:r>
            <a:r>
              <a:rPr sz="1100" spc="-10" dirty="0">
                <a:latin typeface="EB Garamond 12"/>
                <a:cs typeface="EB Garamond 12"/>
              </a:rPr>
              <a:t>refınement </a:t>
            </a:r>
            <a:r>
              <a:rPr sz="1100" spc="-5" dirty="0">
                <a:latin typeface="EB Garamond 12"/>
                <a:cs typeface="EB Garamond 12"/>
              </a:rPr>
              <a:t>step </a:t>
            </a:r>
            <a:r>
              <a:rPr sz="1100" spc="-10" dirty="0">
                <a:latin typeface="EB Garamond 12"/>
                <a:cs typeface="EB Garamond 12"/>
              </a:rPr>
              <a:t>involves Design Decisions.  Modularity</a:t>
            </a:r>
            <a:endParaRPr sz="1100">
              <a:latin typeface="EB Garamond 12"/>
              <a:cs typeface="EB Garamond 12"/>
            </a:endParaRPr>
          </a:p>
          <a:p>
            <a:pPr marL="314960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Divide the </a:t>
            </a:r>
            <a:r>
              <a:rPr sz="1100" spc="-10" dirty="0">
                <a:latin typeface="EB Garamond 12"/>
                <a:cs typeface="EB Garamond 12"/>
              </a:rPr>
              <a:t>software </a:t>
            </a:r>
            <a:r>
              <a:rPr sz="1100" spc="-5" dirty="0">
                <a:latin typeface="EB Garamond 12"/>
                <a:cs typeface="EB Garamond 12"/>
              </a:rPr>
              <a:t>into separately named and addressable  components, that are integrated to satisfy the problem</a:t>
            </a:r>
            <a:r>
              <a:rPr sz="1100" spc="-3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requirements.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0151" y="3338689"/>
            <a:ext cx="200025" cy="124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3</a:t>
            </a:fld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 /</a:t>
            </a:r>
            <a:r>
              <a:rPr sz="600" spc="-65" dirty="0">
                <a:solidFill>
                  <a:srgbClr val="FFFFFF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18</a:t>
            </a:r>
            <a:endParaRPr sz="600">
              <a:latin typeface="EB Garamond 12"/>
              <a:cs typeface="EB Garamond 12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</a:t>
            </a:r>
            <a:r>
              <a:rPr spc="10" dirty="0"/>
              <a:t>odularity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0989" y="975459"/>
            <a:ext cx="1774825" cy="1706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10" dirty="0">
                <a:latin typeface="EB Garamond 12"/>
                <a:cs typeface="EB Garamond 12"/>
              </a:rPr>
              <a:t>Easier </a:t>
            </a:r>
            <a:r>
              <a:rPr sz="1100" spc="-5" dirty="0">
                <a:latin typeface="EB Garamond 12"/>
                <a:cs typeface="EB Garamond 12"/>
              </a:rPr>
              <a:t>to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manage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10" dirty="0">
                <a:latin typeface="EB Garamond 12"/>
                <a:cs typeface="EB Garamond 12"/>
              </a:rPr>
              <a:t>Easier </a:t>
            </a:r>
            <a:r>
              <a:rPr sz="1100" spc="-5" dirty="0">
                <a:latin typeface="EB Garamond 12"/>
                <a:cs typeface="EB Garamond 12"/>
              </a:rPr>
              <a:t>to</a:t>
            </a:r>
            <a:r>
              <a:rPr sz="1100" spc="-8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understand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Reduces</a:t>
            </a:r>
            <a:r>
              <a:rPr sz="1100" spc="-60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complexity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10" dirty="0">
                <a:latin typeface="EB Garamond 12"/>
                <a:cs typeface="EB Garamond 12"/>
              </a:rPr>
              <a:t>Delegation </a:t>
            </a:r>
            <a:r>
              <a:rPr sz="1100" spc="-5" dirty="0">
                <a:latin typeface="EB Garamond 12"/>
                <a:cs typeface="EB Garamond 12"/>
              </a:rPr>
              <a:t>/ division of</a:t>
            </a:r>
            <a:r>
              <a:rPr sz="1100" spc="-2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work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15" dirty="0">
                <a:latin typeface="EB Garamond 12"/>
                <a:cs typeface="EB Garamond 12"/>
              </a:rPr>
              <a:t>Fault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isolation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Independent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development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Separation of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concerns</a:t>
            </a:r>
            <a:endParaRPr sz="1100">
              <a:latin typeface="EB Garamond 12"/>
              <a:cs typeface="EB Garamond 12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186690" algn="l"/>
              </a:tabLst>
            </a:pPr>
            <a:r>
              <a:rPr sz="1100" spc="-5" dirty="0">
                <a:latin typeface="EB Garamond 12"/>
                <a:cs typeface="EB Garamond 12"/>
              </a:rPr>
              <a:t>Reuse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Modular</a:t>
            </a:r>
            <a:r>
              <a:rPr spc="-45" dirty="0"/>
              <a:t> </a:t>
            </a:r>
            <a:r>
              <a:rPr spc="10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894" y="1182088"/>
            <a:ext cx="3383279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EB Garamond 12"/>
                <a:cs typeface="EB Garamond 12"/>
              </a:rPr>
              <a:t>How </a:t>
            </a:r>
            <a:r>
              <a:rPr sz="1100" spc="-5" dirty="0">
                <a:latin typeface="EB Garamond 12"/>
                <a:cs typeface="EB Garamond 12"/>
              </a:rPr>
              <a:t>to decompose a </a:t>
            </a:r>
            <a:r>
              <a:rPr sz="1100" spc="-10" dirty="0">
                <a:latin typeface="EB Garamond 12"/>
                <a:cs typeface="EB Garamond 12"/>
              </a:rPr>
              <a:t>software system </a:t>
            </a:r>
            <a:r>
              <a:rPr sz="1100" spc="-5" dirty="0">
                <a:latin typeface="EB Garamond 12"/>
                <a:cs typeface="EB Garamond 12"/>
              </a:rPr>
              <a:t>into best set of</a:t>
            </a:r>
            <a:r>
              <a:rPr sz="1100" spc="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modules?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Information </a:t>
            </a:r>
            <a:r>
              <a:rPr sz="1100" spc="-5" dirty="0">
                <a:latin typeface="EB Garamond 12"/>
                <a:cs typeface="EB Garamond 12"/>
              </a:rPr>
              <a:t>hiding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Functional </a:t>
            </a:r>
            <a:r>
              <a:rPr sz="1100" spc="-5" dirty="0">
                <a:latin typeface="EB Garamond 12"/>
                <a:cs typeface="EB Garamond 12"/>
              </a:rPr>
              <a:t>independence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Cohesion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Coupling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600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Information</a:t>
            </a:r>
            <a:r>
              <a:rPr spc="-55" dirty="0"/>
              <a:t> </a:t>
            </a:r>
            <a:r>
              <a:rPr spc="15" dirty="0"/>
              <a:t>Hiding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894" y="980908"/>
            <a:ext cx="3933190" cy="17583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16954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Modules </a:t>
            </a:r>
            <a:r>
              <a:rPr sz="1100" spc="-5" dirty="0">
                <a:latin typeface="EB Garamond 12"/>
                <a:cs typeface="EB Garamond 12"/>
              </a:rPr>
              <a:t>to be characterized </a:t>
            </a:r>
            <a:r>
              <a:rPr sz="1100" spc="-15" dirty="0">
                <a:latin typeface="EB Garamond 12"/>
                <a:cs typeface="EB Garamond 12"/>
              </a:rPr>
              <a:t>by </a:t>
            </a:r>
            <a:r>
              <a:rPr sz="1100" spc="-5" dirty="0">
                <a:latin typeface="EB Garamond 12"/>
                <a:cs typeface="EB Garamond 12"/>
              </a:rPr>
              <a:t>design decisions that hide from all  others.</a:t>
            </a:r>
            <a:endParaRPr sz="1100">
              <a:latin typeface="EB Garamond 12"/>
              <a:cs typeface="EB Garamond 12"/>
            </a:endParaRPr>
          </a:p>
          <a:p>
            <a:pPr marL="314960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Design </a:t>
            </a:r>
            <a:r>
              <a:rPr sz="1100" spc="-5" dirty="0">
                <a:latin typeface="EB Garamond 12"/>
                <a:cs typeface="EB Garamond 12"/>
              </a:rPr>
              <a:t>the modules in such a </a:t>
            </a:r>
            <a:r>
              <a:rPr sz="1100" spc="-15" dirty="0">
                <a:latin typeface="EB Garamond 12"/>
                <a:cs typeface="EB Garamond 12"/>
              </a:rPr>
              <a:t>way </a:t>
            </a:r>
            <a:r>
              <a:rPr sz="1100" spc="-5" dirty="0">
                <a:latin typeface="EB Garamond 12"/>
                <a:cs typeface="EB Garamond 12"/>
              </a:rPr>
              <a:t>that </a:t>
            </a:r>
            <a:r>
              <a:rPr sz="1100" spc="-10" dirty="0">
                <a:latin typeface="EB Garamond 12"/>
                <a:cs typeface="EB Garamond 12"/>
              </a:rPr>
              <a:t>information </a:t>
            </a:r>
            <a:r>
              <a:rPr sz="1100" spc="-5" dirty="0">
                <a:latin typeface="EB Garamond 12"/>
                <a:cs typeface="EB Garamond 12"/>
              </a:rPr>
              <a:t>(data </a:t>
            </a:r>
            <a:r>
              <a:rPr sz="1100" spc="-10" dirty="0">
                <a:latin typeface="EB Garamond 12"/>
                <a:cs typeface="EB Garamond 12"/>
              </a:rPr>
              <a:t>&amp;  </a:t>
            </a:r>
            <a:r>
              <a:rPr sz="1100" spc="-5" dirty="0">
                <a:latin typeface="EB Garamond 12"/>
                <a:cs typeface="EB Garamond 12"/>
              </a:rPr>
              <a:t>procedures) contained in one module is directly inaccessible to other  modules.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5" dirty="0">
                <a:latin typeface="EB Garamond 12"/>
                <a:cs typeface="EB Garamond 12"/>
              </a:rPr>
              <a:t>Independent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modules.</a:t>
            </a:r>
            <a:endParaRPr sz="11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latin typeface="EB Garamond 12"/>
                <a:cs typeface="EB Garamond 12"/>
              </a:rPr>
              <a:t>Benefıts:</a:t>
            </a:r>
            <a:endParaRPr sz="1100">
              <a:latin typeface="EB Garamond 12"/>
              <a:cs typeface="EB Garamond 12"/>
            </a:endParaRPr>
          </a:p>
          <a:p>
            <a:pPr marL="314960" marR="545465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When modifıcations </a:t>
            </a:r>
            <a:r>
              <a:rPr sz="1100" spc="-5" dirty="0">
                <a:latin typeface="EB Garamond 12"/>
                <a:cs typeface="EB Garamond 12"/>
              </a:rPr>
              <a:t>are required, it reduces the chances of  propagating to other</a:t>
            </a:r>
            <a:r>
              <a:rPr sz="1100" spc="-10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modules.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676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Information</a:t>
            </a:r>
            <a:r>
              <a:rPr spc="-55" dirty="0"/>
              <a:t> </a:t>
            </a:r>
            <a:r>
              <a:rPr spc="15" dirty="0"/>
              <a:t>Hiding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4395" y="858036"/>
            <a:ext cx="2007870" cy="1337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EB Garamond 12"/>
                <a:cs typeface="EB Garamond 12"/>
              </a:rPr>
              <a:t>public class </a:t>
            </a:r>
            <a:r>
              <a:rPr sz="1100" i="1" spc="-15" dirty="0">
                <a:latin typeface="EB Garamond 12"/>
                <a:cs typeface="EB Garamond 12"/>
              </a:rPr>
              <a:t>PersonalInfo </a:t>
            </a:r>
            <a:r>
              <a:rPr sz="1100" i="1" spc="-5" dirty="0">
                <a:latin typeface="EB Garamond 12"/>
                <a:cs typeface="EB Garamond 12"/>
              </a:rPr>
              <a:t>{</a:t>
            </a:r>
            <a:endParaRPr sz="1100">
              <a:latin typeface="EB Garamond 12"/>
              <a:cs typeface="EB Garamond 12"/>
            </a:endParaRPr>
          </a:p>
          <a:p>
            <a:pPr marL="982344" marR="5080">
              <a:lnSpc>
                <a:spcPct val="164600"/>
              </a:lnSpc>
              <a:spcBef>
                <a:spcPts val="325"/>
              </a:spcBef>
            </a:pPr>
            <a:r>
              <a:rPr sz="1100" i="1" spc="-5" dirty="0">
                <a:latin typeface="EB Garamond 12"/>
                <a:cs typeface="EB Garamond 12"/>
              </a:rPr>
              <a:t>public String</a:t>
            </a:r>
            <a:r>
              <a:rPr sz="1100" i="1" spc="-80" dirty="0">
                <a:latin typeface="EB Garamond 12"/>
                <a:cs typeface="EB Garamond 12"/>
              </a:rPr>
              <a:t> </a:t>
            </a:r>
            <a:r>
              <a:rPr sz="1100" i="1" spc="-5" dirty="0">
                <a:latin typeface="EB Garamond 12"/>
                <a:cs typeface="EB Garamond 12"/>
              </a:rPr>
              <a:t>name;  public String City;  </a:t>
            </a:r>
            <a:r>
              <a:rPr sz="1100" i="1" spc="-10" dirty="0">
                <a:latin typeface="EB Garamond 12"/>
                <a:cs typeface="EB Garamond 12"/>
              </a:rPr>
              <a:t>private </a:t>
            </a:r>
            <a:r>
              <a:rPr sz="1100" i="1" spc="-5" dirty="0">
                <a:latin typeface="EB Garamond 12"/>
                <a:cs typeface="EB Garamond 12"/>
              </a:rPr>
              <a:t>int</a:t>
            </a:r>
            <a:r>
              <a:rPr sz="1100" i="1" spc="-15" dirty="0">
                <a:latin typeface="EB Garamond 12"/>
                <a:cs typeface="EB Garamond 12"/>
              </a:rPr>
              <a:t> </a:t>
            </a:r>
            <a:r>
              <a:rPr sz="1100" i="1" spc="-5" dirty="0">
                <a:latin typeface="EB Garamond 12"/>
                <a:cs typeface="EB Garamond 12"/>
              </a:rPr>
              <a:t>age;</a:t>
            </a:r>
            <a:endParaRPr sz="1100">
              <a:latin typeface="EB Garamond 12"/>
              <a:cs typeface="EB Garamond 12"/>
            </a:endParaRPr>
          </a:p>
          <a:p>
            <a:pPr marL="982344">
              <a:lnSpc>
                <a:spcPct val="100000"/>
              </a:lnSpc>
              <a:spcBef>
                <a:spcPts val="855"/>
              </a:spcBef>
            </a:pPr>
            <a:r>
              <a:rPr sz="1100" i="1" spc="-5" dirty="0">
                <a:latin typeface="EB Garamond 12"/>
                <a:cs typeface="EB Garamond 12"/>
              </a:rPr>
              <a:t>}</a:t>
            </a:r>
            <a:endParaRPr sz="1100">
              <a:latin typeface="EB Garamond 12"/>
              <a:cs typeface="EB Garamond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394" y="2505725"/>
            <a:ext cx="2261235" cy="199390"/>
          </a:xfrm>
          <a:prstGeom prst="rect">
            <a:avLst/>
          </a:prstGeom>
          <a:ln w="75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070"/>
              </a:lnSpc>
            </a:pPr>
            <a:r>
              <a:rPr sz="1100" spc="-5" dirty="0">
                <a:latin typeface="EB Garamond 12"/>
                <a:cs typeface="EB Garamond 12"/>
              </a:rPr>
              <a:t>person1.age=25;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8" name="object 8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17964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Functional</a:t>
            </a:r>
            <a:r>
              <a:rPr spc="-40" dirty="0"/>
              <a:t> </a:t>
            </a:r>
            <a:r>
              <a:rPr spc="15" dirty="0"/>
              <a:t>Independence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894" y="1143620"/>
            <a:ext cx="3907790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4859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5" dirty="0">
                <a:latin typeface="EB Garamond 12"/>
                <a:cs typeface="EB Garamond 12"/>
              </a:rPr>
              <a:t>Develop </a:t>
            </a:r>
            <a:r>
              <a:rPr sz="1100" spc="-5" dirty="0">
                <a:latin typeface="EB Garamond 12"/>
                <a:cs typeface="EB Garamond 12"/>
              </a:rPr>
              <a:t>modules with </a:t>
            </a:r>
            <a:r>
              <a:rPr sz="1100" spc="-10" dirty="0">
                <a:latin typeface="EB Garamond 12"/>
                <a:cs typeface="EB Garamond 12"/>
              </a:rPr>
              <a:t>“single-minded”</a:t>
            </a:r>
            <a:r>
              <a:rPr sz="1100" spc="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function.</a:t>
            </a:r>
            <a:endParaRPr sz="1100">
              <a:latin typeface="EB Garamond 12"/>
              <a:cs typeface="EB Garamond 12"/>
            </a:endParaRPr>
          </a:p>
          <a:p>
            <a:pPr marL="314960" marR="9334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5" dirty="0">
                <a:latin typeface="EB Garamond 12"/>
                <a:cs typeface="EB Garamond 12"/>
              </a:rPr>
              <a:t>Each </a:t>
            </a:r>
            <a:r>
              <a:rPr sz="1100" spc="-5" dirty="0">
                <a:latin typeface="EB Garamond 12"/>
                <a:cs typeface="EB Garamond 12"/>
              </a:rPr>
              <a:t>module addresses a </a:t>
            </a:r>
            <a:r>
              <a:rPr sz="1100" spc="-10" dirty="0">
                <a:latin typeface="EB Garamond 12"/>
                <a:cs typeface="EB Garamond 12"/>
              </a:rPr>
              <a:t>specifıc </a:t>
            </a:r>
            <a:r>
              <a:rPr sz="1100" spc="-5" dirty="0">
                <a:latin typeface="EB Garamond 12"/>
                <a:cs typeface="EB Garamond 12"/>
              </a:rPr>
              <a:t>sub function of requirements and  has a simple </a:t>
            </a:r>
            <a:r>
              <a:rPr sz="1100" spc="-10" dirty="0">
                <a:latin typeface="EB Garamond 12"/>
                <a:cs typeface="EB Garamond 12"/>
              </a:rPr>
              <a:t>interface </a:t>
            </a:r>
            <a:r>
              <a:rPr sz="1100" spc="-5" dirty="0">
                <a:latin typeface="EB Garamond 12"/>
                <a:cs typeface="EB Garamond 12"/>
              </a:rPr>
              <a:t>when </a:t>
            </a:r>
            <a:r>
              <a:rPr sz="1100" spc="-10" dirty="0">
                <a:latin typeface="EB Garamond 12"/>
                <a:cs typeface="EB Garamond 12"/>
              </a:rPr>
              <a:t>viewed </a:t>
            </a:r>
            <a:r>
              <a:rPr sz="1100" spc="-5" dirty="0">
                <a:latin typeface="EB Garamond 12"/>
                <a:cs typeface="EB Garamond 12"/>
              </a:rPr>
              <a:t>from other parts of the</a:t>
            </a:r>
            <a:r>
              <a:rPr sz="1100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system.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Functions </a:t>
            </a:r>
            <a:r>
              <a:rPr sz="1100" spc="-5" dirty="0">
                <a:latin typeface="EB Garamond 12"/>
                <a:cs typeface="EB Garamond 12"/>
              </a:rPr>
              <a:t>are compartmentalized and </a:t>
            </a:r>
            <a:r>
              <a:rPr sz="1100" spc="-10" dirty="0">
                <a:latin typeface="EB Garamond 12"/>
                <a:cs typeface="EB Garamond 12"/>
              </a:rPr>
              <a:t>interfaces </a:t>
            </a:r>
            <a:r>
              <a:rPr sz="1100" spc="-5" dirty="0">
                <a:latin typeface="EB Garamond 12"/>
                <a:cs typeface="EB Garamond 12"/>
              </a:rPr>
              <a:t>are</a:t>
            </a:r>
            <a:r>
              <a:rPr sz="1100" spc="5" dirty="0">
                <a:latin typeface="EB Garamond 12"/>
                <a:cs typeface="EB Garamond 12"/>
              </a:rPr>
              <a:t> </a:t>
            </a:r>
            <a:r>
              <a:rPr sz="1100" spc="-10" dirty="0">
                <a:latin typeface="EB Garamond 12"/>
                <a:cs typeface="EB Garamond 12"/>
              </a:rPr>
              <a:t>simplifıed.</a:t>
            </a:r>
            <a:endParaRPr sz="1100">
              <a:latin typeface="EB Garamond 12"/>
              <a:cs typeface="EB Garamond 12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latin typeface="EB Garamond 12"/>
                <a:cs typeface="EB Garamond 12"/>
              </a:rPr>
              <a:t>Benefıts</a:t>
            </a:r>
            <a:endParaRPr sz="1100">
              <a:latin typeface="EB Garamond 12"/>
              <a:cs typeface="EB Garamond 12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15595" algn="l"/>
              </a:tabLst>
            </a:pPr>
            <a:r>
              <a:rPr sz="1100" spc="-10" dirty="0">
                <a:latin typeface="EB Garamond 12"/>
                <a:cs typeface="EB Garamond 12"/>
              </a:rPr>
              <a:t>Error </a:t>
            </a:r>
            <a:r>
              <a:rPr sz="1100" spc="-5" dirty="0">
                <a:latin typeface="EB Garamond 12"/>
                <a:cs typeface="EB Garamond 12"/>
              </a:rPr>
              <a:t>propagation is reduced and can lead to reusability of</a:t>
            </a:r>
            <a:r>
              <a:rPr sz="1100" spc="-15" dirty="0">
                <a:latin typeface="EB Garamond 12"/>
                <a:cs typeface="EB Garamond 12"/>
              </a:rPr>
              <a:t> </a:t>
            </a:r>
            <a:r>
              <a:rPr sz="1100" spc="-5" dirty="0">
                <a:latin typeface="EB Garamond 12"/>
                <a:cs typeface="EB Garamond 12"/>
              </a:rPr>
              <a:t>modules.</a:t>
            </a:r>
            <a:endParaRPr sz="1100">
              <a:latin typeface="EB Garamond 12"/>
              <a:cs typeface="EB Garamond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260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2" action="ppaction://hlinksldjump"/>
              </a:rPr>
              <a:t>Introduction</a:t>
            </a:r>
            <a:r>
              <a:rPr sz="600" spc="-5" dirty="0">
                <a:solidFill>
                  <a:srgbClr val="FFFFFF"/>
                </a:solidFill>
                <a:latin typeface="EB Garamond 12"/>
                <a:cs typeface="EB Garamond 12"/>
              </a:rPr>
              <a:t>Functional Independence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Design </a:t>
            </a:r>
            <a:r>
              <a:rPr sz="600" spc="-10" dirty="0">
                <a:solidFill>
                  <a:srgbClr val="D29494"/>
                </a:solidFill>
                <a:latin typeface="EB Garamond 12"/>
                <a:cs typeface="EB Garamond 12"/>
                <a:hlinkClick r:id="rId3" action="ppaction://hlinksldjump"/>
              </a:rPr>
              <a:t>ErrorsAxioms for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Good</a:t>
            </a:r>
            <a:r>
              <a:rPr sz="600" spc="100" dirty="0">
                <a:solidFill>
                  <a:srgbClr val="D29494"/>
                </a:solidFill>
                <a:latin typeface="EB Garamond 12"/>
                <a:cs typeface="EB Garamond 12"/>
              </a:rPr>
              <a:t> </a:t>
            </a:r>
            <a:r>
              <a:rPr sz="600" spc="-5" dirty="0">
                <a:solidFill>
                  <a:srgbClr val="D29494"/>
                </a:solidFill>
                <a:latin typeface="EB Garamond 12"/>
                <a:cs typeface="EB Garamond 12"/>
              </a:rPr>
              <a:t>Design</a:t>
            </a:r>
            <a:endParaRPr sz="600">
              <a:latin typeface="EB Garamond 12"/>
              <a:cs typeface="EB Garamond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314"/>
            <a:ext cx="4608195" cy="95250"/>
          </a:xfrm>
          <a:custGeom>
            <a:avLst/>
            <a:gdLst/>
            <a:ahLst/>
            <a:cxnLst/>
            <a:rect l="l" t="t" r="r" b="b"/>
            <a:pathLst>
              <a:path w="4608195" h="95250">
                <a:moveTo>
                  <a:pt x="4608004" y="0"/>
                </a:moveTo>
                <a:lnTo>
                  <a:pt x="0" y="0"/>
                </a:lnTo>
                <a:lnTo>
                  <a:pt x="0" y="94894"/>
                </a:lnTo>
                <a:lnTo>
                  <a:pt x="4608004" y="94894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05838"/>
            <a:ext cx="838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Cohesion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7010" marR="41910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207645" algn="l"/>
              </a:tabLst>
            </a:pPr>
            <a:r>
              <a:rPr sz="1100" spc="-10" dirty="0"/>
              <a:t>An extension </a:t>
            </a:r>
            <a:r>
              <a:rPr sz="1100" spc="-5" dirty="0"/>
              <a:t>of </a:t>
            </a:r>
            <a:r>
              <a:rPr sz="1100" spc="-10" dirty="0"/>
              <a:t>Information </a:t>
            </a:r>
            <a:r>
              <a:rPr sz="1100" spc="-5" dirty="0"/>
              <a:t>hiding and functional independence.  </a:t>
            </a:r>
            <a:r>
              <a:rPr sz="1100" spc="-80" dirty="0"/>
              <a:t>“A </a:t>
            </a:r>
            <a:r>
              <a:rPr sz="1100" spc="-5" dirty="0"/>
              <a:t>module should ideally do one</a:t>
            </a:r>
            <a:r>
              <a:rPr sz="1100" spc="-80" dirty="0"/>
              <a:t> </a:t>
            </a:r>
            <a:r>
              <a:rPr sz="1100" spc="-5" dirty="0"/>
              <a:t>thing.”</a:t>
            </a:r>
            <a:endParaRPr sz="1100"/>
          </a:p>
          <a:p>
            <a:pPr marL="207010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207645" algn="l"/>
              </a:tabLst>
            </a:pPr>
            <a:r>
              <a:rPr sz="1100" spc="-15" dirty="0"/>
              <a:t>Each </a:t>
            </a:r>
            <a:r>
              <a:rPr sz="1100" spc="-5" dirty="0"/>
              <a:t>module </a:t>
            </a:r>
            <a:r>
              <a:rPr sz="1100" spc="-10" dirty="0"/>
              <a:t>performs </a:t>
            </a:r>
            <a:r>
              <a:rPr sz="1100" spc="-5" dirty="0"/>
              <a:t>a single task requiring little interaction with  other</a:t>
            </a:r>
            <a:r>
              <a:rPr sz="1100" spc="-10" dirty="0"/>
              <a:t> </a:t>
            </a:r>
            <a:r>
              <a:rPr sz="1100" spc="-5" dirty="0"/>
              <a:t>modules.</a:t>
            </a:r>
            <a:endParaRPr sz="1100"/>
          </a:p>
          <a:p>
            <a:pPr marL="207010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207645" algn="l"/>
              </a:tabLst>
            </a:pPr>
            <a:r>
              <a:rPr sz="1100" spc="-5" dirty="0"/>
              <a:t>High cohesion is</a:t>
            </a:r>
            <a:r>
              <a:rPr sz="1100" spc="-10" dirty="0"/>
              <a:t> </a:t>
            </a:r>
            <a:r>
              <a:rPr sz="1100" spc="-5" dirty="0"/>
              <a:t>good</a:t>
            </a:r>
            <a:endParaRPr sz="1100"/>
          </a:p>
          <a:p>
            <a:pPr marL="346710">
              <a:lnSpc>
                <a:spcPts val="1200"/>
              </a:lnSpc>
              <a:spcBef>
                <a:spcPts val="47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/>
              <a:t>Changes are likely to be local to a</a:t>
            </a:r>
            <a:r>
              <a:rPr sz="1000" spc="45" dirty="0"/>
              <a:t> </a:t>
            </a:r>
            <a:r>
              <a:rPr sz="1000" spc="-5" dirty="0"/>
              <a:t>module</a:t>
            </a:r>
            <a:endParaRPr sz="1000">
              <a:latin typeface="Arial"/>
              <a:cs typeface="Arial"/>
            </a:endParaRPr>
          </a:p>
          <a:p>
            <a:pPr marL="34671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/>
              <a:t>Easier </a:t>
            </a:r>
            <a:r>
              <a:rPr sz="1000" spc="-5" dirty="0"/>
              <a:t>to understand a module in</a:t>
            </a:r>
            <a:r>
              <a:rPr sz="1000" spc="50" dirty="0"/>
              <a:t> </a:t>
            </a:r>
            <a:r>
              <a:rPr sz="1000" spc="-5" dirty="0"/>
              <a:t>isolation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7308"/>
            <a:ext cx="4608195" cy="99060"/>
            <a:chOff x="0" y="3357308"/>
            <a:chExt cx="4608195" cy="99060"/>
          </a:xfrm>
        </p:grpSpPr>
        <p:sp>
          <p:nvSpPr>
            <p:cNvPr id="7" name="object 7"/>
            <p:cNvSpPr/>
            <p:nvPr/>
          </p:nvSpPr>
          <p:spPr>
            <a:xfrm>
              <a:off x="0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5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5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57308"/>
              <a:ext cx="1536065" cy="99060"/>
            </a:xfrm>
            <a:custGeom>
              <a:avLst/>
              <a:gdLst/>
              <a:ahLst/>
              <a:cxnLst/>
              <a:rect l="l" t="t" r="r" b="b"/>
              <a:pathLst>
                <a:path w="1536064" h="99060">
                  <a:moveTo>
                    <a:pt x="1535976" y="0"/>
                  </a:moveTo>
                  <a:lnTo>
                    <a:pt x="0" y="0"/>
                  </a:lnTo>
                  <a:lnTo>
                    <a:pt x="0" y="98691"/>
                  </a:lnTo>
                  <a:lnTo>
                    <a:pt x="1535976" y="9869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870</Words>
  <Application>Microsoft Office PowerPoint</Application>
  <PresentationFormat>Custom</PresentationFormat>
  <Paragraphs>124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EB Garamond 12</vt:lpstr>
      <vt:lpstr>Office Theme</vt:lpstr>
      <vt:lpstr>Design Fundamentals</vt:lpstr>
      <vt:lpstr>Outline</vt:lpstr>
      <vt:lpstr>Design Concepts</vt:lpstr>
      <vt:lpstr>Modularity</vt:lpstr>
      <vt:lpstr>Modular Design</vt:lpstr>
      <vt:lpstr>Information Hiding</vt:lpstr>
      <vt:lpstr>Information Hiding</vt:lpstr>
      <vt:lpstr>Functional Independence</vt:lpstr>
      <vt:lpstr>Cohesion</vt:lpstr>
      <vt:lpstr>Coupling</vt:lpstr>
      <vt:lpstr>Design Errors I</vt:lpstr>
      <vt:lpstr>Design Errors II</vt:lpstr>
      <vt:lpstr>Reducing Diffıculties</vt:lpstr>
      <vt:lpstr>Axioms I</vt:lpstr>
      <vt:lpstr>Axioms II</vt:lpstr>
      <vt:lpstr>Axioms III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Fundamentals</dc:title>
  <cp:lastModifiedBy>Microsoft account</cp:lastModifiedBy>
  <cp:revision>10</cp:revision>
  <dcterms:created xsi:type="dcterms:W3CDTF">2020-04-28T02:02:51Z</dcterms:created>
  <dcterms:modified xsi:type="dcterms:W3CDTF">2020-08-23T09:23:48Z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2020-04-28T00:00:00Z</vt:filetime>
  </property>
</Properties>
</file>