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29A8-E7E2-4A7E-96CC-CB27EA411D69}" type="datetimeFigureOut">
              <a:rPr lang="en-US" smtClean="0"/>
              <a:t>05-Sep-20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now elaborate on the concepts of architecture design, which is the emphasis of this book. Take house construction as an</a:t>
            </a:r>
          </a:p>
          <a:p>
            <a:r>
              <a:rPr lang="en-US" dirty="0" smtClean="0"/>
              <a:t>analogy. Before construction begins, the builders need to know the requirements from customers and the architects must design</a:t>
            </a:r>
          </a:p>
          <a:p>
            <a:r>
              <a:rPr lang="en-US" dirty="0" smtClean="0"/>
              <a:t>blueprints. The architects have many options to choose from, such as the style (e.g., Victorian, Colonial, Cape Cod, etc.), functionality</a:t>
            </a:r>
          </a:p>
          <a:p>
            <a:r>
              <a:rPr lang="en-US" dirty="0" smtClean="0"/>
              <a:t>(e.g., vocational or residential), and features of the house (e.g., basement or sunroom). Similarly, the specifications of software</a:t>
            </a:r>
          </a:p>
          <a:p>
            <a:r>
              <a:rPr lang="en-US" dirty="0" smtClean="0"/>
              <a:t>elements, connectors, constraints (space, time, budget, etc.) and desired quality attributes (such as availability and performance) must</a:t>
            </a:r>
          </a:p>
          <a:p>
            <a:r>
              <a:rPr lang="en-US" dirty="0" smtClean="0"/>
              <a:t>be addressed in software design, and this is called the “software architecture,” or high-level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designers designate architecture styles by separating out common features of elements and connectors into “families of</a:t>
            </a:r>
          </a:p>
          <a:p>
            <a:r>
              <a:rPr lang="en-US" dirty="0" smtClean="0"/>
              <a:t>architecture.” Each style represents a layout topology of elements, and connectors and interactions among them. Each style also</a:t>
            </a:r>
          </a:p>
          <a:p>
            <a:r>
              <a:rPr lang="en-US" dirty="0" smtClean="0"/>
              <a:t>describes its semantic constraints and behaviors relating to data transfer and control transfer among the elements in the system, as</a:t>
            </a:r>
          </a:p>
          <a:p>
            <a:r>
              <a:rPr lang="en-US" dirty="0" smtClean="0"/>
              <a:t>well as the quality attributes tradeoff.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quality attributes include nonfunctional requirements such as performance, reliability, portability, usability, security, testability,</a:t>
            </a:r>
          </a:p>
          <a:p>
            <a:r>
              <a:rPr lang="en-US" dirty="0" smtClean="0"/>
              <a:t>maintainability, adaptability, modifiability, and scalability. Quality attributes are closely related to architecture styles in that each</a:t>
            </a:r>
          </a:p>
          <a:p>
            <a:r>
              <a:rPr lang="en-US" dirty="0" smtClean="0"/>
              <a:t>architecture style supports some quality features. An architecture style encapsulates the tradeoffs among many conflicting quality</a:t>
            </a:r>
          </a:p>
          <a:p>
            <a:r>
              <a:rPr lang="en-US" dirty="0" smtClean="0"/>
              <a:t>attributes. For example, with system performance, there is always a tradeoff between time/resources and system reliability and</a:t>
            </a:r>
          </a:p>
          <a:p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software design is to build a model that meets all customer requirements and leads to successful implementation. As</a:t>
            </a:r>
          </a:p>
          <a:p>
            <a:r>
              <a:rPr lang="en-US" dirty="0" smtClean="0"/>
              <a:t>software systems continue to grow in scale, complexity, and distribution, their proper design becomes extremely important in software</a:t>
            </a:r>
          </a:p>
          <a:p>
            <a:r>
              <a:rPr lang="en-US" dirty="0" smtClean="0"/>
              <a:t>production. Any software, regardless of its application domain, should have an overall architecture design that guides its construction</a:t>
            </a:r>
          </a:p>
          <a:p>
            <a:r>
              <a:rPr lang="en-US" dirty="0" smtClean="0"/>
              <a:t>and development. The success of a software product or system largely depends on the success of its architecture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architecture design? 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design defines the relationship between major structural elements of the software,</a:t>
            </a:r>
          </a:p>
          <a:p>
            <a:r>
              <a:rPr lang="en-US" dirty="0" smtClean="0"/>
              <a:t>the styles and design patterns that can be used to achieve the requirements defined for the system, and the constraints that affect the</a:t>
            </a:r>
          </a:p>
          <a:p>
            <a:r>
              <a:rPr lang="en-US" dirty="0" smtClean="0"/>
              <a:t>way in which architecture can be implemented” (</a:t>
            </a:r>
            <a:r>
              <a:rPr lang="en-US" dirty="0" err="1" smtClean="0"/>
              <a:t>Garlan</a:t>
            </a:r>
            <a:r>
              <a:rPr lang="en-US" dirty="0" smtClean="0"/>
              <a:t> and Shaw, 1996). The architecture design representation is derived from the</a:t>
            </a:r>
          </a:p>
          <a:p>
            <a:r>
              <a:rPr lang="en-US" dirty="0" smtClean="0"/>
              <a:t>system requirement specification and the analysis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responsible for developing the architecture design?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u="sng" dirty="0" smtClean="0">
                <a:solidFill>
                  <a:srgbClr val="FF0000"/>
                </a:solidFill>
              </a:rPr>
              <a:t>architects and designers </a:t>
            </a:r>
            <a:r>
              <a:rPr lang="en-US" dirty="0" smtClean="0"/>
              <a:t>are involved in this process. They</a:t>
            </a:r>
          </a:p>
          <a:p>
            <a:r>
              <a:rPr lang="en-US" dirty="0" smtClean="0"/>
              <a:t>translate (map) the software system requirements into architecture design. During the translation process, they apply various design</a:t>
            </a:r>
          </a:p>
          <a:p>
            <a:r>
              <a:rPr lang="en-US" dirty="0" smtClean="0"/>
              <a:t>strategies to divide and conquer the complexities of an application domain and resolve the software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software architecture design so important?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several reasons. A poor design may result in a deficient product that does</a:t>
            </a:r>
          </a:p>
          <a:p>
            <a:r>
              <a:rPr lang="en-US" dirty="0" smtClean="0"/>
              <a:t>not meet system requirements, is not adaptive to future requirement changes, is not reusable, exhibits unpredictable behavior, or</a:t>
            </a:r>
          </a:p>
          <a:p>
            <a:r>
              <a:rPr lang="en-US" dirty="0" smtClean="0"/>
              <a:t>performs badly. Without proper planning in the architecture design stage, software production may be very inefficient in terms of time</a:t>
            </a:r>
          </a:p>
          <a:p>
            <a:r>
              <a:rPr lang="en-US" dirty="0" smtClean="0"/>
              <a:t>and cost. In contrast, a good software design reduces the risks associated with software production, helps development teams work</a:t>
            </a:r>
          </a:p>
          <a:p>
            <a:r>
              <a:rPr lang="en-US" dirty="0" smtClean="0"/>
              <a:t>together in an orderly fashion, makes the system traceable for implementation and testing, and leads to software products that have</a:t>
            </a:r>
          </a:p>
          <a:p>
            <a:r>
              <a:rPr lang="en-US" dirty="0" smtClean="0"/>
              <a:t>higher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software design conducted?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is an early phase of the Software Development Life Cycle (SDLC). During this</a:t>
            </a:r>
          </a:p>
          <a:p>
            <a:r>
              <a:rPr lang="en-US" dirty="0" smtClean="0"/>
              <a:t>phase, software designers model the system and assess its quality so that improvements may be made before the software goes into</a:t>
            </a:r>
          </a:p>
          <a:p>
            <a:r>
              <a:rPr lang="en-US" dirty="0" smtClean="0"/>
              <a:t>the production phase. As shown in Figure 1.1, SDLC consists of the following stages: software requirements analysis; software design</a:t>
            </a:r>
          </a:p>
          <a:p>
            <a:r>
              <a:rPr lang="en-US" dirty="0" smtClean="0"/>
              <a:t>(architecture and detailed); software development and implementation; and testing and quality assurance, maintenance, and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dashed box in Figure 1.1 depicts the scope of software design.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73" y="2265876"/>
            <a:ext cx="6815237" cy="36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outcome of the software architecture design?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Simply put, it is an overall representation of the software to be built. The IEEE (institute of electrical and electronic engineering)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 1016-IEEE Recommended Practice for Software Design Descriptions (SDD), shown in Figure 1.1, describes an organization for</a:t>
            </a:r>
          </a:p>
          <a:p>
            <a:r>
              <a:rPr lang="en-US" dirty="0" smtClean="0"/>
              <a:t>software design descriptions. The SDD serves as the blueprint for the implementation phase. It describes the elements of a system,</a:t>
            </a:r>
          </a:p>
          <a:p>
            <a:r>
              <a:rPr lang="en-US" dirty="0" smtClean="0"/>
              <a:t>the modules that compose each element, and the detailed information (such as data attributes, operations, and algorithms) of each</a:t>
            </a:r>
          </a:p>
          <a:p>
            <a:r>
              <a:rPr lang="en-US" dirty="0" smtClean="0"/>
              <a:t>module. The SDD is used as a template for software design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is a sample outline of SDD based on IEEE 1016.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design overview, purpose, scope</a:t>
            </a:r>
          </a:p>
          <a:p>
            <a:r>
              <a:rPr lang="en-US" dirty="0" smtClean="0"/>
              <a:t>• decomposition description (module, data, process)</a:t>
            </a:r>
          </a:p>
          <a:p>
            <a:r>
              <a:rPr lang="en-US" dirty="0" smtClean="0"/>
              <a:t>• dependency and connection description (between modules, data, and processes)</a:t>
            </a:r>
          </a:p>
          <a:p>
            <a:r>
              <a:rPr lang="en-US" dirty="0" smtClean="0"/>
              <a:t>• attributes</a:t>
            </a:r>
          </a:p>
          <a:p>
            <a:r>
              <a:rPr lang="en-US" dirty="0" smtClean="0"/>
              <a:t>• user interface description</a:t>
            </a:r>
          </a:p>
          <a:p>
            <a:r>
              <a:rPr lang="en-US" dirty="0" smtClean="0"/>
              <a:t>• detailed design (module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903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Software Architecture</vt:lpstr>
      <vt:lpstr>PowerPoint Presentation</vt:lpstr>
      <vt:lpstr>What is the architecture design? “</vt:lpstr>
      <vt:lpstr>Who is responsible for developing the architecture design? </vt:lpstr>
      <vt:lpstr>Why is software architecture design so important? </vt:lpstr>
      <vt:lpstr>When is software design conducted? </vt:lpstr>
      <vt:lpstr>The dashed box in Figure 1.1 depicts the scope of software design.</vt:lpstr>
      <vt:lpstr>What is the outcome of the software architecture design? </vt:lpstr>
      <vt:lpstr>The following is a sample outline of SDD based on IEEE 1016. </vt:lpstr>
      <vt:lpstr>An Analogy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Architecture</dc:title>
  <dc:creator>Waqas Ahmad</dc:creator>
  <cp:lastModifiedBy>Hazrat Bilal</cp:lastModifiedBy>
  <cp:revision>13</cp:revision>
  <dcterms:created xsi:type="dcterms:W3CDTF">2020-04-27T23:14:38Z</dcterms:created>
  <dcterms:modified xsi:type="dcterms:W3CDTF">2020-09-05T08:01:17Z</dcterms:modified>
</cp:coreProperties>
</file>