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92" autoAdjust="0"/>
  </p:normalViewPr>
  <p:slideViewPr>
    <p:cSldViewPr snapToGrid="0">
      <p:cViewPr varScale="1">
        <p:scale>
          <a:sx n="55" d="100"/>
          <a:sy n="55" d="100"/>
        </p:scale>
        <p:origin x="12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C717-9D4D-4D9D-ADFE-5116E409F42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9F1DC-EB41-49C0-BFA5-68CB5A43F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relating to a spiritual realm.</a:t>
            </a:r>
          </a:p>
          <a:p>
            <a:r>
              <a:rPr lang="en-US" dirty="0" smtClean="0"/>
              <a:t>film Les </a:t>
            </a:r>
            <a:r>
              <a:rPr lang="en-US" dirty="0" err="1" smtClean="0"/>
              <a:t>Amants</a:t>
            </a:r>
            <a:r>
              <a:rPr lang="en-US" dirty="0" smtClean="0"/>
              <a:t> (“The Lovers”) on the ground of pornography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F1DC-EB41-49C0-BFA5-68CB5A43F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1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Cohesion relation with in the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F1DC-EB41-49C0-BFA5-68CB5A43F1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Aegis -</a:t>
            </a:r>
            <a:r>
              <a:rPr lang="en-US" baseline="0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F1DC-EB41-49C0-BFA5-68CB5A43F1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45AD-ED3D-461D-9604-6308DAA67CF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A85-324A-4B12-94F2-0CE194D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0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the CMM framework, a development process is evaluated on a</a:t>
            </a:r>
          </a:p>
          <a:p>
            <a:r>
              <a:rPr lang="en-US" dirty="0"/>
              <a:t>scale of 1–5, commonly known as level 1 through level 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level</a:t>
            </a:r>
          </a:p>
          <a:p>
            <a:r>
              <a:rPr lang="en-US" dirty="0"/>
              <a:t>1 is called the initial level, whereas level 5—optimized—is the highest level </a:t>
            </a:r>
            <a:r>
              <a:rPr lang="en-US" dirty="0" smtClean="0"/>
              <a:t>of process </a:t>
            </a:r>
            <a:r>
              <a:rPr lang="en-US" dirty="0"/>
              <a:t>maturity.</a:t>
            </a:r>
          </a:p>
        </p:txBody>
      </p:sp>
    </p:spTree>
    <p:extLst>
      <p:ext uri="{BB962C8B-B14F-4D97-AF65-F5344CB8AC3E}">
        <p14:creationId xmlns:p14="http://schemas.microsoft.com/office/powerpoint/2010/main" val="14573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field of software testing, there are two well-known process models,</a:t>
            </a:r>
          </a:p>
          <a:p>
            <a:r>
              <a:rPr lang="en-US" dirty="0"/>
              <a:t>namely, the test process improvement (TPI) model [23] and the test maturity Model</a:t>
            </a:r>
          </a:p>
          <a:p>
            <a:r>
              <a:rPr lang="en-US" dirty="0"/>
              <a:t>(TMM) [24].</a:t>
            </a:r>
          </a:p>
        </p:txBody>
      </p:sp>
    </p:spTree>
    <p:extLst>
      <p:ext uri="{BB962C8B-B14F-4D97-AF65-F5344CB8AC3E}">
        <p14:creationId xmlns:p14="http://schemas.microsoft.com/office/powerpoint/2010/main" val="154347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Quality is a complex concept—it means different things to different people, and it is highly context dependent.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Kitchenham</a:t>
            </a:r>
            <a:r>
              <a:rPr lang="en-US" dirty="0" smtClean="0"/>
              <a:t> and </a:t>
            </a:r>
            <a:r>
              <a:rPr lang="en-US" dirty="0" err="1" smtClean="0"/>
              <a:t>Pfleeger’s</a:t>
            </a:r>
            <a:r>
              <a:rPr lang="en-US" dirty="0"/>
              <a:t> </a:t>
            </a:r>
            <a:r>
              <a:rPr lang="en-US" dirty="0" smtClean="0"/>
              <a:t>discuss five views of quality in a comprehensive manner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Transcendental View:</a:t>
            </a:r>
          </a:p>
          <a:p>
            <a:r>
              <a:rPr lang="en-US" dirty="0" smtClean="0"/>
              <a:t>It envisages quality as something that can be recognized but is difficult to define. </a:t>
            </a:r>
          </a:p>
          <a:p>
            <a:r>
              <a:rPr lang="en-US" dirty="0" smtClean="0"/>
              <a:t>The transcendental view is not specific to software quality alone but has been applied in other complex areas of everyday life.</a:t>
            </a:r>
          </a:p>
          <a:p>
            <a:pPr marL="0" indent="0">
              <a:buNone/>
            </a:pPr>
            <a:r>
              <a:rPr lang="en-US" b="1" dirty="0" smtClean="0"/>
              <a:t>User View: </a:t>
            </a:r>
          </a:p>
          <a:p>
            <a:r>
              <a:rPr lang="en-US" dirty="0" smtClean="0"/>
              <a:t>It perceives quality as fitness for purpose. </a:t>
            </a:r>
          </a:p>
          <a:p>
            <a:r>
              <a:rPr lang="en-US" dirty="0" smtClean="0"/>
              <a:t>According to this view, while evaluating the quality of a product, one must ask the key question: </a:t>
            </a:r>
          </a:p>
          <a:p>
            <a:r>
              <a:rPr lang="en-US" dirty="0" smtClean="0"/>
              <a:t>“Does the product satisfy user needs and expectations?”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0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view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Manufacturing View: </a:t>
            </a:r>
          </a:p>
          <a:p>
            <a:r>
              <a:rPr lang="en-US" dirty="0" smtClean="0"/>
              <a:t>Here quality is understood as conformance to the specification. </a:t>
            </a:r>
          </a:p>
          <a:p>
            <a:r>
              <a:rPr lang="en-US" dirty="0" smtClean="0"/>
              <a:t>The quality level of a product is determined by the extent to which the product meets its specifications.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Product View: </a:t>
            </a:r>
          </a:p>
          <a:p>
            <a:r>
              <a:rPr lang="en-US" dirty="0" smtClean="0"/>
              <a:t>In this case, quality is viewed as tied to the inherent characteristics of the product. A product’s inherent characteristics, that is, internal qualities, determine its external qualities.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view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Value-Based View: </a:t>
            </a:r>
          </a:p>
          <a:p>
            <a:pPr marL="0" indent="0">
              <a:buNone/>
            </a:pPr>
            <a:r>
              <a:rPr lang="en-US" dirty="0" smtClean="0"/>
              <a:t>Quality, in this perspective, depends on the amount a customer is willing to pay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quality definition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McCall, Richards, and Walters  were the first to study the concept of software quality in terms of quality factors and quality criteria.</a:t>
            </a:r>
          </a:p>
          <a:p>
            <a:r>
              <a:rPr lang="en-US" dirty="0" smtClean="0"/>
              <a:t>A quality factor represents a behavioral characteristic of a system. </a:t>
            </a:r>
          </a:p>
          <a:p>
            <a:r>
              <a:rPr lang="en-US" dirty="0" smtClean="0"/>
              <a:t>Some examples of high-level quality factors are </a:t>
            </a:r>
          </a:p>
          <a:p>
            <a:pPr lvl="1"/>
            <a:r>
              <a:rPr lang="en-US" dirty="0" smtClean="0"/>
              <a:t>correctness, </a:t>
            </a:r>
          </a:p>
          <a:p>
            <a:pPr lvl="1"/>
            <a:r>
              <a:rPr lang="en-US" dirty="0" smtClean="0"/>
              <a:t>reliability, </a:t>
            </a:r>
          </a:p>
          <a:p>
            <a:pPr lvl="1"/>
            <a:r>
              <a:rPr lang="en-US" dirty="0" smtClean="0"/>
              <a:t>efficiency, </a:t>
            </a:r>
          </a:p>
          <a:p>
            <a:pPr lvl="1"/>
            <a:r>
              <a:rPr lang="en-US" dirty="0" smtClean="0"/>
              <a:t>testability,</a:t>
            </a:r>
          </a:p>
          <a:p>
            <a:pPr lvl="1"/>
            <a:r>
              <a:rPr lang="en-US" dirty="0" smtClean="0"/>
              <a:t> maintainability, </a:t>
            </a:r>
          </a:p>
          <a:p>
            <a:pPr lvl="1"/>
            <a:r>
              <a:rPr lang="en-US" dirty="0" smtClean="0"/>
              <a:t>and reusability.</a:t>
            </a:r>
          </a:p>
          <a:p>
            <a:r>
              <a:rPr lang="en-US" dirty="0" smtClean="0"/>
              <a:t>A quality criterion is an attribute of a quality factor that is related to software development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</a:p>
          <a:p>
            <a:r>
              <a:rPr lang="en-US" dirty="0" smtClean="0"/>
              <a:t>modularity is an attribute of the architecture of a software system. A highly modular software allows designers to put cohesive components in one module, there by improving the maintainability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3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define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software quality models have been proposed to define quality and</a:t>
            </a:r>
          </a:p>
          <a:p>
            <a:r>
              <a:rPr lang="en-US" dirty="0"/>
              <a:t>its related attributes. The most influential ones are the ISO 9126 [20–22] and </a:t>
            </a:r>
            <a:r>
              <a:rPr lang="en-US" dirty="0" smtClean="0"/>
              <a:t>the CMM </a:t>
            </a:r>
            <a:r>
              <a:rPr lang="en-US" dirty="0"/>
              <a:t>[14</a:t>
            </a:r>
            <a:r>
              <a:rPr lang="en-US" dirty="0" smtClean="0"/>
              <a:t>]</a:t>
            </a:r>
          </a:p>
          <a:p>
            <a:r>
              <a:rPr lang="en-US" dirty="0"/>
              <a:t> The ISO 9126 quality model was developed by an expert group under</a:t>
            </a:r>
          </a:p>
          <a:p>
            <a:r>
              <a:rPr lang="en-US" dirty="0"/>
              <a:t>the aegis of the International Organization for Standardization (ISO).</a:t>
            </a:r>
          </a:p>
        </p:txBody>
      </p:sp>
    </p:spTree>
    <p:extLst>
      <p:ext uri="{BB962C8B-B14F-4D97-AF65-F5344CB8AC3E}">
        <p14:creationId xmlns:p14="http://schemas.microsoft.com/office/powerpoint/2010/main" val="32614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9126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document </a:t>
            </a:r>
            <a:r>
              <a:rPr lang="en-US" dirty="0"/>
              <a:t>ISO 9126 defines six broad, independent categories of quality characteristics:</a:t>
            </a:r>
          </a:p>
          <a:p>
            <a:pPr lvl="1"/>
            <a:r>
              <a:rPr lang="en-US" dirty="0"/>
              <a:t>functionality, </a:t>
            </a:r>
            <a:endParaRPr lang="en-US" dirty="0" smtClean="0"/>
          </a:p>
          <a:p>
            <a:pPr lvl="1"/>
            <a:r>
              <a:rPr lang="en-US" dirty="0" smtClean="0"/>
              <a:t>reliability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usability,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efficiency, </a:t>
            </a:r>
            <a:endParaRPr lang="en-US" dirty="0" smtClean="0"/>
          </a:p>
          <a:p>
            <a:pPr lvl="1"/>
            <a:r>
              <a:rPr lang="en-US" dirty="0" smtClean="0"/>
              <a:t>maintainability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portability.</a:t>
            </a:r>
          </a:p>
        </p:txBody>
      </p:sp>
    </p:spTree>
    <p:extLst>
      <p:ext uri="{BB962C8B-B14F-4D97-AF65-F5344CB8AC3E}">
        <p14:creationId xmlns:p14="http://schemas.microsoft.com/office/powerpoint/2010/main" val="410444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548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SOFTWARE QUALITY</vt:lpstr>
      <vt:lpstr>What is quality?</vt:lpstr>
      <vt:lpstr>Quality view</vt:lpstr>
      <vt:lpstr>Quality view cont…</vt:lpstr>
      <vt:lpstr>Quality view cont…</vt:lpstr>
      <vt:lpstr>Other quality definition perspective</vt:lpstr>
      <vt:lpstr>example</vt:lpstr>
      <vt:lpstr>Models to define quality</vt:lpstr>
      <vt:lpstr>ISO 9126</vt:lpstr>
      <vt:lpstr>PowerPoint Presentation</vt:lpstr>
      <vt:lpstr>PowerPoint Presentation</vt:lpstr>
    </vt:vector>
  </TitlesOfParts>
  <Company>Kanju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Waqas Ahmad</dc:creator>
  <cp:lastModifiedBy>Waqas Ahmad</cp:lastModifiedBy>
  <cp:revision>31</cp:revision>
  <dcterms:created xsi:type="dcterms:W3CDTF">2020-03-10T23:08:57Z</dcterms:created>
  <dcterms:modified xsi:type="dcterms:W3CDTF">2020-03-12T18:21:52Z</dcterms:modified>
</cp:coreProperties>
</file>