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8C7C-78C0-4C62-AB5D-C8CCB8CFAE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463-2478-49DF-B9B6-3470895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9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8C7C-78C0-4C62-AB5D-C8CCB8CFAE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463-2478-49DF-B9B6-3470895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8C7C-78C0-4C62-AB5D-C8CCB8CFAE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463-2478-49DF-B9B6-3470895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8C7C-78C0-4C62-AB5D-C8CCB8CFAE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463-2478-49DF-B9B6-3470895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4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8C7C-78C0-4C62-AB5D-C8CCB8CFAE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463-2478-49DF-B9B6-3470895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8C7C-78C0-4C62-AB5D-C8CCB8CFAE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463-2478-49DF-B9B6-3470895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8C7C-78C0-4C62-AB5D-C8CCB8CFAE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463-2478-49DF-B9B6-3470895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8C7C-78C0-4C62-AB5D-C8CCB8CFAE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463-2478-49DF-B9B6-3470895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6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8C7C-78C0-4C62-AB5D-C8CCB8CFAE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463-2478-49DF-B9B6-3470895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8C7C-78C0-4C62-AB5D-C8CCB8CFAE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463-2478-49DF-B9B6-3470895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8C7C-78C0-4C62-AB5D-C8CCB8CFAE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463-2478-49DF-B9B6-3470895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4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8C7C-78C0-4C62-AB5D-C8CCB8CFAE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67463-2478-49DF-B9B6-3470895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regression-test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sq.org/quality-progress/2018/01/standards/under-the-wir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Different Levels of Maturity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3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Customer focus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Understand </a:t>
            </a:r>
            <a:r>
              <a:rPr lang="en-US" dirty="0"/>
              <a:t>the needs of existing and future customers</a:t>
            </a:r>
            <a:endParaRPr lang="en-US" sz="2000" dirty="0"/>
          </a:p>
          <a:p>
            <a:pPr lvl="1"/>
            <a:r>
              <a:rPr lang="en-US" dirty="0"/>
              <a:t>Align organizational objectives with customer needs and expectations</a:t>
            </a:r>
            <a:endParaRPr lang="en-US" sz="2000" dirty="0"/>
          </a:p>
          <a:p>
            <a:pPr lvl="1"/>
            <a:r>
              <a:rPr lang="en-US" dirty="0"/>
              <a:t>Meet customer requirements</a:t>
            </a:r>
            <a:endParaRPr lang="en-US" sz="2000" dirty="0"/>
          </a:p>
          <a:p>
            <a:pPr lvl="1"/>
            <a:r>
              <a:rPr lang="en-US" dirty="0"/>
              <a:t>Measure </a:t>
            </a:r>
            <a:r>
              <a:rPr lang="en-US" u="sng" dirty="0"/>
              <a:t>customer satisfaction</a:t>
            </a:r>
            <a:endParaRPr lang="en-US" sz="2000" dirty="0"/>
          </a:p>
          <a:p>
            <a:pPr lvl="1"/>
            <a:r>
              <a:rPr lang="en-US" dirty="0"/>
              <a:t>Manage customer relationships</a:t>
            </a:r>
            <a:endParaRPr lang="en-US" sz="2000" dirty="0"/>
          </a:p>
          <a:p>
            <a:pPr lvl="1"/>
            <a:r>
              <a:rPr lang="en-US" dirty="0"/>
              <a:t>Aim to exceed customer expectations</a:t>
            </a:r>
            <a:endParaRPr lang="en-US" sz="2000" dirty="0"/>
          </a:p>
          <a:p>
            <a:pPr lvl="1"/>
            <a:r>
              <a:rPr lang="en-US" dirty="0"/>
              <a:t>Learn more about the </a:t>
            </a:r>
            <a:r>
              <a:rPr lang="en-US" u="sng" dirty="0"/>
              <a:t>customer experience</a:t>
            </a:r>
            <a:r>
              <a:rPr lang="en-US" dirty="0"/>
              <a:t> and customer satisfaction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2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Leadership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Establish </a:t>
            </a:r>
            <a:r>
              <a:rPr lang="en-US" dirty="0"/>
              <a:t>a vision and direction for the organization</a:t>
            </a:r>
            <a:endParaRPr lang="en-US" sz="2000" dirty="0"/>
          </a:p>
          <a:p>
            <a:pPr lvl="1"/>
            <a:r>
              <a:rPr lang="en-US" dirty="0"/>
              <a:t>Set challenging goals</a:t>
            </a:r>
            <a:endParaRPr lang="en-US" sz="2000" dirty="0"/>
          </a:p>
          <a:p>
            <a:pPr lvl="1"/>
            <a:r>
              <a:rPr lang="en-US" dirty="0"/>
              <a:t>Model organizational values</a:t>
            </a:r>
            <a:endParaRPr lang="en-US" sz="2000" dirty="0"/>
          </a:p>
          <a:p>
            <a:pPr lvl="1"/>
            <a:r>
              <a:rPr lang="en-US" dirty="0"/>
              <a:t>Establish trust</a:t>
            </a:r>
            <a:endParaRPr lang="en-US" sz="2000" dirty="0"/>
          </a:p>
          <a:p>
            <a:pPr lvl="1"/>
            <a:r>
              <a:rPr lang="en-US" dirty="0"/>
              <a:t>Equip and </a:t>
            </a:r>
            <a:r>
              <a:rPr lang="en-US" u="sng" dirty="0"/>
              <a:t>empower employees</a:t>
            </a:r>
            <a:endParaRPr lang="en-US" sz="2000" dirty="0"/>
          </a:p>
          <a:p>
            <a:pPr lvl="1"/>
            <a:r>
              <a:rPr lang="en-US" dirty="0"/>
              <a:t>Recognize employee contributions</a:t>
            </a:r>
            <a:endParaRPr lang="en-US" sz="2000" dirty="0"/>
          </a:p>
          <a:p>
            <a:pPr lvl="1"/>
            <a:r>
              <a:rPr lang="en-US" dirty="0"/>
              <a:t>Learn more about </a:t>
            </a:r>
            <a:r>
              <a:rPr lang="en-US" u="sng" dirty="0"/>
              <a:t>leadership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9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Engagement of people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Ensure </a:t>
            </a:r>
            <a:r>
              <a:rPr lang="en-US" dirty="0"/>
              <a:t>that people’s abilities are used and valued</a:t>
            </a:r>
            <a:endParaRPr lang="en-US" sz="2000" dirty="0"/>
          </a:p>
          <a:p>
            <a:pPr lvl="1"/>
            <a:r>
              <a:rPr lang="en-US" dirty="0"/>
              <a:t>Make people accountable</a:t>
            </a:r>
            <a:endParaRPr lang="en-US" sz="2000" dirty="0"/>
          </a:p>
          <a:p>
            <a:pPr lvl="1"/>
            <a:r>
              <a:rPr lang="en-US" dirty="0"/>
              <a:t>Enable participation in </a:t>
            </a:r>
            <a:r>
              <a:rPr lang="en-US" u="sng" dirty="0"/>
              <a:t>continual improvement</a:t>
            </a:r>
            <a:endParaRPr lang="en-US" sz="2000" dirty="0"/>
          </a:p>
          <a:p>
            <a:pPr lvl="1"/>
            <a:r>
              <a:rPr lang="en-US" dirty="0"/>
              <a:t>Evaluate individual performance</a:t>
            </a:r>
            <a:endParaRPr lang="en-US" sz="2000" dirty="0"/>
          </a:p>
          <a:p>
            <a:pPr lvl="1"/>
            <a:r>
              <a:rPr lang="en-US" dirty="0"/>
              <a:t>Enable learning and knowledge sharing</a:t>
            </a:r>
            <a:endParaRPr lang="en-US" sz="2000" dirty="0"/>
          </a:p>
          <a:p>
            <a:pPr lvl="1"/>
            <a:r>
              <a:rPr lang="en-US" dirty="0"/>
              <a:t>Enable open discussion of problems and constraints</a:t>
            </a:r>
            <a:endParaRPr lang="en-US" sz="2000" dirty="0"/>
          </a:p>
          <a:p>
            <a:pPr lvl="1"/>
            <a:r>
              <a:rPr lang="en-US" dirty="0"/>
              <a:t>Learn more about </a:t>
            </a:r>
            <a:r>
              <a:rPr lang="en-US" u="sng" dirty="0"/>
              <a:t>employee involvement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0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Process approach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Manage </a:t>
            </a:r>
            <a:r>
              <a:rPr lang="en-US" dirty="0"/>
              <a:t>activities as processes</a:t>
            </a:r>
            <a:endParaRPr lang="en-US" sz="2000" dirty="0"/>
          </a:p>
          <a:p>
            <a:pPr lvl="1"/>
            <a:r>
              <a:rPr lang="en-US" dirty="0"/>
              <a:t>Measure the capability of activities</a:t>
            </a:r>
            <a:endParaRPr lang="en-US" sz="2000" dirty="0"/>
          </a:p>
          <a:p>
            <a:pPr lvl="1"/>
            <a:r>
              <a:rPr lang="en-US" dirty="0"/>
              <a:t>Identify linkages between activities</a:t>
            </a:r>
            <a:endParaRPr lang="en-US" sz="2000" dirty="0"/>
          </a:p>
          <a:p>
            <a:pPr lvl="1"/>
            <a:r>
              <a:rPr lang="en-US" dirty="0"/>
              <a:t>Prioritize improvement opportunities</a:t>
            </a:r>
            <a:endParaRPr lang="en-US" sz="2000" dirty="0"/>
          </a:p>
          <a:p>
            <a:pPr lvl="1"/>
            <a:r>
              <a:rPr lang="en-US" dirty="0"/>
              <a:t>Deploy resources effectively</a:t>
            </a:r>
            <a:endParaRPr lang="en-US" sz="2000" dirty="0"/>
          </a:p>
          <a:p>
            <a:pPr lvl="1"/>
            <a:r>
              <a:rPr lang="en-US" dirty="0"/>
              <a:t>Learn more about a </a:t>
            </a:r>
            <a:r>
              <a:rPr lang="en-US" u="sng" dirty="0"/>
              <a:t>process view of work</a:t>
            </a:r>
            <a:r>
              <a:rPr lang="en-US" dirty="0"/>
              <a:t> and see </a:t>
            </a:r>
            <a:r>
              <a:rPr lang="en-US" u="sng" dirty="0"/>
              <a:t>process analysis tools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7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Improvement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Improve </a:t>
            </a:r>
            <a:r>
              <a:rPr lang="en-US" dirty="0"/>
              <a:t>organizational performance and capabilities</a:t>
            </a:r>
            <a:endParaRPr lang="en-US" sz="2000" dirty="0"/>
          </a:p>
          <a:p>
            <a:pPr lvl="1"/>
            <a:r>
              <a:rPr lang="en-US" dirty="0"/>
              <a:t>Align improvement activities</a:t>
            </a:r>
            <a:endParaRPr lang="en-US" sz="2000" dirty="0"/>
          </a:p>
          <a:p>
            <a:pPr lvl="1"/>
            <a:r>
              <a:rPr lang="en-US" dirty="0"/>
              <a:t>Empower people to make improvements</a:t>
            </a:r>
            <a:endParaRPr lang="en-US" sz="2000" dirty="0"/>
          </a:p>
          <a:p>
            <a:pPr lvl="1"/>
            <a:r>
              <a:rPr lang="en-US" dirty="0"/>
              <a:t>Measure improvement consistently</a:t>
            </a:r>
            <a:endParaRPr lang="en-US" sz="2000" dirty="0"/>
          </a:p>
          <a:p>
            <a:pPr lvl="1"/>
            <a:r>
              <a:rPr lang="en-US" dirty="0"/>
              <a:t>Celebrate improvements</a:t>
            </a:r>
            <a:endParaRPr lang="en-US" sz="2000" dirty="0"/>
          </a:p>
          <a:p>
            <a:pPr lvl="1"/>
            <a:r>
              <a:rPr lang="en-US" dirty="0"/>
              <a:t>Learn more about approaches to </a:t>
            </a:r>
            <a:r>
              <a:rPr lang="en-US" u="sng" dirty="0"/>
              <a:t>continual improvement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0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Evidence-based decision making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Ensure </a:t>
            </a:r>
            <a:r>
              <a:rPr lang="en-US" dirty="0"/>
              <a:t>the accessibility of accurate and reliable data</a:t>
            </a:r>
            <a:endParaRPr lang="en-US" sz="2000" dirty="0"/>
          </a:p>
          <a:p>
            <a:pPr lvl="1"/>
            <a:r>
              <a:rPr lang="en-US" dirty="0"/>
              <a:t>Use appropriate methods to analyze data</a:t>
            </a:r>
            <a:endParaRPr lang="en-US" sz="2000" dirty="0"/>
          </a:p>
          <a:p>
            <a:pPr lvl="1"/>
            <a:r>
              <a:rPr lang="en-US" dirty="0"/>
              <a:t>Make decisions based on analysis</a:t>
            </a:r>
            <a:endParaRPr lang="en-US" sz="2000" dirty="0"/>
          </a:p>
          <a:p>
            <a:pPr lvl="1"/>
            <a:r>
              <a:rPr lang="en-US" dirty="0"/>
              <a:t>Balance data analysis with practical experience</a:t>
            </a:r>
            <a:endParaRPr lang="en-US" sz="2000" dirty="0"/>
          </a:p>
          <a:p>
            <a:pPr lvl="1"/>
            <a:r>
              <a:rPr lang="en-US" dirty="0"/>
              <a:t>See </a:t>
            </a:r>
            <a:r>
              <a:rPr lang="en-US" u="sng" dirty="0"/>
              <a:t>tools for decision making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9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Relationship management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Identify </a:t>
            </a:r>
            <a:r>
              <a:rPr lang="en-US" dirty="0"/>
              <a:t>and select suppliers to manage costs, optimize resources, and create value</a:t>
            </a:r>
            <a:endParaRPr lang="en-US" sz="2000" dirty="0"/>
          </a:p>
          <a:p>
            <a:pPr lvl="1"/>
            <a:r>
              <a:rPr lang="en-US" dirty="0"/>
              <a:t>Establish relationships considering both the short and long term</a:t>
            </a:r>
            <a:endParaRPr lang="en-US" sz="2000" dirty="0"/>
          </a:p>
          <a:p>
            <a:pPr lvl="1"/>
            <a:r>
              <a:rPr lang="en-US" dirty="0"/>
              <a:t>Share expertise, resources, information, and plans with partners</a:t>
            </a:r>
            <a:endParaRPr lang="en-US" sz="2000" dirty="0"/>
          </a:p>
          <a:p>
            <a:pPr lvl="1"/>
            <a:r>
              <a:rPr lang="en-US" dirty="0"/>
              <a:t>Collaborate on improvement and development activities</a:t>
            </a:r>
            <a:endParaRPr lang="en-US" sz="2000" dirty="0"/>
          </a:p>
          <a:p>
            <a:pPr lvl="1"/>
            <a:r>
              <a:rPr lang="en-US" dirty="0"/>
              <a:t>Recognize supplier successes</a:t>
            </a:r>
            <a:endParaRPr lang="en-US" sz="2000" dirty="0"/>
          </a:p>
          <a:p>
            <a:pPr lvl="1"/>
            <a:r>
              <a:rPr lang="en-US" dirty="0"/>
              <a:t>Learn more about </a:t>
            </a:r>
            <a:r>
              <a:rPr lang="en-US" u="sng" dirty="0"/>
              <a:t>supplier quality</a:t>
            </a:r>
            <a:r>
              <a:rPr lang="en-US" dirty="0"/>
              <a:t> and see resources related to </a:t>
            </a:r>
            <a:r>
              <a:rPr lang="en-US" u="sng" dirty="0"/>
              <a:t>managing the supply chain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2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13" y="337830"/>
            <a:ext cx="11517573" cy="1177072"/>
          </a:xfrm>
        </p:spPr>
        <p:txBody>
          <a:bodyPr>
            <a:normAutofit/>
          </a:bodyPr>
          <a:lstStyle/>
          <a:p>
            <a:r>
              <a:rPr lang="en-US" dirty="0" smtClean="0"/>
              <a:t>5 Levels of </a:t>
            </a:r>
            <a:r>
              <a:rPr lang="en-US" dirty="0" smtClean="0"/>
              <a:t>TMM </a:t>
            </a:r>
            <a:r>
              <a:rPr lang="en-US" sz="3600" dirty="0" smtClean="0"/>
              <a:t>(</a:t>
            </a:r>
            <a:r>
              <a:rPr lang="en-US" sz="3600" b="1" dirty="0"/>
              <a:t>Test Maturity </a:t>
            </a:r>
            <a:r>
              <a:rPr lang="en-US" sz="3600" b="1" dirty="0" smtClean="0"/>
              <a:t>Model)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five levels of the TMM helps the organization to determine the maturity of its process and to identify the next improvement steps that are essential to achieving a higher level of test maturity.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1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970301"/>
              </p:ext>
            </p:extLst>
          </p:nvPr>
        </p:nvGraphicFramePr>
        <p:xfrm>
          <a:off x="838200" y="1874521"/>
          <a:ext cx="10294620" cy="466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1540"/>
                <a:gridCol w="3431540"/>
                <a:gridCol w="3431540"/>
              </a:tblGrid>
              <a:tr h="6774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TMM Levels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Goals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 objective of TMM levels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9860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Level 1: Initial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Software should run successfully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At this level, no process areas are identified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An objective of testing is to ensure that software is working fine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This level lacks resources, tools, and trained staff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No Quality Assurance checks before software delivery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90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896844"/>
              </p:ext>
            </p:extLst>
          </p:nvPr>
        </p:nvGraphicFramePr>
        <p:xfrm>
          <a:off x="838200" y="3301206"/>
          <a:ext cx="10515600" cy="3083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0838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Level 2: Defined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Develop testing and debugging goals and policies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This level distinguish testing from debugging &amp; they are considered distinct activities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Testing phase comes after coding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 primary goal of testing is to show software meets specification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Basic testing methods and techniques are in place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1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374228"/>
              </p:ext>
            </p:extLst>
          </p:nvPr>
        </p:nvGraphicFramePr>
        <p:xfrm>
          <a:off x="838200" y="3480594"/>
          <a:ext cx="10515600" cy="2138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Level 3: Integrated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Integration of testing into the software lifecycle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Testing gets integrated into an entire life cycle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Based on requirements test objectives are defined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Test organization exists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Testing recognized as a professional activity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148784"/>
              </p:ext>
            </p:extLst>
          </p:nvPr>
        </p:nvGraphicFramePr>
        <p:xfrm>
          <a:off x="838200" y="3390900"/>
          <a:ext cx="10515600" cy="2660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Level 4: Management and Measurement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Establish a test measurement program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Testing is a measured and quantified process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Review at all development phases are recognized as tests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For reuse and </a:t>
                      </a:r>
                      <a:r>
                        <a:rPr lang="en-US" sz="1600" u="none" strike="noStrike" dirty="0">
                          <a:effectLst/>
                          <a:hlinkClick r:id="rId2"/>
                        </a:rPr>
                        <a:t>Regression Testing</a:t>
                      </a:r>
                      <a:r>
                        <a:rPr lang="en-US" sz="1600" dirty="0">
                          <a:effectLst/>
                        </a:rPr>
                        <a:t>, test cases are gathered and recorded in a test database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Defects are logged and given severity levels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7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536823"/>
              </p:ext>
            </p:extLst>
          </p:nvPr>
        </p:nvGraphicFramePr>
        <p:xfrm>
          <a:off x="838200" y="2969419"/>
          <a:ext cx="10515600" cy="3748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Level 5: Optimized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Test process optimization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Testing is managed and defined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Testing effectiveness and costs can be monitored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Testing can be fine-tuned and continuously improved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Quality control and</a:t>
                      </a:r>
                      <a:r>
                        <a:rPr lang="en-US" sz="1600" u="none" strike="noStrike" dirty="0">
                          <a:effectLst/>
                        </a:rPr>
                        <a:t> Defect </a:t>
                      </a:r>
                      <a:r>
                        <a:rPr lang="en-US" sz="1600" dirty="0">
                          <a:effectLst/>
                        </a:rPr>
                        <a:t>prevention are practiced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Process reuse is practiced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Test related metrics also have tool support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Tools provide support for</a:t>
                      </a:r>
                      <a:r>
                        <a:rPr lang="en-US" sz="1600" u="none" strike="noStrike" dirty="0">
                          <a:effectLst/>
                        </a:rPr>
                        <a:t> Test Case </a:t>
                      </a:r>
                      <a:r>
                        <a:rPr lang="en-US" sz="1600" dirty="0">
                          <a:effectLst/>
                        </a:rPr>
                        <a:t>design and defect collection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83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 9000 Quality Management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4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ISO 9000:2015 principles of Quality Management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ISO 9000:2015 and ISO 9001:2015 standards are based on seven quality management principles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senior management can apply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promote organizational improvement.</a:t>
            </a:r>
          </a:p>
          <a:p>
            <a:endParaRPr lang="en-US" dirty="0"/>
          </a:p>
        </p:txBody>
      </p:sp>
      <p:pic>
        <p:nvPicPr>
          <p:cNvPr id="7" name="Picture 6" descr="ISO 9000 Quality Management Principles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821" y="2277307"/>
            <a:ext cx="5871166" cy="4438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58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579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Different Levels of Maturity Model </vt:lpstr>
      <vt:lpstr>5 Levels of TMM (Test Maturity Model)</vt:lpstr>
      <vt:lpstr>Level 1</vt:lpstr>
      <vt:lpstr>Level 2</vt:lpstr>
      <vt:lpstr>Level 3</vt:lpstr>
      <vt:lpstr>Level 4</vt:lpstr>
      <vt:lpstr>Level 5</vt:lpstr>
      <vt:lpstr>ISO 9000 Quality Management Principles</vt:lpstr>
      <vt:lpstr>ISO 9000:2015 principles of Quality Management </vt:lpstr>
      <vt:lpstr>Customer focus  </vt:lpstr>
      <vt:lpstr>Leadership  </vt:lpstr>
      <vt:lpstr>Engagement of people  </vt:lpstr>
      <vt:lpstr>Process approach  </vt:lpstr>
      <vt:lpstr>Improvement  </vt:lpstr>
      <vt:lpstr>Evidence-based decision making  </vt:lpstr>
      <vt:lpstr>Relationship management 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Levels of Maturity Model </dc:title>
  <dc:creator>Waqas Ahmad</dc:creator>
  <cp:lastModifiedBy>Waqas Ahmad</cp:lastModifiedBy>
  <cp:revision>5</cp:revision>
  <dcterms:created xsi:type="dcterms:W3CDTF">2020-04-27T20:43:38Z</dcterms:created>
  <dcterms:modified xsi:type="dcterms:W3CDTF">2020-04-27T22:06:11Z</dcterms:modified>
</cp:coreProperties>
</file>