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9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1589C-EB50-43FE-8962-3DDC6A0F1BDF}"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68D3E-D16C-4553-883F-2EAB439A24A5}" type="slidenum">
              <a:rPr lang="en-US" smtClean="0"/>
              <a:t>‹#›</a:t>
            </a:fld>
            <a:endParaRPr lang="en-US"/>
          </a:p>
        </p:txBody>
      </p:sp>
    </p:spTree>
    <p:extLst>
      <p:ext uri="{BB962C8B-B14F-4D97-AF65-F5344CB8AC3E}">
        <p14:creationId xmlns:p14="http://schemas.microsoft.com/office/powerpoint/2010/main" val="1813854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GB"/>
              <a:t>© Testing Solutions Group 2003</a:t>
            </a:r>
          </a:p>
        </p:txBody>
      </p:sp>
      <p:sp>
        <p:nvSpPr>
          <p:cNvPr id="7" name="Rectangle 7"/>
          <p:cNvSpPr>
            <a:spLocks noGrp="1" noChangeArrowheads="1"/>
          </p:cNvSpPr>
          <p:nvPr>
            <p:ph type="sldNum" sz="quarter" idx="5"/>
          </p:nvPr>
        </p:nvSpPr>
        <p:spPr>
          <a:ln/>
        </p:spPr>
        <p:txBody>
          <a:bodyPr/>
          <a:lstStyle/>
          <a:p>
            <a:fld id="{594EE912-F2C7-4CDD-9569-BD720FA287E3}" type="slidenum">
              <a:rPr lang="en-GB"/>
              <a:pPr/>
              <a:t>3</a:t>
            </a:fld>
            <a:endParaRPr lang="en-GB"/>
          </a:p>
        </p:txBody>
      </p:sp>
      <p:sp>
        <p:nvSpPr>
          <p:cNvPr id="1504258" name="Rectangle 2"/>
          <p:cNvSpPr>
            <a:spLocks noGrp="1" noRot="1" noChangeAspect="1" noChangeArrowheads="1" noTextEdit="1"/>
          </p:cNvSpPr>
          <p:nvPr>
            <p:ph type="sldImg"/>
          </p:nvPr>
        </p:nvSpPr>
        <p:spPr>
          <a:ln/>
        </p:spPr>
      </p:sp>
      <p:sp>
        <p:nvSpPr>
          <p:cNvPr id="1504259" name="Rectangle 3"/>
          <p:cNvSpPr>
            <a:spLocks noGrp="1" noChangeArrowheads="1"/>
          </p:cNvSpPr>
          <p:nvPr>
            <p:ph type="body" idx="1"/>
          </p:nvPr>
        </p:nvSpPr>
        <p:spPr/>
        <p:txBody>
          <a:bodyPr/>
          <a:lstStyle/>
          <a:p>
            <a:r>
              <a:rPr lang="en-GB">
                <a:latin typeface="Verdana" pitchFamily="34" charset="0"/>
              </a:rPr>
              <a:t>This is tool open architecture not operating system and transfer protocol architecture</a:t>
            </a:r>
          </a:p>
        </p:txBody>
      </p:sp>
    </p:spTree>
    <p:extLst>
      <p:ext uri="{BB962C8B-B14F-4D97-AF65-F5344CB8AC3E}">
        <p14:creationId xmlns:p14="http://schemas.microsoft.com/office/powerpoint/2010/main" val="375069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840AE-3A4F-4A11-89B6-99249529EA4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409014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840AE-3A4F-4A11-89B6-99249529EA4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296359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840AE-3A4F-4A11-89B6-99249529EA4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2168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840AE-3A4F-4A11-89B6-99249529EA4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243875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840AE-3A4F-4A11-89B6-99249529EA47}"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351814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840AE-3A4F-4A11-89B6-99249529EA47}"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132675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840AE-3A4F-4A11-89B6-99249529EA47}"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171122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840AE-3A4F-4A11-89B6-99249529EA47}"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15308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840AE-3A4F-4A11-89B6-99249529EA47}"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422760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840AE-3A4F-4A11-89B6-99249529EA47}"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289790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840AE-3A4F-4A11-89B6-99249529EA47}"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8E93A-932C-4D61-8217-003B9E31093D}" type="slidenum">
              <a:rPr lang="en-US" smtClean="0"/>
              <a:t>‹#›</a:t>
            </a:fld>
            <a:endParaRPr lang="en-US"/>
          </a:p>
        </p:txBody>
      </p:sp>
    </p:spTree>
    <p:extLst>
      <p:ext uri="{BB962C8B-B14F-4D97-AF65-F5344CB8AC3E}">
        <p14:creationId xmlns:p14="http://schemas.microsoft.com/office/powerpoint/2010/main" val="422540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840AE-3A4F-4A11-89B6-99249529EA47}" type="datetimeFigureOut">
              <a:rPr lang="en-US" smtClean="0"/>
              <a:t>4/28/2020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8E93A-932C-4D61-8217-003B9E31093D}" type="slidenum">
              <a:rPr lang="en-US" smtClean="0"/>
              <a:t>‹#›</a:t>
            </a:fld>
            <a:endParaRPr lang="en-US"/>
          </a:p>
        </p:txBody>
      </p:sp>
    </p:spTree>
    <p:extLst>
      <p:ext uri="{BB962C8B-B14F-4D97-AF65-F5344CB8AC3E}">
        <p14:creationId xmlns:p14="http://schemas.microsoft.com/office/powerpoint/2010/main" val="4082129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1752600" y="304800"/>
            <a:ext cx="8686800" cy="6172200"/>
          </a:xfrm>
        </p:spPr>
        <p:txBody>
          <a:bodyPr>
            <a:normAutofit lnSpcReduction="10000"/>
          </a:bodyPr>
          <a:lstStyle/>
          <a:p>
            <a:r>
              <a:rPr lang="en-US" sz="4000" b="1" i="1" dirty="0">
                <a:solidFill>
                  <a:srgbClr val="FF0000"/>
                </a:solidFill>
              </a:rPr>
              <a:t>CHAPTER NO 1</a:t>
            </a:r>
          </a:p>
          <a:p>
            <a:r>
              <a:rPr lang="en-US" sz="4000" b="1" i="1" dirty="0">
                <a:solidFill>
                  <a:srgbClr val="FF0000"/>
                </a:solidFill>
              </a:rPr>
              <a:t>SOFTWARE TESTING</a:t>
            </a:r>
          </a:p>
          <a:p>
            <a:endParaRPr lang="en-US" b="1" dirty="0" smtClean="0">
              <a:solidFill>
                <a:schemeClr val="tx1"/>
              </a:solidFill>
            </a:endParaRPr>
          </a:p>
          <a:p>
            <a:r>
              <a:rPr lang="en-US" sz="3300" b="1" dirty="0">
                <a:solidFill>
                  <a:srgbClr val="FF0000"/>
                </a:solidFill>
              </a:rPr>
              <a:t>Software testing </a:t>
            </a:r>
            <a:r>
              <a:rPr lang="en-US" dirty="0" smtClean="0">
                <a:solidFill>
                  <a:schemeClr val="tx1"/>
                </a:solidFill>
              </a:rPr>
              <a:t> is an investigation conducted to provide stakeholders with information about the quality of the product or service under test. Software testing can also provide an objective, independent view of the software to allow the business to appreciate and understand the risks of software implementation. It involves the execution of a software component or system to evaluate one or more properties of interest. In general, these properties indicate the extent to which the component or system under test: meets the requirements that guided its design and development, responds correctly to all kinds of inputs, performs its functions within an acceptable time, is sufficiently usable, can be installed and run in its intended environments, and achieves the general result its stakeholders desire.</a:t>
            </a:r>
          </a:p>
          <a:p>
            <a:endParaRPr lang="en-US" dirty="0">
              <a:solidFill>
                <a:schemeClr val="tx1"/>
              </a:solidFill>
            </a:endParaRPr>
          </a:p>
        </p:txBody>
      </p:sp>
    </p:spTree>
    <p:extLst>
      <p:ext uri="{BB962C8B-B14F-4D97-AF65-F5344CB8AC3E}">
        <p14:creationId xmlns:p14="http://schemas.microsoft.com/office/powerpoint/2010/main" val="3304660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ChangeArrowheads="1"/>
          </p:cNvSpPr>
          <p:nvPr>
            <p:ph type="title"/>
          </p:nvPr>
        </p:nvSpPr>
        <p:spPr/>
        <p:txBody>
          <a:bodyPr/>
          <a:lstStyle/>
          <a:p>
            <a:r>
              <a:rPr lang="en-GB"/>
              <a:t>Lastly – When?</a:t>
            </a:r>
          </a:p>
        </p:txBody>
      </p:sp>
      <p:sp>
        <p:nvSpPr>
          <p:cNvPr id="1555459" name="Rectangle 3"/>
          <p:cNvSpPr>
            <a:spLocks noGrp="1" noChangeArrowheads="1"/>
          </p:cNvSpPr>
          <p:nvPr>
            <p:ph idx="1"/>
          </p:nvPr>
        </p:nvSpPr>
        <p:spPr/>
        <p:txBody>
          <a:bodyPr/>
          <a:lstStyle/>
          <a:p>
            <a:r>
              <a:rPr lang="en-GB"/>
              <a:t>Once the code is complete?</a:t>
            </a:r>
          </a:p>
          <a:p>
            <a:r>
              <a:rPr lang="en-GB"/>
              <a:t>As soon as the architecture is defined?</a:t>
            </a:r>
          </a:p>
          <a:p>
            <a:r>
              <a:rPr lang="en-GB"/>
              <a:t>Once the system delivery is complete?</a:t>
            </a:r>
          </a:p>
          <a:p>
            <a:r>
              <a:rPr lang="en-GB"/>
              <a:t>During development?</a:t>
            </a:r>
          </a:p>
          <a:p>
            <a:r>
              <a:rPr lang="en-GB"/>
              <a:t>Once the business requirements have been defined?</a:t>
            </a:r>
          </a:p>
          <a:p>
            <a:r>
              <a:rPr lang="en-GB"/>
              <a:t>As soon as the project is given the go-ahead?</a:t>
            </a:r>
          </a:p>
        </p:txBody>
      </p:sp>
    </p:spTree>
    <p:extLst>
      <p:ext uri="{BB962C8B-B14F-4D97-AF65-F5344CB8AC3E}">
        <p14:creationId xmlns:p14="http://schemas.microsoft.com/office/powerpoint/2010/main" val="184896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304801"/>
            <a:ext cx="8229600" cy="5821363"/>
          </a:xfrm>
        </p:spPr>
        <p:txBody>
          <a:bodyPr>
            <a:normAutofit/>
          </a:bodyPr>
          <a:lstStyle/>
          <a:p>
            <a:pPr>
              <a:buNone/>
            </a:pPr>
            <a:r>
              <a:rPr lang="en-US" sz="4400" dirty="0">
                <a:solidFill>
                  <a:schemeClr val="tx2">
                    <a:lumMod val="75000"/>
                  </a:schemeClr>
                </a:solidFill>
              </a:rPr>
              <a:t>                 TEST PROCESS</a:t>
            </a:r>
          </a:p>
          <a:p>
            <a:pPr marL="457200" indent="-457200">
              <a:buAutoNum type="arabicPeriod"/>
            </a:pPr>
            <a:r>
              <a:rPr lang="en-US" sz="2000" dirty="0"/>
              <a:t>PLANNING AND CONTROL</a:t>
            </a:r>
          </a:p>
          <a:p>
            <a:pPr marL="457200" indent="-457200">
              <a:buAutoNum type="arabicPeriod"/>
            </a:pPr>
            <a:r>
              <a:rPr lang="en-US" sz="2000" dirty="0"/>
              <a:t>ANALYSIS AND DESIGN</a:t>
            </a:r>
          </a:p>
          <a:p>
            <a:pPr marL="457200" indent="-457200">
              <a:buAutoNum type="arabicPeriod"/>
            </a:pPr>
            <a:r>
              <a:rPr lang="en-US" sz="2000" dirty="0"/>
              <a:t>IMPLEMENTATION AND EXECUTION</a:t>
            </a:r>
          </a:p>
          <a:p>
            <a:pPr marL="457200" indent="-457200">
              <a:buAutoNum type="arabicPeriod"/>
            </a:pPr>
            <a:r>
              <a:rPr lang="en-US" sz="2000" dirty="0"/>
              <a:t>EVALUATING EXIST CRITERIA AND REPORTING</a:t>
            </a:r>
          </a:p>
          <a:p>
            <a:pPr marL="457200" indent="-457200">
              <a:buAutoNum type="arabicPeriod"/>
            </a:pPr>
            <a:r>
              <a:rPr lang="en-US" sz="2000" dirty="0"/>
              <a:t>TEST CLOSURE ACTIVITIES</a:t>
            </a:r>
          </a:p>
          <a:p>
            <a:pPr marL="457200" indent="-457200">
              <a:buNone/>
            </a:pPr>
            <a:endParaRPr lang="en-US" sz="2000" dirty="0"/>
          </a:p>
          <a:p>
            <a:pPr marL="457200" indent="-457200">
              <a:buNone/>
            </a:pPr>
            <a:r>
              <a:rPr lang="en-US" sz="2400" b="1" dirty="0"/>
              <a:t>PLANNING AND CONTROL </a:t>
            </a:r>
            <a:r>
              <a:rPr lang="en-US" sz="2000" dirty="0"/>
              <a:t>: </a:t>
            </a:r>
            <a:r>
              <a:rPr lang="en-US" sz="2000" b="1" dirty="0"/>
              <a:t> </a:t>
            </a:r>
            <a:r>
              <a:rPr lang="en-US" sz="2400" b="1" dirty="0"/>
              <a:t>Planning  </a:t>
            </a:r>
            <a:r>
              <a:rPr lang="en-US" sz="2000" dirty="0"/>
              <a:t>Is  determining what is going to be tested and how this will be achieved . Draw map and diagrams etc and define test completion criteria . Define the goals and priorities and</a:t>
            </a:r>
          </a:p>
          <a:p>
            <a:pPr marL="457200" indent="-457200">
              <a:buNone/>
            </a:pPr>
            <a:r>
              <a:rPr lang="en-US" sz="2400" b="1" dirty="0"/>
              <a:t>Control</a:t>
            </a:r>
            <a:r>
              <a:rPr lang="en-US" sz="2000" dirty="0"/>
              <a:t> is what we do when activities do not match up with the plans .here we compare progress against plans</a:t>
            </a:r>
          </a:p>
        </p:txBody>
      </p:sp>
    </p:spTree>
    <p:extLst>
      <p:ext uri="{BB962C8B-B14F-4D97-AF65-F5344CB8AC3E}">
        <p14:creationId xmlns:p14="http://schemas.microsoft.com/office/powerpoint/2010/main" val="150857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Analysis and Design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Analysis and design are concerned with fine detail of what to test and define variables of the test. It is the bridge between planning and test execution. Main points are </a:t>
            </a:r>
          </a:p>
          <a:p>
            <a:pPr marL="514350" indent="-514350">
              <a:buAutoNum type="arabicPeriod"/>
            </a:pPr>
            <a:r>
              <a:rPr lang="en-US" dirty="0" smtClean="0"/>
              <a:t>Reviewing requirements, software architecture and design,interface,specifications and other parts.</a:t>
            </a:r>
          </a:p>
          <a:p>
            <a:pPr marL="514350" indent="-514350">
              <a:buAutoNum type="arabicPeriod"/>
            </a:pPr>
            <a:r>
              <a:rPr lang="en-US" dirty="0" smtClean="0"/>
              <a:t>Analyze test items,specifications,behavior and structure to identify test conditions and test date required</a:t>
            </a:r>
          </a:p>
          <a:p>
            <a:pPr marL="514350" indent="-514350">
              <a:buAutoNum type="arabicPeriod"/>
            </a:pPr>
            <a:r>
              <a:rPr lang="en-US" dirty="0" smtClean="0"/>
              <a:t>Design test and include the priorities</a:t>
            </a:r>
          </a:p>
          <a:p>
            <a:pPr marL="514350" indent="-514350">
              <a:buAutoNum type="arabicPeriod"/>
            </a:pPr>
            <a:r>
              <a:rPr lang="en-US" dirty="0" smtClean="0"/>
              <a:t>Detail of test environment and determine any infrastructure needed.</a:t>
            </a:r>
          </a:p>
          <a:p>
            <a:pPr marL="514350" indent="-514350">
              <a:buAutoNum type="arabicPeriod"/>
            </a:pPr>
            <a:r>
              <a:rPr lang="en-US" dirty="0" smtClean="0"/>
              <a:t>Highlight test data required.</a:t>
            </a:r>
            <a:endParaRPr lang="en-US" dirty="0"/>
          </a:p>
        </p:txBody>
      </p:sp>
    </p:spTree>
    <p:extLst>
      <p:ext uri="{BB962C8B-B14F-4D97-AF65-F5344CB8AC3E}">
        <p14:creationId xmlns:p14="http://schemas.microsoft.com/office/powerpoint/2010/main" val="136417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81002"/>
            <a:ext cx="7772400" cy="1295399"/>
          </a:xfrm>
        </p:spPr>
        <p:txBody>
          <a:bodyPr>
            <a:normAutofit fontScale="90000"/>
          </a:bodyPr>
          <a:lstStyle/>
          <a:p>
            <a:r>
              <a:rPr lang="en-US" dirty="0" smtClean="0"/>
              <a:t>IMPLEMENTATION AND EXECUTION</a:t>
            </a:r>
            <a:endParaRPr lang="en-US" dirty="0"/>
          </a:p>
        </p:txBody>
      </p:sp>
      <p:sp>
        <p:nvSpPr>
          <p:cNvPr id="3" name="Subtitle 2"/>
          <p:cNvSpPr>
            <a:spLocks noGrp="1"/>
          </p:cNvSpPr>
          <p:nvPr>
            <p:ph type="subTitle" idx="1"/>
          </p:nvPr>
        </p:nvSpPr>
        <p:spPr>
          <a:xfrm>
            <a:off x="2209800" y="1676400"/>
            <a:ext cx="7696200" cy="4724400"/>
          </a:xfrm>
        </p:spPr>
        <p:txBody>
          <a:bodyPr>
            <a:normAutofit fontScale="92500" lnSpcReduction="10000"/>
          </a:bodyPr>
          <a:lstStyle/>
          <a:p>
            <a:pPr algn="l"/>
            <a:r>
              <a:rPr lang="en-US" b="1" dirty="0"/>
              <a:t>It involves running test </a:t>
            </a:r>
          </a:p>
          <a:p>
            <a:pPr algn="l"/>
            <a:r>
              <a:rPr lang="en-US" b="1" dirty="0"/>
              <a:t>Look testing environment before test begin</a:t>
            </a:r>
          </a:p>
          <a:p>
            <a:pPr marL="457200" indent="-457200" algn="l">
              <a:buAutoNum type="arabicPeriod"/>
            </a:pPr>
            <a:r>
              <a:rPr lang="en-US" b="1" dirty="0"/>
              <a:t>Developing and prioritizing test cases and variables, test data, writing test procedure and writing test scripts</a:t>
            </a:r>
          </a:p>
          <a:p>
            <a:pPr marL="457200" indent="-457200" algn="l">
              <a:buAutoNum type="arabicPeriod"/>
            </a:pPr>
            <a:r>
              <a:rPr lang="en-US" b="1" dirty="0"/>
              <a:t>Which test suite after another</a:t>
            </a:r>
          </a:p>
          <a:p>
            <a:pPr marL="457200" indent="-457200" algn="l">
              <a:buAutoNum type="arabicPeriod"/>
            </a:pPr>
            <a:r>
              <a:rPr lang="en-US" b="1" dirty="0"/>
              <a:t>Checking test environment setup correct</a:t>
            </a:r>
          </a:p>
          <a:p>
            <a:pPr marL="457200" indent="-457200" algn="l">
              <a:buAutoNum type="arabicPeriod"/>
            </a:pPr>
            <a:r>
              <a:rPr lang="en-US" b="1" dirty="0"/>
              <a:t>Running test cases in determine order.</a:t>
            </a:r>
          </a:p>
          <a:p>
            <a:pPr marL="457200" indent="-457200" algn="l">
              <a:buAutoNum type="arabicPeriod"/>
            </a:pPr>
            <a:r>
              <a:rPr lang="en-US" b="1" dirty="0"/>
              <a:t>Correct compare actual results with expected results.</a:t>
            </a:r>
          </a:p>
          <a:p>
            <a:pPr marL="457200" indent="-457200" algn="l">
              <a:buAutoNum type="arabicPeriod"/>
            </a:pPr>
            <a:r>
              <a:rPr lang="en-US" b="1" dirty="0"/>
              <a:t>Reporting discrepencies,code defect, incorrect test specification, test date error or test execute error.</a:t>
            </a:r>
          </a:p>
          <a:p>
            <a:pPr marL="457200" indent="-457200" algn="l">
              <a:buAutoNum type="arabicPeriod"/>
            </a:pPr>
            <a:r>
              <a:rPr lang="en-US" b="1" dirty="0"/>
              <a:t>Where necessary repeating test activities when changes have been made following incidents raised. Re_execution of test that previously failed in order to confirm a fix</a:t>
            </a:r>
          </a:p>
          <a:p>
            <a:pPr algn="l"/>
            <a:endParaRPr lang="en-US" dirty="0"/>
          </a:p>
        </p:txBody>
      </p:sp>
    </p:spTree>
    <p:extLst>
      <p:ext uri="{BB962C8B-B14F-4D97-AF65-F5344CB8AC3E}">
        <p14:creationId xmlns:p14="http://schemas.microsoft.com/office/powerpoint/2010/main" val="914779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A type of software testing that uncover new software bugs .one reason for this is to determine/ensure that changes have not introduced new faults .one of the main reason for regression testing is to determine whether a change in one part of software affect other parts of software .</a:t>
            </a:r>
            <a:endParaRPr lang="en-US" dirty="0"/>
          </a:p>
        </p:txBody>
      </p:sp>
    </p:spTree>
    <p:extLst>
      <p:ext uri="{BB962C8B-B14F-4D97-AF65-F5344CB8AC3E}">
        <p14:creationId xmlns:p14="http://schemas.microsoft.com/office/powerpoint/2010/main" val="1371246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EVALVATING EXIT CRITERIA AND REPORTING</a:t>
            </a:r>
            <a:endParaRPr lang="en-US" sz="3200" dirty="0"/>
          </a:p>
        </p:txBody>
      </p:sp>
      <p:sp>
        <p:nvSpPr>
          <p:cNvPr id="3" name="Content Placeholder 2"/>
          <p:cNvSpPr>
            <a:spLocks noGrp="1"/>
          </p:cNvSpPr>
          <p:nvPr>
            <p:ph idx="1"/>
          </p:nvPr>
        </p:nvSpPr>
        <p:spPr/>
        <p:txBody>
          <a:bodyPr>
            <a:normAutofit lnSpcReduction="10000"/>
          </a:bodyPr>
          <a:lstStyle/>
          <a:p>
            <a:r>
              <a:rPr lang="en-US" sz="1800" dirty="0"/>
              <a:t>It is set during test planning and before test execution started .At the end of test execution test manager checks if these have been met .it checks</a:t>
            </a:r>
          </a:p>
          <a:p>
            <a:r>
              <a:rPr lang="en-US" sz="1800" dirty="0"/>
              <a:t>Check whether the previously determined exit criteria have been met</a:t>
            </a:r>
          </a:p>
          <a:p>
            <a:r>
              <a:rPr lang="en-US" sz="1800" dirty="0"/>
              <a:t>Determine if more tests are needed or more amending</a:t>
            </a:r>
          </a:p>
          <a:p>
            <a:r>
              <a:rPr lang="en-US" sz="1800" dirty="0"/>
              <a:t>Writing up the result of the testing activities.</a:t>
            </a:r>
          </a:p>
          <a:p>
            <a:pPr>
              <a:buNone/>
            </a:pPr>
            <a:r>
              <a:rPr lang="en-US" sz="1800" dirty="0"/>
              <a:t>        </a:t>
            </a:r>
          </a:p>
          <a:p>
            <a:pPr>
              <a:buNone/>
            </a:pPr>
            <a:r>
              <a:rPr lang="en-US" dirty="0"/>
              <a:t>                      TEST CLOSURE ACTIVITIES</a:t>
            </a:r>
          </a:p>
          <a:p>
            <a:pPr>
              <a:buNone/>
            </a:pPr>
            <a:r>
              <a:rPr lang="en-US" sz="1800" dirty="0"/>
              <a:t>Testing at this stage has finished and comprise of</a:t>
            </a:r>
          </a:p>
          <a:p>
            <a:r>
              <a:rPr lang="en-US" sz="1800" dirty="0"/>
              <a:t>Ensure documentation is in order</a:t>
            </a:r>
          </a:p>
          <a:p>
            <a:r>
              <a:rPr lang="en-US" sz="1800" dirty="0"/>
              <a:t>What has been delivered is defined, raising changes for future delivering, documenting that system has been accepted.</a:t>
            </a:r>
          </a:p>
          <a:p>
            <a:r>
              <a:rPr lang="en-US" sz="1800" dirty="0"/>
              <a:t>Closing down that test environment, test infrastructure etc</a:t>
            </a:r>
          </a:p>
          <a:p>
            <a:r>
              <a:rPr lang="en-US" sz="1800" dirty="0"/>
              <a:t>Writing down the lesson learned from this testing project for future and improve testing process.</a:t>
            </a:r>
          </a:p>
          <a:p>
            <a:pPr>
              <a:buNone/>
            </a:pPr>
            <a:endParaRPr lang="en-US" sz="1800" dirty="0"/>
          </a:p>
        </p:txBody>
      </p:sp>
    </p:spTree>
    <p:extLst>
      <p:ext uri="{BB962C8B-B14F-4D97-AF65-F5344CB8AC3E}">
        <p14:creationId xmlns:p14="http://schemas.microsoft.com/office/powerpoint/2010/main" val="3555674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psychology of testing</a:t>
            </a:r>
            <a:endParaRPr lang="en-US" dirty="0"/>
          </a:p>
        </p:txBody>
      </p:sp>
      <p:sp>
        <p:nvSpPr>
          <p:cNvPr id="3" name="Content Placeholder 2"/>
          <p:cNvSpPr>
            <a:spLocks noGrp="1"/>
          </p:cNvSpPr>
          <p:nvPr>
            <p:ph idx="1"/>
          </p:nvPr>
        </p:nvSpPr>
        <p:spPr/>
        <p:txBody>
          <a:bodyPr>
            <a:normAutofit/>
          </a:bodyPr>
          <a:lstStyle/>
          <a:p>
            <a:r>
              <a:rPr lang="en-US" sz="1800" dirty="0"/>
              <a:t>A variety of people are involved in this process .they all must have skills and techniques of skills .</a:t>
            </a:r>
          </a:p>
          <a:p>
            <a:r>
              <a:rPr lang="en-US" sz="1800" dirty="0"/>
              <a:t>Testing can be more effective if it is not undertaken by the one who wrote the code.</a:t>
            </a:r>
          </a:p>
          <a:p>
            <a:r>
              <a:rPr lang="en-US" sz="1800" dirty="0"/>
              <a:t>If defect found in software, testers need to use tact diplomacy when raising defect reports . </a:t>
            </a:r>
          </a:p>
          <a:p>
            <a:r>
              <a:rPr lang="en-US" sz="1800" dirty="0"/>
              <a:t>Try to focus on good communication  and it needs to be objective</a:t>
            </a:r>
          </a:p>
          <a:p>
            <a:pPr>
              <a:buNone/>
            </a:pPr>
            <a:r>
              <a:rPr lang="en-US" sz="1800" dirty="0"/>
              <a:t>		1. the aim is to work together and focus on quality product .</a:t>
            </a:r>
          </a:p>
          <a:p>
            <a:pPr>
              <a:buNone/>
            </a:pPr>
            <a:r>
              <a:rPr lang="en-US" sz="1800" dirty="0"/>
              <a:t>		2. results should be presented in non personal ways.</a:t>
            </a:r>
          </a:p>
          <a:p>
            <a:pPr>
              <a:buNone/>
            </a:pPr>
            <a:r>
              <a:rPr lang="en-US" sz="1800" dirty="0"/>
              <a:t>		3. attempts to understand how others feel .</a:t>
            </a:r>
            <a:endParaRPr lang="en-US" sz="1800" dirty="0"/>
          </a:p>
        </p:txBody>
      </p:sp>
    </p:spTree>
    <p:extLst>
      <p:ext uri="{BB962C8B-B14F-4D97-AF65-F5344CB8AC3E}">
        <p14:creationId xmlns:p14="http://schemas.microsoft.com/office/powerpoint/2010/main" val="4277800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GENERAL TESTING PRINCIPLES</a:t>
            </a:r>
            <a:endParaRPr lang="en-US" sz="3200" dirty="0"/>
          </a:p>
        </p:txBody>
      </p:sp>
      <p:sp>
        <p:nvSpPr>
          <p:cNvPr id="3" name="Content Placeholder 2"/>
          <p:cNvSpPr>
            <a:spLocks noGrp="1"/>
          </p:cNvSpPr>
          <p:nvPr>
            <p:ph idx="1"/>
          </p:nvPr>
        </p:nvSpPr>
        <p:spPr>
          <a:xfrm>
            <a:off x="1981200" y="1600200"/>
            <a:ext cx="8229600" cy="4953000"/>
          </a:xfrm>
        </p:spPr>
        <p:txBody>
          <a:bodyPr>
            <a:normAutofit/>
          </a:bodyPr>
          <a:lstStyle/>
          <a:p>
            <a:r>
              <a:rPr lang="en-US" sz="2400" dirty="0"/>
              <a:t>TESTING SHOWS THE PRESENCE OF BUGS</a:t>
            </a:r>
          </a:p>
          <a:p>
            <a:r>
              <a:rPr lang="en-US" sz="2400" dirty="0"/>
              <a:t>EXHAUSTIVE TESTING IS NOT POSSIBLE</a:t>
            </a:r>
          </a:p>
          <a:p>
            <a:r>
              <a:rPr lang="en-US" sz="2400" dirty="0"/>
              <a:t>EARLY TESTING</a:t>
            </a:r>
          </a:p>
          <a:p>
            <a:pPr>
              <a:buNone/>
            </a:pPr>
            <a:r>
              <a:rPr lang="en-US" sz="2400" dirty="0"/>
              <a:t> </a:t>
            </a:r>
            <a:endParaRPr lang="en-US" dirty="0" smtClean="0"/>
          </a:p>
          <a:p>
            <a:pPr>
              <a:buNone/>
            </a:pPr>
            <a:r>
              <a:rPr lang="en-US" dirty="0" smtClean="0"/>
              <a:t>		  STATIC TESTING VS DYNAMIC TESTING</a:t>
            </a:r>
          </a:p>
          <a:p>
            <a:r>
              <a:rPr lang="en-US" sz="2400" dirty="0"/>
              <a:t>In static code is not exercised but only papers and documents are reviewed. we need this because errors are much cheaper to fix than defects or failures .that's why testing  should start as early as possible.</a:t>
            </a:r>
          </a:p>
          <a:p>
            <a:r>
              <a:rPr lang="en-US" sz="2400" dirty="0"/>
              <a:t>In dynamic test the program is exercised under test with some test data.</a:t>
            </a:r>
          </a:p>
          <a:p>
            <a:pPr>
              <a:buNone/>
            </a:pPr>
            <a:endParaRPr lang="en-US" sz="2400" dirty="0"/>
          </a:p>
          <a:p>
            <a:pPr>
              <a:buNone/>
            </a:pPr>
            <a:endParaRPr lang="en-US" dirty="0"/>
          </a:p>
        </p:txBody>
      </p:sp>
    </p:spTree>
    <p:extLst>
      <p:ext uri="{BB962C8B-B14F-4D97-AF65-F5344CB8AC3E}">
        <p14:creationId xmlns:p14="http://schemas.microsoft.com/office/powerpoint/2010/main" val="443065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TESTING VS DYNAMIC TESTING</a:t>
            </a:r>
            <a:endParaRPr lang="en-US" dirty="0"/>
          </a:p>
        </p:txBody>
      </p:sp>
      <p:sp>
        <p:nvSpPr>
          <p:cNvPr id="3" name="Content Placeholder 2"/>
          <p:cNvSpPr>
            <a:spLocks noGrp="1"/>
          </p:cNvSpPr>
          <p:nvPr>
            <p:ph idx="1"/>
          </p:nvPr>
        </p:nvSpPr>
        <p:spPr/>
        <p:txBody>
          <a:bodyPr/>
          <a:lstStyle/>
          <a:p>
            <a:r>
              <a:rPr lang="en-US" sz="2400" dirty="0"/>
              <a:t>In static code is not exercised but only papers and documents are reviewed. we need this because errors are much cheaper to fix than defects or failures .that's why testing  should start as early as possible.</a:t>
            </a:r>
          </a:p>
          <a:p>
            <a:r>
              <a:rPr lang="en-US" sz="2400" dirty="0"/>
              <a:t>In dynamic test the program is exercised under test with some test data.</a:t>
            </a:r>
          </a:p>
          <a:p>
            <a:pPr>
              <a:buNone/>
            </a:pPr>
            <a:endParaRPr lang="en-US" dirty="0"/>
          </a:p>
        </p:txBody>
      </p:sp>
    </p:spTree>
    <p:extLst>
      <p:ext uri="{BB962C8B-B14F-4D97-AF65-F5344CB8AC3E}">
        <p14:creationId xmlns:p14="http://schemas.microsoft.com/office/powerpoint/2010/main" val="2674570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81200" y="381001"/>
            <a:ext cx="8229600" cy="5745163"/>
          </a:xfrm>
        </p:spPr>
        <p:txBody>
          <a:bodyPr>
            <a:normAutofit/>
          </a:bodyPr>
          <a:lstStyle/>
          <a:p>
            <a:pPr>
              <a:buNone/>
            </a:pPr>
            <a:r>
              <a:rPr lang="en-US" sz="3900" dirty="0"/>
              <a:t>Terminology</a:t>
            </a:r>
          </a:p>
          <a:p>
            <a:pPr>
              <a:buNone/>
            </a:pPr>
            <a:r>
              <a:rPr lang="en-US" sz="1800" dirty="0"/>
              <a:t> </a:t>
            </a:r>
            <a:r>
              <a:rPr lang="en-US" sz="2000" b="1" dirty="0"/>
              <a:t>Fault</a:t>
            </a:r>
            <a:r>
              <a:rPr lang="en-US" sz="2000" dirty="0"/>
              <a:t>: an imperfection that may lead to a failure E.g., missing/incorrect code that may result in a Failure</a:t>
            </a:r>
          </a:p>
          <a:p>
            <a:pPr>
              <a:buNone/>
            </a:pPr>
            <a:r>
              <a:rPr lang="en-US" sz="2000" dirty="0"/>
              <a:t> </a:t>
            </a:r>
            <a:r>
              <a:rPr lang="en-US" sz="2000" b="1" dirty="0"/>
              <a:t>Bug</a:t>
            </a:r>
            <a:r>
              <a:rPr lang="en-US" sz="2000" dirty="0"/>
              <a:t>: another name for a fault in code</a:t>
            </a:r>
          </a:p>
          <a:p>
            <a:pPr>
              <a:buNone/>
            </a:pPr>
            <a:r>
              <a:rPr lang="en-US" sz="2000" dirty="0"/>
              <a:t> </a:t>
            </a:r>
            <a:r>
              <a:rPr lang="en-US" sz="2000" b="1" dirty="0"/>
              <a:t>Error</a:t>
            </a:r>
            <a:r>
              <a:rPr lang="en-US" sz="2000" dirty="0"/>
              <a:t>: where the system state is incorrect but may not have been observed.</a:t>
            </a:r>
            <a:r>
              <a:rPr lang="en-US" sz="2000" b="1" dirty="0"/>
              <a:t> Error:</a:t>
            </a:r>
            <a:r>
              <a:rPr lang="en-US" sz="2000" dirty="0"/>
              <a:t> A discrepancy between a computed, observed, or measured value or condition and the true, specified, or theoretically correct value or condition. </a:t>
            </a:r>
          </a:p>
          <a:p>
            <a:pPr>
              <a:buNone/>
            </a:pPr>
            <a:r>
              <a:rPr lang="en-US" sz="2000" b="1" dirty="0"/>
              <a:t> Failure</a:t>
            </a:r>
            <a:r>
              <a:rPr lang="en-US" sz="2000" dirty="0"/>
              <a:t>: some failure to deliver the expected service that is observable to the user.</a:t>
            </a:r>
          </a:p>
          <a:p>
            <a:pPr>
              <a:buNone/>
            </a:pPr>
            <a:r>
              <a:rPr lang="en-US" sz="2000" b="1" dirty="0"/>
              <a:t>Defect: Commonly</a:t>
            </a:r>
            <a:r>
              <a:rPr lang="en-US" sz="2000" dirty="0"/>
              <a:t> refers to several troubles with the software products, with its external behavior or with its internal features.</a:t>
            </a:r>
          </a:p>
          <a:p>
            <a:pPr>
              <a:buNone/>
            </a:pPr>
            <a:r>
              <a:rPr lang="en-US" sz="2000" b="1" dirty="0"/>
              <a:t>    A mistake in coding is called error ,error found by tester is called defect,  defect accepted by development team then it is called bug ,build does not meet the requirements then it Is failure.</a:t>
            </a:r>
            <a:endParaRPr lang="en-US" sz="2000" dirty="0"/>
          </a:p>
          <a:p>
            <a:pPr>
              <a:buNone/>
            </a:pPr>
            <a:endParaRPr lang="en-US" sz="2000" dirty="0"/>
          </a:p>
        </p:txBody>
      </p:sp>
    </p:spTree>
    <p:extLst>
      <p:ext uri="{BB962C8B-B14F-4D97-AF65-F5344CB8AC3E}">
        <p14:creationId xmlns:p14="http://schemas.microsoft.com/office/powerpoint/2010/main" val="155940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Observations about Testing</a:t>
            </a:r>
          </a:p>
        </p:txBody>
      </p:sp>
      <p:sp>
        <p:nvSpPr>
          <p:cNvPr id="3075" name="Rectangle 3"/>
          <p:cNvSpPr>
            <a:spLocks noGrp="1" noChangeArrowheads="1"/>
          </p:cNvSpPr>
          <p:nvPr>
            <p:ph idx="1"/>
          </p:nvPr>
        </p:nvSpPr>
        <p:spPr/>
        <p:txBody>
          <a:bodyPr/>
          <a:lstStyle/>
          <a:p>
            <a:r>
              <a:rPr lang="en-US" dirty="0"/>
              <a:t>“Testing is the process of executing a program with the intention of finding errors.” – Myers</a:t>
            </a:r>
          </a:p>
          <a:p>
            <a:r>
              <a:rPr lang="en-US" dirty="0"/>
              <a:t>“Testing can show the presence of bugs but never their absence.” - </a:t>
            </a:r>
            <a:r>
              <a:rPr lang="en-US" dirty="0" err="1"/>
              <a:t>Dijkstra</a:t>
            </a:r>
            <a:endParaRPr lang="en-US" dirty="0"/>
          </a:p>
        </p:txBody>
      </p:sp>
    </p:spTree>
    <p:extLst>
      <p:ext uri="{BB962C8B-B14F-4D97-AF65-F5344CB8AC3E}">
        <p14:creationId xmlns:p14="http://schemas.microsoft.com/office/powerpoint/2010/main" val="2466251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lstStyle/>
          <a:p>
            <a:r>
              <a:rPr lang="en-GB"/>
              <a:t>A Necessary Evil</a:t>
            </a:r>
          </a:p>
        </p:txBody>
      </p:sp>
      <p:sp>
        <p:nvSpPr>
          <p:cNvPr id="1426435" name="Rectangle 3"/>
          <p:cNvSpPr>
            <a:spLocks noGrp="1" noChangeArrowheads="1"/>
          </p:cNvSpPr>
          <p:nvPr>
            <p:ph idx="1"/>
          </p:nvPr>
        </p:nvSpPr>
        <p:spPr/>
        <p:txBody>
          <a:bodyPr>
            <a:normAutofit/>
          </a:bodyPr>
          <a:lstStyle/>
          <a:p>
            <a:r>
              <a:rPr lang="en-GB"/>
              <a:t>All project managers know that they must do some testing</a:t>
            </a:r>
          </a:p>
          <a:p>
            <a:r>
              <a:rPr lang="en-GB"/>
              <a:t>The basic questions are;</a:t>
            </a:r>
          </a:p>
          <a:p>
            <a:pPr lvl="1"/>
            <a:r>
              <a:rPr lang="en-GB"/>
              <a:t>How much?</a:t>
            </a:r>
          </a:p>
          <a:p>
            <a:pPr lvl="1"/>
            <a:r>
              <a:rPr lang="en-GB"/>
              <a:t>What sort?</a:t>
            </a:r>
          </a:p>
          <a:p>
            <a:pPr lvl="1"/>
            <a:r>
              <a:rPr lang="en-GB"/>
              <a:t>By whom?</a:t>
            </a:r>
          </a:p>
          <a:p>
            <a:pPr lvl="1"/>
            <a:r>
              <a:rPr lang="en-GB"/>
              <a:t>When and by when?</a:t>
            </a:r>
          </a:p>
          <a:p>
            <a:pPr lvl="1"/>
            <a:endParaRPr lang="en-GB"/>
          </a:p>
          <a:p>
            <a:r>
              <a:rPr lang="en-GB"/>
              <a:t>All difficult questions.</a:t>
            </a:r>
          </a:p>
        </p:txBody>
      </p:sp>
    </p:spTree>
    <p:extLst>
      <p:ext uri="{BB962C8B-B14F-4D97-AF65-F5344CB8AC3E}">
        <p14:creationId xmlns:p14="http://schemas.microsoft.com/office/powerpoint/2010/main" val="6853109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Rectangle 2"/>
          <p:cNvSpPr>
            <a:spLocks noGrp="1" noChangeArrowheads="1"/>
          </p:cNvSpPr>
          <p:nvPr>
            <p:ph type="title"/>
          </p:nvPr>
        </p:nvSpPr>
        <p:spPr/>
        <p:txBody>
          <a:bodyPr/>
          <a:lstStyle/>
          <a:p>
            <a:r>
              <a:rPr lang="en-GB" dirty="0"/>
              <a:t>Why do we test?</a:t>
            </a:r>
          </a:p>
        </p:txBody>
      </p:sp>
      <p:sp>
        <p:nvSpPr>
          <p:cNvPr id="1564675" name="Rectangle 3"/>
          <p:cNvSpPr>
            <a:spLocks noGrp="1" noChangeArrowheads="1"/>
          </p:cNvSpPr>
          <p:nvPr>
            <p:ph idx="1"/>
          </p:nvPr>
        </p:nvSpPr>
        <p:spPr/>
        <p:txBody>
          <a:bodyPr/>
          <a:lstStyle/>
          <a:p>
            <a:pPr>
              <a:lnSpc>
                <a:spcPct val="90000"/>
              </a:lnSpc>
            </a:pPr>
            <a:r>
              <a:rPr lang="en-GB" sz="2400" dirty="0"/>
              <a:t>Provide confidence in the system</a:t>
            </a:r>
          </a:p>
          <a:p>
            <a:pPr>
              <a:lnSpc>
                <a:spcPct val="90000"/>
              </a:lnSpc>
            </a:pPr>
            <a:r>
              <a:rPr lang="en-GB" sz="2400" dirty="0"/>
              <a:t>Identify areas of weakness</a:t>
            </a:r>
          </a:p>
          <a:p>
            <a:pPr>
              <a:lnSpc>
                <a:spcPct val="90000"/>
              </a:lnSpc>
            </a:pPr>
            <a:r>
              <a:rPr lang="en-GB" sz="2400" dirty="0"/>
              <a:t>Establish the degree of quality</a:t>
            </a:r>
          </a:p>
          <a:p>
            <a:pPr>
              <a:lnSpc>
                <a:spcPct val="90000"/>
              </a:lnSpc>
            </a:pPr>
            <a:r>
              <a:rPr lang="en-GB" sz="2400" dirty="0"/>
              <a:t>Establish the extent that the requirements have been met, i.e. what the users asked for is what they got not what someone else though they wanted</a:t>
            </a:r>
          </a:p>
          <a:p>
            <a:pPr>
              <a:lnSpc>
                <a:spcPct val="90000"/>
              </a:lnSpc>
            </a:pPr>
            <a:r>
              <a:rPr lang="en-GB" sz="2400" dirty="0"/>
              <a:t>To provide an understanding of the overall system</a:t>
            </a:r>
          </a:p>
          <a:p>
            <a:pPr>
              <a:lnSpc>
                <a:spcPct val="90000"/>
              </a:lnSpc>
            </a:pPr>
            <a:r>
              <a:rPr lang="en-GB" sz="2400" dirty="0"/>
              <a:t>To prove it is both usable and operable</a:t>
            </a:r>
          </a:p>
          <a:p>
            <a:pPr>
              <a:lnSpc>
                <a:spcPct val="90000"/>
              </a:lnSpc>
            </a:pPr>
            <a:r>
              <a:rPr lang="en-GB" sz="2400" dirty="0"/>
              <a:t>To provide sufficient information to allow an objective decision on applicability to deploy</a:t>
            </a:r>
          </a:p>
        </p:txBody>
      </p:sp>
    </p:spTree>
    <p:extLst>
      <p:ext uri="{BB962C8B-B14F-4D97-AF65-F5344CB8AC3E}">
        <p14:creationId xmlns:p14="http://schemas.microsoft.com/office/powerpoint/2010/main" val="274021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2"/>
          <p:cNvSpPr>
            <a:spLocks noGrp="1" noChangeArrowheads="1"/>
          </p:cNvSpPr>
          <p:nvPr>
            <p:ph type="title"/>
          </p:nvPr>
        </p:nvSpPr>
        <p:spPr/>
        <p:txBody>
          <a:bodyPr/>
          <a:lstStyle/>
          <a:p>
            <a:r>
              <a:rPr lang="en-GB"/>
              <a:t>Another view – cynical?</a:t>
            </a:r>
          </a:p>
        </p:txBody>
      </p:sp>
      <p:sp>
        <p:nvSpPr>
          <p:cNvPr id="1565699" name="Rectangle 3"/>
          <p:cNvSpPr>
            <a:spLocks noGrp="1" noChangeArrowheads="1"/>
          </p:cNvSpPr>
          <p:nvPr>
            <p:ph idx="1"/>
          </p:nvPr>
        </p:nvSpPr>
        <p:spPr/>
        <p:txBody>
          <a:bodyPr/>
          <a:lstStyle/>
          <a:p>
            <a:r>
              <a:rPr lang="en-GB" i="1" dirty="0"/>
              <a:t>To use up spare budget</a:t>
            </a:r>
          </a:p>
          <a:p>
            <a:r>
              <a:rPr lang="en-GB" i="1" dirty="0"/>
              <a:t>To provide a good excuse why the project is late</a:t>
            </a:r>
          </a:p>
          <a:p>
            <a:r>
              <a:rPr lang="en-GB" i="1" dirty="0"/>
              <a:t>To provide jobs for people who can’t code</a:t>
            </a:r>
          </a:p>
          <a:p>
            <a:r>
              <a:rPr lang="en-GB" i="1" dirty="0"/>
              <a:t>To make the developers look </a:t>
            </a:r>
            <a:r>
              <a:rPr lang="en-GB" i="1" dirty="0" smtClean="0"/>
              <a:t>good</a:t>
            </a:r>
            <a:endParaRPr lang="en-GB" i="1" dirty="0"/>
          </a:p>
        </p:txBody>
      </p:sp>
    </p:spTree>
    <p:extLst>
      <p:ext uri="{BB962C8B-B14F-4D97-AF65-F5344CB8AC3E}">
        <p14:creationId xmlns:p14="http://schemas.microsoft.com/office/powerpoint/2010/main" val="426044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noChangeArrowheads="1"/>
          </p:cNvSpPr>
          <p:nvPr>
            <p:ph type="title"/>
          </p:nvPr>
        </p:nvSpPr>
        <p:spPr/>
        <p:txBody>
          <a:bodyPr/>
          <a:lstStyle/>
          <a:p>
            <a:r>
              <a:rPr lang="en-GB"/>
              <a:t>First up – How much?</a:t>
            </a:r>
          </a:p>
        </p:txBody>
      </p:sp>
      <p:sp>
        <p:nvSpPr>
          <p:cNvPr id="1552387" name="Rectangle 3"/>
          <p:cNvSpPr>
            <a:spLocks noGrp="1" noChangeArrowheads="1"/>
          </p:cNvSpPr>
          <p:nvPr>
            <p:ph idx="1"/>
          </p:nvPr>
        </p:nvSpPr>
        <p:spPr/>
        <p:txBody>
          <a:bodyPr>
            <a:normAutofit/>
          </a:bodyPr>
          <a:lstStyle/>
          <a:p>
            <a:r>
              <a:rPr lang="en-GB"/>
              <a:t>How good does the product need to be?</a:t>
            </a:r>
          </a:p>
          <a:p>
            <a:pPr lvl="1"/>
            <a:r>
              <a:rPr lang="en-GB"/>
              <a:t>How do we measure it?</a:t>
            </a:r>
          </a:p>
          <a:p>
            <a:pPr lvl="1"/>
            <a:r>
              <a:rPr lang="en-GB"/>
              <a:t>How do we make a decision?</a:t>
            </a:r>
          </a:p>
          <a:p>
            <a:r>
              <a:rPr lang="en-GB"/>
              <a:t>Are there any legal or compliance issues?</a:t>
            </a:r>
          </a:p>
          <a:p>
            <a:pPr lvl="1"/>
            <a:r>
              <a:rPr lang="en-GB"/>
              <a:t>What industry are you in?</a:t>
            </a:r>
          </a:p>
          <a:p>
            <a:r>
              <a:rPr lang="en-GB"/>
              <a:t>What will it cost?</a:t>
            </a:r>
          </a:p>
          <a:p>
            <a:pPr lvl="1"/>
            <a:r>
              <a:rPr lang="en-GB"/>
              <a:t>Time and resource [human and machine]</a:t>
            </a:r>
          </a:p>
          <a:p>
            <a:r>
              <a:rPr lang="en-GB"/>
              <a:t>Are we capable?</a:t>
            </a:r>
          </a:p>
          <a:p>
            <a:pPr lvl="1"/>
            <a:r>
              <a:rPr lang="en-GB"/>
              <a:t>We know what we need to do but can we do it?</a:t>
            </a:r>
          </a:p>
        </p:txBody>
      </p:sp>
    </p:spTree>
    <p:extLst>
      <p:ext uri="{BB962C8B-B14F-4D97-AF65-F5344CB8AC3E}">
        <p14:creationId xmlns:p14="http://schemas.microsoft.com/office/powerpoint/2010/main" val="345606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p:txBody>
          <a:bodyPr/>
          <a:lstStyle/>
          <a:p>
            <a:r>
              <a:rPr lang="en-GB"/>
              <a:t>Secondly – What sort?</a:t>
            </a:r>
          </a:p>
        </p:txBody>
      </p:sp>
      <p:sp>
        <p:nvSpPr>
          <p:cNvPr id="1553411" name="Rectangle 3"/>
          <p:cNvSpPr>
            <a:spLocks noGrp="1" noChangeArrowheads="1"/>
          </p:cNvSpPr>
          <p:nvPr>
            <p:ph idx="1"/>
          </p:nvPr>
        </p:nvSpPr>
        <p:spPr>
          <a:xfrm>
            <a:off x="1828800" y="1828800"/>
            <a:ext cx="3810000" cy="4267200"/>
          </a:xfrm>
        </p:spPr>
        <p:txBody>
          <a:bodyPr>
            <a:normAutofit/>
          </a:bodyPr>
          <a:lstStyle/>
          <a:p>
            <a:r>
              <a:rPr lang="en-GB"/>
              <a:t>Unit</a:t>
            </a:r>
          </a:p>
          <a:p>
            <a:r>
              <a:rPr lang="en-GB"/>
              <a:t>Interface</a:t>
            </a:r>
          </a:p>
          <a:p>
            <a:r>
              <a:rPr lang="en-GB"/>
              <a:t>Functionality</a:t>
            </a:r>
          </a:p>
          <a:p>
            <a:r>
              <a:rPr lang="en-GB"/>
              <a:t>Performance</a:t>
            </a:r>
          </a:p>
          <a:p>
            <a:r>
              <a:rPr lang="en-GB"/>
              <a:t>Usability</a:t>
            </a:r>
          </a:p>
          <a:p>
            <a:r>
              <a:rPr lang="en-GB"/>
              <a:t>Security</a:t>
            </a:r>
          </a:p>
          <a:p>
            <a:r>
              <a:rPr lang="en-GB"/>
              <a:t>Availability</a:t>
            </a:r>
          </a:p>
          <a:p>
            <a:r>
              <a:rPr lang="en-GB"/>
              <a:t>Operability</a:t>
            </a:r>
          </a:p>
        </p:txBody>
      </p:sp>
      <p:sp>
        <p:nvSpPr>
          <p:cNvPr id="1553412" name="Rectangle 4"/>
          <p:cNvSpPr>
            <a:spLocks noChangeArrowheads="1"/>
          </p:cNvSpPr>
          <p:nvPr/>
        </p:nvSpPr>
        <p:spPr bwMode="auto">
          <a:xfrm>
            <a:off x="5105400" y="3886200"/>
            <a:ext cx="4800600" cy="1219200"/>
          </a:xfrm>
          <a:prstGeom prst="rect">
            <a:avLst/>
          </a:prstGeom>
          <a:noFill/>
          <a:ln w="19050">
            <a:solidFill>
              <a:schemeClr val="tx1"/>
            </a:solidFill>
            <a:miter lim="800000"/>
            <a:headEnd/>
            <a:tailEnd/>
          </a:ln>
          <a:effectLst/>
        </p:spPr>
        <p:txBody>
          <a:bodyPr/>
          <a:lstStyle/>
          <a:p>
            <a:pPr marL="342900" indent="-342900">
              <a:spcBef>
                <a:spcPct val="20000"/>
              </a:spcBef>
            </a:pPr>
            <a:r>
              <a:rPr lang="en-GB" sz="2800">
                <a:latin typeface="Verdana" pitchFamily="34" charset="0"/>
              </a:rPr>
              <a:t>………plus about another</a:t>
            </a:r>
          </a:p>
          <a:p>
            <a:pPr marL="342900" indent="-342900">
              <a:spcBef>
                <a:spcPct val="20000"/>
              </a:spcBef>
            </a:pPr>
            <a:r>
              <a:rPr lang="en-GB" sz="2800">
                <a:latin typeface="Verdana" pitchFamily="34" charset="0"/>
              </a:rPr>
              <a:t>       20 ‘abilities’  </a:t>
            </a:r>
            <a:r>
              <a:rPr lang="en-GB" sz="4000">
                <a:latin typeface="Verdana" pitchFamily="34" charset="0"/>
                <a:sym typeface="Wingdings" pitchFamily="2" charset="2"/>
              </a:rPr>
              <a:t></a:t>
            </a:r>
            <a:endParaRPr lang="en-GB" sz="4000">
              <a:latin typeface="Verdana" pitchFamily="34" charset="0"/>
            </a:endParaRPr>
          </a:p>
        </p:txBody>
      </p:sp>
    </p:spTree>
    <p:extLst>
      <p:ext uri="{BB962C8B-B14F-4D97-AF65-F5344CB8AC3E}">
        <p14:creationId xmlns:p14="http://schemas.microsoft.com/office/powerpoint/2010/main" val="247033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p:txBody>
          <a:bodyPr/>
          <a:lstStyle/>
          <a:p>
            <a:r>
              <a:rPr lang="en-GB"/>
              <a:t>Thirdly – By whom?</a:t>
            </a:r>
          </a:p>
        </p:txBody>
      </p:sp>
      <p:sp>
        <p:nvSpPr>
          <p:cNvPr id="1554435" name="Rectangle 3"/>
          <p:cNvSpPr>
            <a:spLocks noGrp="1" noChangeArrowheads="1"/>
          </p:cNvSpPr>
          <p:nvPr>
            <p:ph idx="1"/>
          </p:nvPr>
        </p:nvSpPr>
        <p:spPr/>
        <p:txBody>
          <a:bodyPr/>
          <a:lstStyle/>
          <a:p>
            <a:r>
              <a:rPr lang="en-GB"/>
              <a:t>Users: those who will ultimately use the system</a:t>
            </a:r>
          </a:p>
          <a:p>
            <a:r>
              <a:rPr lang="en-GB"/>
              <a:t>Customers: those who define the system – are they the same as the users?</a:t>
            </a:r>
          </a:p>
          <a:p>
            <a:endParaRPr lang="en-GB"/>
          </a:p>
          <a:p>
            <a:r>
              <a:rPr lang="en-GB"/>
              <a:t>Testers</a:t>
            </a:r>
          </a:p>
          <a:p>
            <a:r>
              <a:rPr lang="en-GB"/>
              <a:t>Analysts</a:t>
            </a:r>
          </a:p>
          <a:p>
            <a:r>
              <a:rPr lang="en-GB"/>
              <a:t>Developers</a:t>
            </a:r>
          </a:p>
        </p:txBody>
      </p:sp>
    </p:spTree>
    <p:extLst>
      <p:ext uri="{BB962C8B-B14F-4D97-AF65-F5344CB8AC3E}">
        <p14:creationId xmlns:p14="http://schemas.microsoft.com/office/powerpoint/2010/main" val="350683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0" name="Rectangle 2"/>
          <p:cNvSpPr>
            <a:spLocks noGrp="1" noChangeArrowheads="1"/>
          </p:cNvSpPr>
          <p:nvPr>
            <p:ph type="title"/>
          </p:nvPr>
        </p:nvSpPr>
        <p:spPr/>
        <p:txBody>
          <a:bodyPr/>
          <a:lstStyle/>
          <a:p>
            <a:r>
              <a:rPr lang="en-GB"/>
              <a:t>Are we capable of testing?</a:t>
            </a:r>
          </a:p>
        </p:txBody>
      </p:sp>
      <p:sp>
        <p:nvSpPr>
          <p:cNvPr id="1558531" name="Rectangle 3"/>
          <p:cNvSpPr>
            <a:spLocks noGrp="1" noChangeArrowheads="1"/>
          </p:cNvSpPr>
          <p:nvPr>
            <p:ph idx="1"/>
          </p:nvPr>
        </p:nvSpPr>
        <p:spPr/>
        <p:txBody>
          <a:bodyPr>
            <a:normAutofit/>
          </a:bodyPr>
          <a:lstStyle/>
          <a:p>
            <a:pPr>
              <a:lnSpc>
                <a:spcPct val="90000"/>
              </a:lnSpc>
            </a:pPr>
            <a:r>
              <a:rPr lang="en-GB"/>
              <a:t>Is an experienced tester better than an experienced user at finding faults?</a:t>
            </a:r>
          </a:p>
          <a:p>
            <a:pPr>
              <a:lnSpc>
                <a:spcPct val="90000"/>
              </a:lnSpc>
            </a:pPr>
            <a:endParaRPr lang="en-GB"/>
          </a:p>
          <a:p>
            <a:pPr>
              <a:lnSpc>
                <a:spcPct val="90000"/>
              </a:lnSpc>
            </a:pPr>
            <a:r>
              <a:rPr lang="en-GB"/>
              <a:t>How can testers help themselves and users?</a:t>
            </a:r>
          </a:p>
          <a:p>
            <a:pPr lvl="1">
              <a:lnSpc>
                <a:spcPct val="90000"/>
              </a:lnSpc>
            </a:pPr>
            <a:r>
              <a:rPr lang="en-GB"/>
              <a:t>Working with the users to understand their systems</a:t>
            </a:r>
          </a:p>
          <a:p>
            <a:pPr lvl="1">
              <a:lnSpc>
                <a:spcPct val="90000"/>
              </a:lnSpc>
            </a:pPr>
            <a:r>
              <a:rPr lang="en-GB"/>
              <a:t>Providing testing skills transfer</a:t>
            </a:r>
          </a:p>
          <a:p>
            <a:pPr lvl="1">
              <a:lnSpc>
                <a:spcPct val="90000"/>
              </a:lnSpc>
            </a:pPr>
            <a:r>
              <a:rPr lang="en-GB"/>
              <a:t>Attending testing industry conferences</a:t>
            </a:r>
          </a:p>
          <a:p>
            <a:pPr lvl="1">
              <a:lnSpc>
                <a:spcPct val="90000"/>
              </a:lnSpc>
            </a:pPr>
            <a:r>
              <a:rPr lang="en-GB"/>
              <a:t>Attaining industry recognised software testing qualifications</a:t>
            </a:r>
          </a:p>
        </p:txBody>
      </p:sp>
    </p:spTree>
    <p:extLst>
      <p:ext uri="{BB962C8B-B14F-4D97-AF65-F5344CB8AC3E}">
        <p14:creationId xmlns:p14="http://schemas.microsoft.com/office/powerpoint/2010/main" val="244436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Widescreen</PresentationFormat>
  <Paragraphs>144</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  </vt:lpstr>
      <vt:lpstr>Observations about Testing</vt:lpstr>
      <vt:lpstr>A Necessary Evil</vt:lpstr>
      <vt:lpstr>Why do we test?</vt:lpstr>
      <vt:lpstr>Another view – cynical?</vt:lpstr>
      <vt:lpstr>First up – How much?</vt:lpstr>
      <vt:lpstr>Secondly – What sort?</vt:lpstr>
      <vt:lpstr>Thirdly – By whom?</vt:lpstr>
      <vt:lpstr>Are we capable of testing?</vt:lpstr>
      <vt:lpstr>Lastly – When?</vt:lpstr>
      <vt:lpstr>  </vt:lpstr>
      <vt:lpstr>Test Analysis and Design</vt:lpstr>
      <vt:lpstr>IMPLEMENTATION AND EXECUTION</vt:lpstr>
      <vt:lpstr>REGRESSION TESTING</vt:lpstr>
      <vt:lpstr>EVALVATING EXIT CRITERIA AND REPORTING</vt:lpstr>
      <vt:lpstr>The psychology of testing</vt:lpstr>
      <vt:lpstr>GENERAL TESTING PRINCIPLES</vt:lpstr>
      <vt:lpstr>STATIC TESTING VS DYNAMIC TESTING</vt:lpstr>
      <vt:lpstr>  </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Waqas Ahmad</dc:creator>
  <cp:lastModifiedBy>Waqas Ahmad</cp:lastModifiedBy>
  <cp:revision>1</cp:revision>
  <dcterms:created xsi:type="dcterms:W3CDTF">2020-04-27T19:35:45Z</dcterms:created>
  <dcterms:modified xsi:type="dcterms:W3CDTF">2020-04-27T19:35:58Z</dcterms:modified>
</cp:coreProperties>
</file>