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6090-6CD6-46E5-91A1-D2275A8DF291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15E-97FB-4B69-BAFC-BC8D87DC4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8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6090-6CD6-46E5-91A1-D2275A8DF291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15E-97FB-4B69-BAFC-BC8D87DC4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6090-6CD6-46E5-91A1-D2275A8DF291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15E-97FB-4B69-BAFC-BC8D87DC4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1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6090-6CD6-46E5-91A1-D2275A8DF291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15E-97FB-4B69-BAFC-BC8D87DC4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7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6090-6CD6-46E5-91A1-D2275A8DF291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15E-97FB-4B69-BAFC-BC8D87DC4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0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6090-6CD6-46E5-91A1-D2275A8DF291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15E-97FB-4B69-BAFC-BC8D87DC4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6090-6CD6-46E5-91A1-D2275A8DF291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15E-97FB-4B69-BAFC-BC8D87DC4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3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6090-6CD6-46E5-91A1-D2275A8DF291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15E-97FB-4B69-BAFC-BC8D87DC4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7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6090-6CD6-46E5-91A1-D2275A8DF291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15E-97FB-4B69-BAFC-BC8D87DC4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99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6090-6CD6-46E5-91A1-D2275A8DF291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15E-97FB-4B69-BAFC-BC8D87DC4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8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6090-6CD6-46E5-91A1-D2275A8DF291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15E-97FB-4B69-BAFC-BC8D87DC4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0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B6090-6CD6-46E5-91A1-D2275A8DF291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0615E-97FB-4B69-BAFC-BC8D87DC4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52400"/>
            <a:ext cx="8763000" cy="65532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100" dirty="0"/>
              <a:t>                                 Testing </a:t>
            </a:r>
            <a:r>
              <a:rPr lang="en-US" sz="5100" dirty="0" err="1"/>
              <a:t>Vs</a:t>
            </a:r>
            <a:r>
              <a:rPr lang="en-US" sz="5100" dirty="0"/>
              <a:t> Debugging: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Testing is the process of determining if a program has any errors. </a:t>
            </a:r>
          </a:p>
          <a:p>
            <a:pPr marL="0" indent="0">
              <a:buNone/>
            </a:pPr>
            <a:r>
              <a:rPr lang="en-US" dirty="0" smtClean="0"/>
              <a:t>When testing reveals an error, the process used to determine the cause of this error and to </a:t>
            </a:r>
          </a:p>
          <a:p>
            <a:pPr marL="0" indent="0">
              <a:buNone/>
            </a:pPr>
            <a:r>
              <a:rPr lang="en-US" dirty="0" smtClean="0"/>
              <a:t>remove it, is known as debugging.</a:t>
            </a:r>
          </a:p>
          <a:p>
            <a:pPr marL="0" indent="0">
              <a:buNone/>
            </a:pPr>
            <a:r>
              <a:rPr lang="en-US" dirty="0" smtClean="0"/>
              <a:t>•  Testing catches and reports bugs. </a:t>
            </a:r>
          </a:p>
          <a:p>
            <a:pPr marL="0" indent="0">
              <a:buNone/>
            </a:pPr>
            <a:r>
              <a:rPr lang="en-US" dirty="0" smtClean="0"/>
              <a:t>•  Testing reduces the probability of undiscovered bugs remaining in the software </a:t>
            </a:r>
          </a:p>
          <a:p>
            <a:pPr marL="0" indent="0">
              <a:buNone/>
            </a:pPr>
            <a:r>
              <a:rPr lang="en-US" dirty="0" smtClean="0"/>
              <a:t>•  Testing is not a proof of correctness </a:t>
            </a:r>
          </a:p>
          <a:p>
            <a:pPr marL="0" indent="0">
              <a:buNone/>
            </a:pPr>
            <a:r>
              <a:rPr lang="en-US" dirty="0" smtClean="0"/>
              <a:t>Testing can be planned with allocation of effort and schedule, resources, also, </a:t>
            </a:r>
          </a:p>
          <a:p>
            <a:pPr marL="0" indent="0">
              <a:buNone/>
            </a:pPr>
            <a:r>
              <a:rPr lang="en-US" dirty="0" smtClean="0"/>
              <a:t>having criteria on when to stop testing. </a:t>
            </a:r>
          </a:p>
          <a:p>
            <a:pPr marL="0" indent="0">
              <a:buNone/>
            </a:pPr>
            <a:r>
              <a:rPr lang="en-US" dirty="0" smtClean="0"/>
              <a:t>•  Testing starts with known conditions like what to test, test input, expected output </a:t>
            </a:r>
          </a:p>
          <a:p>
            <a:pPr marL="0" indent="0">
              <a:buNone/>
            </a:pPr>
            <a:r>
              <a:rPr lang="en-US" dirty="0" smtClean="0"/>
              <a:t>and uses test procedures. </a:t>
            </a:r>
          </a:p>
          <a:p>
            <a:pPr marL="0" indent="0">
              <a:buNone/>
            </a:pPr>
            <a:r>
              <a:rPr lang="en-US" dirty="0" smtClean="0"/>
              <a:t>•  Testing shows that bugs are present in a program, but cannot prove that there are </a:t>
            </a:r>
          </a:p>
          <a:p>
            <a:pPr marL="0" indent="0">
              <a:buNone/>
            </a:pPr>
            <a:r>
              <a:rPr lang="en-US" dirty="0" smtClean="0"/>
              <a:t>no bugs </a:t>
            </a:r>
          </a:p>
          <a:p>
            <a:pPr marL="0" indent="0">
              <a:buNone/>
            </a:pPr>
            <a:r>
              <a:rPr lang="en-US" dirty="0" smtClean="0"/>
              <a:t>•  There is no need to know design to carry-out testing </a:t>
            </a:r>
          </a:p>
          <a:p>
            <a:pPr marL="0" indent="0">
              <a:buNone/>
            </a:pPr>
            <a:r>
              <a:rPr lang="en-US" dirty="0" smtClean="0"/>
              <a:t>•  Good testing is done by an outsider that is other than the team who develops the </a:t>
            </a:r>
          </a:p>
          <a:p>
            <a:pPr marL="0" indent="0">
              <a:buNone/>
            </a:pPr>
            <a:r>
              <a:rPr lang="en-US" dirty="0" smtClean="0"/>
              <a:t>code </a:t>
            </a:r>
          </a:p>
          <a:p>
            <a:pPr marL="0" indent="0">
              <a:buNone/>
            </a:pPr>
            <a:r>
              <a:rPr lang="en-US" dirty="0" smtClean="0"/>
              <a:t>•  Test automation in order to store and execute test cases can be done </a:t>
            </a:r>
          </a:p>
          <a:p>
            <a:pPr marL="0" indent="0">
              <a:buNone/>
            </a:pPr>
            <a:r>
              <a:rPr lang="en-US" dirty="0" smtClean="0"/>
              <a:t>•  Debugging is the process of analyzing causes behind the bugs and removing them </a:t>
            </a:r>
          </a:p>
          <a:p>
            <a:pPr marL="0" indent="0">
              <a:buNone/>
            </a:pPr>
            <a:r>
              <a:rPr lang="en-US" dirty="0" smtClean="0"/>
              <a:t>•  Debugging starts with a list of reported bugs with unknown initial conditions. </a:t>
            </a:r>
          </a:p>
          <a:p>
            <a:pPr marL="0" indent="0">
              <a:buNone/>
            </a:pPr>
            <a:r>
              <a:rPr lang="en-US" dirty="0" smtClean="0"/>
              <a:t>•  In debugging it is not possible to plan and estimate schedule and effort for </a:t>
            </a:r>
          </a:p>
          <a:p>
            <a:pPr marL="0" indent="0">
              <a:buNone/>
            </a:pPr>
            <a:r>
              <a:rPr lang="en-US" dirty="0" smtClean="0"/>
              <a:t>debugging </a:t>
            </a:r>
          </a:p>
          <a:p>
            <a:pPr marL="0" indent="0">
              <a:buNone/>
            </a:pPr>
            <a:r>
              <a:rPr lang="en-US" dirty="0" smtClean="0"/>
              <a:t>•  Debugging is a problem solving involving deduction </a:t>
            </a:r>
          </a:p>
          <a:p>
            <a:pPr marL="0" indent="0">
              <a:buNone/>
            </a:pPr>
            <a:r>
              <a:rPr lang="en-US" dirty="0" smtClean="0"/>
              <a:t>•  Detailed design knowledge is of great help in good debugging </a:t>
            </a:r>
          </a:p>
          <a:p>
            <a:pPr marL="0" indent="0">
              <a:buNone/>
            </a:pPr>
            <a:r>
              <a:rPr lang="en-US" dirty="0" smtClean="0"/>
              <a:t>•  Debugging is done by the development team and hence is an insider’s work</a:t>
            </a:r>
          </a:p>
        </p:txBody>
      </p:sp>
    </p:spTree>
    <p:extLst>
      <p:ext uri="{BB962C8B-B14F-4D97-AF65-F5344CB8AC3E}">
        <p14:creationId xmlns:p14="http://schemas.microsoft.com/office/powerpoint/2010/main" val="345611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95400"/>
            <a:ext cx="8229600" cy="2743200"/>
          </a:xfrm>
        </p:spPr>
        <p:txBody>
          <a:bodyPr/>
          <a:lstStyle/>
          <a:p>
            <a:r>
              <a:rPr lang="en-US" dirty="0" smtClean="0"/>
              <a:t>WHAT IS SOFTWARE RELIABILITY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609600"/>
            <a:ext cx="8229600" cy="1295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609601"/>
            <a:ext cx="8229600" cy="5516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First definition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Software reliability is defined as the probability of failure-free operation of a software system for a specified time in  a specified environment</a:t>
            </a:r>
          </a:p>
          <a:p>
            <a:pPr lvl="2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Key elements of the above definition</a:t>
            </a:r>
          </a:p>
          <a:p>
            <a:pPr lvl="3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Probability of failure-free operation</a:t>
            </a:r>
          </a:p>
          <a:p>
            <a:pPr lvl="3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Length of time of failure-free operation</a:t>
            </a:r>
          </a:p>
          <a:p>
            <a:pPr lvl="3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given execution environment</a:t>
            </a: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Second definition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Failure intensity is a measure of the reliability of a software system operating in a given environment.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1"/>
            <a:ext cx="8229600" cy="5668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user’s perception of  the reliability of a software depends upon two categories of information.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 number of faults present in the software.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 ways users operate the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7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28600"/>
            <a:ext cx="8839200" cy="6324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3800" b="1" dirty="0"/>
              <a:t>Correctness </a:t>
            </a:r>
            <a:r>
              <a:rPr lang="en-US" sz="3800" b="1" dirty="0" err="1"/>
              <a:t>Vs</a:t>
            </a:r>
            <a:r>
              <a:rPr lang="en-US" sz="3800" b="1" dirty="0"/>
              <a:t> Reliability:</a:t>
            </a:r>
          </a:p>
          <a:p>
            <a:pPr marL="0" indent="0">
              <a:buNone/>
            </a:pPr>
            <a:r>
              <a:rPr lang="en-US" dirty="0" smtClean="0"/>
              <a:t>The correctness will be established via requirement specification and the program text to prove that software is behaving as expected. </a:t>
            </a:r>
          </a:p>
          <a:p>
            <a:pPr marL="0" indent="0">
              <a:buNone/>
            </a:pPr>
            <a:r>
              <a:rPr lang="en-US" dirty="0" smtClean="0"/>
              <a:t>The reliability is the probability of the successful execution of program on randomly selected elements from its input domain. </a:t>
            </a:r>
          </a:p>
          <a:p>
            <a:pPr marL="0" indent="0">
              <a:buNone/>
            </a:pPr>
            <a:r>
              <a:rPr lang="en-US" dirty="0" smtClean="0"/>
              <a:t>Though correctness of a program is desirable, it is almost never the objective of testing. </a:t>
            </a:r>
          </a:p>
          <a:p>
            <a:pPr marL="0" indent="0">
              <a:buNone/>
            </a:pPr>
            <a:r>
              <a:rPr lang="en-US" dirty="0" smtClean="0"/>
              <a:t>To establish correctness via testing would imply testing a program on all elements in the input domain. In most cases that are encountered in practice, this is impossible to </a:t>
            </a:r>
          </a:p>
          <a:p>
            <a:pPr marL="0" indent="0">
              <a:buNone/>
            </a:pPr>
            <a:r>
              <a:rPr lang="en-US" dirty="0" smtClean="0"/>
              <a:t>accomplish. </a:t>
            </a:r>
          </a:p>
          <a:p>
            <a:pPr marL="0" indent="0">
              <a:buNone/>
            </a:pPr>
            <a:r>
              <a:rPr lang="en-US" dirty="0" smtClean="0"/>
              <a:t>Thus correctness is established via mathematical proofs of programs. </a:t>
            </a:r>
          </a:p>
          <a:p>
            <a:pPr marL="0" indent="0">
              <a:buNone/>
            </a:pPr>
            <a:r>
              <a:rPr lang="en-US" dirty="0" smtClean="0"/>
              <a:t>While correctness attempts to establish that the program is error free, testing attempts to find if there are any errors in it. </a:t>
            </a:r>
          </a:p>
          <a:p>
            <a:pPr marL="0" indent="0">
              <a:buNone/>
            </a:pPr>
            <a:r>
              <a:rPr lang="en-US" dirty="0" smtClean="0"/>
              <a:t>Thus completeness of testing does not necessarily demonstrate that a program is error free.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4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1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WHAT MAKES A GOOD SOFTWARE TESTER ?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They are explorers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 are creative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They are perfectionalist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They exercise good judgment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 are tactful and diplomatic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They are relentless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 are troubleshooters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9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28600"/>
            <a:ext cx="8839200" cy="6477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                                   Software Testing Objectives:</a:t>
            </a:r>
          </a:p>
          <a:p>
            <a:pPr>
              <a:buNone/>
            </a:pPr>
            <a:r>
              <a:rPr lang="en-US" dirty="0" smtClean="0"/>
              <a:t>Testing is done to fulfill certain objectives </a:t>
            </a:r>
          </a:p>
          <a:p>
            <a:pPr>
              <a:buNone/>
            </a:pPr>
            <a:r>
              <a:rPr lang="en-US" dirty="0" smtClean="0"/>
              <a:t>  To discuss the distinctions between validation testing and defect testing </a:t>
            </a:r>
          </a:p>
          <a:p>
            <a:pPr>
              <a:buNone/>
            </a:pPr>
            <a:r>
              <a:rPr lang="en-US" dirty="0" smtClean="0"/>
              <a:t>  To describe the principles of system and component testing </a:t>
            </a:r>
          </a:p>
          <a:p>
            <a:pPr>
              <a:buNone/>
            </a:pPr>
            <a:r>
              <a:rPr lang="en-US" dirty="0" smtClean="0"/>
              <a:t>  To describe strategies for generating system test cases </a:t>
            </a:r>
          </a:p>
          <a:p>
            <a:pPr>
              <a:buNone/>
            </a:pPr>
            <a:r>
              <a:rPr lang="en-US" dirty="0" smtClean="0"/>
              <a:t>  To find or prevent defects </a:t>
            </a:r>
          </a:p>
          <a:p>
            <a:pPr>
              <a:buNone/>
            </a:pPr>
            <a:r>
              <a:rPr lang="en-US" dirty="0" smtClean="0"/>
              <a:t>  To determine that software products satisfy specified requirements</a:t>
            </a:r>
          </a:p>
          <a:p>
            <a:pPr>
              <a:buNone/>
            </a:pPr>
            <a:r>
              <a:rPr lang="en-US" dirty="0" smtClean="0"/>
              <a:t>  Ensuring that a system is ready for use </a:t>
            </a:r>
          </a:p>
          <a:p>
            <a:pPr>
              <a:buNone/>
            </a:pPr>
            <a:r>
              <a:rPr lang="en-US" dirty="0" smtClean="0"/>
              <a:t>  Gaining confidence that it works </a:t>
            </a:r>
          </a:p>
          <a:p>
            <a:pPr>
              <a:buNone/>
            </a:pPr>
            <a:r>
              <a:rPr lang="en-US" dirty="0" smtClean="0"/>
              <a:t>  Providing information about the level of quality </a:t>
            </a:r>
          </a:p>
          <a:p>
            <a:pPr>
              <a:buNone/>
            </a:pPr>
            <a:r>
              <a:rPr lang="en-US" dirty="0" smtClean="0"/>
              <a:t>  Determining user acceptability </a:t>
            </a:r>
          </a:p>
          <a:p>
            <a:pPr>
              <a:buNone/>
            </a:pPr>
            <a:r>
              <a:rPr lang="en-US" dirty="0" smtClean="0"/>
              <a:t>  Software quality measures how well software is designed (quality of design), and </a:t>
            </a:r>
          </a:p>
          <a:p>
            <a:pPr>
              <a:buNone/>
            </a:pPr>
            <a:r>
              <a:rPr lang="en-US" dirty="0" smtClean="0"/>
              <a:t>how well the software conforms to that design (quality of conformance)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8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8601"/>
            <a:ext cx="8229600" cy="58975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4300" dirty="0"/>
              <a:t> Few more definitions</a:t>
            </a:r>
          </a:p>
          <a:p>
            <a:pPr>
              <a:buNone/>
            </a:pPr>
            <a:r>
              <a:rPr lang="en-US" dirty="0"/>
              <a:t> </a:t>
            </a:r>
            <a:r>
              <a:rPr lang="en-US" b="1" dirty="0"/>
              <a:t>Test Case</a:t>
            </a:r>
            <a:r>
              <a:rPr lang="en-US" dirty="0"/>
              <a:t>: set of inputs, execution conditions, and expected </a:t>
            </a:r>
          </a:p>
          <a:p>
            <a:pPr>
              <a:buNone/>
            </a:pPr>
            <a:r>
              <a:rPr lang="en-US" dirty="0"/>
              <a:t>results developed for a particular objective</a:t>
            </a:r>
          </a:p>
          <a:p>
            <a:pPr>
              <a:buNone/>
            </a:pPr>
            <a:r>
              <a:rPr lang="en-US" dirty="0"/>
              <a:t> </a:t>
            </a:r>
            <a:r>
              <a:rPr lang="en-US" b="1" dirty="0"/>
              <a:t>Test Suite</a:t>
            </a:r>
            <a:r>
              <a:rPr lang="en-US" dirty="0"/>
              <a:t>: collection of test cases, typically related by a </a:t>
            </a:r>
          </a:p>
          <a:p>
            <a:pPr>
              <a:buNone/>
            </a:pPr>
            <a:r>
              <a:rPr lang="en-US" dirty="0"/>
              <a:t>testing goal or an implementation dependency</a:t>
            </a:r>
          </a:p>
          <a:p>
            <a:pPr>
              <a:buNone/>
            </a:pPr>
            <a:r>
              <a:rPr lang="en-US" dirty="0"/>
              <a:t> </a:t>
            </a:r>
            <a:r>
              <a:rPr lang="en-US" b="1" dirty="0"/>
              <a:t>Test Driver</a:t>
            </a:r>
            <a:r>
              <a:rPr lang="en-US" dirty="0"/>
              <a:t>: class or utility program that applies test cases</a:t>
            </a:r>
          </a:p>
          <a:p>
            <a:pPr>
              <a:buNone/>
            </a:pPr>
            <a:r>
              <a:rPr lang="en-US" b="1" dirty="0"/>
              <a:t> Test harness</a:t>
            </a:r>
            <a:r>
              <a:rPr lang="en-US" dirty="0"/>
              <a:t>: system of test drivers and other tools that </a:t>
            </a:r>
          </a:p>
          <a:p>
            <a:pPr>
              <a:buNone/>
            </a:pPr>
            <a:r>
              <a:rPr lang="en-US" dirty="0"/>
              <a:t>support test execution</a:t>
            </a:r>
          </a:p>
          <a:p>
            <a:pPr>
              <a:buNone/>
            </a:pPr>
            <a:r>
              <a:rPr lang="en-US" b="1" dirty="0"/>
              <a:t> Test Strategy</a:t>
            </a:r>
            <a:r>
              <a:rPr lang="en-US" dirty="0"/>
              <a:t>: algorithm to create test cases from a representation, implementation, or a test model</a:t>
            </a:r>
          </a:p>
          <a:p>
            <a:pPr>
              <a:buNone/>
            </a:pPr>
            <a:r>
              <a:rPr lang="en-US" dirty="0"/>
              <a:t>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6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1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sz="3600" dirty="0"/>
              <a:t>Effectiveness vs. Efficiency</a:t>
            </a:r>
          </a:p>
          <a:p>
            <a:pPr>
              <a:buNone/>
            </a:pPr>
            <a:r>
              <a:rPr lang="en-US" b="1" dirty="0" smtClean="0"/>
              <a:t> </a:t>
            </a:r>
            <a:r>
              <a:rPr lang="en-US" b="1" dirty="0"/>
              <a:t>Test Effectiveness</a:t>
            </a:r>
          </a:p>
          <a:p>
            <a:pPr>
              <a:buNone/>
            </a:pPr>
            <a:r>
              <a:rPr lang="en-US" dirty="0"/>
              <a:t> Relative ability of testing strategy to find bugs in the software</a:t>
            </a:r>
          </a:p>
          <a:p>
            <a:pPr>
              <a:buNone/>
            </a:pPr>
            <a:r>
              <a:rPr lang="en-US" dirty="0"/>
              <a:t> </a:t>
            </a:r>
            <a:r>
              <a:rPr lang="en-US" b="1" dirty="0"/>
              <a:t>Test Efficiency</a:t>
            </a:r>
          </a:p>
          <a:p>
            <a:pPr>
              <a:buNone/>
            </a:pPr>
            <a:r>
              <a:rPr lang="en-US" dirty="0"/>
              <a:t> Relative cost of finding a bug in the software under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34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1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/>
              <a:t>What is a successful test?</a:t>
            </a:r>
          </a:p>
          <a:p>
            <a:pPr>
              <a:buNone/>
            </a:pPr>
            <a:r>
              <a:rPr lang="en-US" b="1" dirty="0" smtClean="0"/>
              <a:t> </a:t>
            </a:r>
            <a:r>
              <a:rPr lang="en-US" b="1" dirty="0"/>
              <a:t>Pass</a:t>
            </a:r>
          </a:p>
          <a:p>
            <a:pPr>
              <a:buNone/>
            </a:pPr>
            <a:r>
              <a:rPr lang="en-US" dirty="0"/>
              <a:t> Status of a completed test case whose actual </a:t>
            </a:r>
          </a:p>
          <a:p>
            <a:pPr>
              <a:buNone/>
            </a:pPr>
            <a:r>
              <a:rPr lang="en-US" dirty="0"/>
              <a:t>results are the same as the expected results</a:t>
            </a:r>
          </a:p>
          <a:p>
            <a:pPr>
              <a:buNone/>
            </a:pPr>
            <a:r>
              <a:rPr lang="en-US" b="1" dirty="0"/>
              <a:t> No Pass</a:t>
            </a:r>
          </a:p>
          <a:p>
            <a:pPr>
              <a:buNone/>
            </a:pPr>
            <a:r>
              <a:rPr lang="en-US" dirty="0"/>
              <a:t> Status of a completed software test case whose</a:t>
            </a:r>
          </a:p>
          <a:p>
            <a:pPr>
              <a:buNone/>
            </a:pPr>
            <a:r>
              <a:rPr lang="en-US" dirty="0"/>
              <a:t>actual results differ from the expected ones</a:t>
            </a:r>
          </a:p>
          <a:p>
            <a:pPr>
              <a:buNone/>
            </a:pPr>
            <a:r>
              <a:rPr lang="en-US" dirty="0"/>
              <a:t>“Successful” test (i.e., we want this to happen)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7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1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Software Testing Features</a:t>
            </a:r>
          </a:p>
          <a:p>
            <a:pPr>
              <a:buNone/>
            </a:pPr>
            <a:r>
              <a:rPr lang="en-US" dirty="0" smtClean="0"/>
              <a:t> </a:t>
            </a:r>
            <a:r>
              <a:rPr lang="en-US" sz="2400" b="1" dirty="0"/>
              <a:t>The scope of testing</a:t>
            </a:r>
          </a:p>
          <a:p>
            <a:pPr>
              <a:buNone/>
            </a:pPr>
            <a:r>
              <a:rPr lang="en-US" sz="2400" dirty="0"/>
              <a:t> The different levels of the system that testing . Scope means, out of the entire application what are the paths we are going to check addresses </a:t>
            </a:r>
          </a:p>
          <a:p>
            <a:pPr>
              <a:buNone/>
            </a:pPr>
            <a:r>
              <a:rPr lang="en-US" sz="2400" dirty="0"/>
              <a:t> </a:t>
            </a:r>
            <a:r>
              <a:rPr lang="en-US" sz="2400" b="1" dirty="0"/>
              <a:t>Test techniques</a:t>
            </a:r>
          </a:p>
          <a:p>
            <a:pPr>
              <a:buNone/>
            </a:pPr>
            <a:r>
              <a:rPr lang="en-US" sz="2400" dirty="0"/>
              <a:t> Some of the approaches to building and applying </a:t>
            </a:r>
          </a:p>
          <a:p>
            <a:pPr>
              <a:buNone/>
            </a:pPr>
            <a:r>
              <a:rPr lang="en-US" sz="2400" dirty="0"/>
              <a:t>tests</a:t>
            </a:r>
          </a:p>
          <a:p>
            <a:pPr>
              <a:buNone/>
            </a:pPr>
            <a:r>
              <a:rPr lang="en-US" sz="2400" b="1" dirty="0"/>
              <a:t> Test management</a:t>
            </a:r>
          </a:p>
          <a:p>
            <a:pPr>
              <a:buNone/>
            </a:pPr>
            <a:r>
              <a:rPr lang="en-US" sz="2400" dirty="0"/>
              <a:t> How we manage the testing process to maximize </a:t>
            </a:r>
          </a:p>
          <a:p>
            <a:pPr>
              <a:buNone/>
            </a:pPr>
            <a:r>
              <a:rPr lang="en-US" sz="2400" dirty="0"/>
              <a:t>the effectiveness and efficiency of the process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23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609601"/>
            <a:ext cx="8229600" cy="5516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Testing scope</a:t>
            </a:r>
          </a:p>
          <a:p>
            <a:pPr>
              <a:buNone/>
            </a:pPr>
            <a:r>
              <a:rPr lang="en-US" dirty="0" smtClean="0"/>
              <a:t> </a:t>
            </a:r>
            <a:r>
              <a:rPr lang="en-US" sz="2400" dirty="0"/>
              <a:t>“Testing in the small”(unit testing) Exercising the smallest executable units of the system</a:t>
            </a:r>
          </a:p>
          <a:p>
            <a:pPr>
              <a:buNone/>
            </a:pPr>
            <a:r>
              <a:rPr lang="en-US" sz="2400" dirty="0"/>
              <a:t> “Testing the build”(integration testing)  Finding problems in the interaction between components</a:t>
            </a:r>
          </a:p>
          <a:p>
            <a:pPr>
              <a:buNone/>
            </a:pPr>
            <a:r>
              <a:rPr lang="en-US" sz="2400" dirty="0"/>
              <a:t> “Testing in the large”(system testing)</a:t>
            </a:r>
          </a:p>
          <a:p>
            <a:pPr>
              <a:buNone/>
            </a:pPr>
            <a:r>
              <a:rPr lang="en-US" sz="2400" dirty="0"/>
              <a:t> Putting the entire system to test.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589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r>
              <a:rPr lang="en-US" sz="5300" b="1" dirty="0"/>
              <a:t>Principles of software testing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 necessary part of test case is a definition of the expected output or result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 programmer should avoid attempting to test  his own program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 testing process should include inspection of the results of each test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72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33401"/>
            <a:ext cx="8229600" cy="55927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Test cases must be written for input conditions that are invalid and unexpected, as well as for those that are valid and expected.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Examining a program to see if it does not do what it is supposed to do is only half a battle, the other half is seeing whether the program does what it is not supposed to do.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Avoid throwaway test cases unless the program is truly a throwaway program.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17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Do not plan a testing effort under the assumption that no errors will be found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probability of the existence of more errors in a section of a program is proportional to the number of errors already found in that section.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0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975</Words>
  <Application>Microsoft Office PowerPoint</Application>
  <PresentationFormat>Widescreen</PresentationFormat>
  <Paragraphs>127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Times New Roman</vt:lpstr>
      <vt:lpstr>Office Theme</vt:lpstr>
      <vt:lpstr>  </vt:lpstr>
      <vt:lpstr>  </vt:lpstr>
      <vt:lpstr>  </vt:lpstr>
      <vt:lpstr>  </vt:lpstr>
      <vt:lpstr>  </vt:lpstr>
      <vt:lpstr>  </vt:lpstr>
      <vt:lpstr>  Principles of software testing </vt:lpstr>
      <vt:lpstr>  </vt:lpstr>
      <vt:lpstr>  </vt:lpstr>
      <vt:lpstr>WHAT IS SOFTWARE RELIABILITY ?</vt:lpstr>
      <vt:lpstr>  </vt:lpstr>
      <vt:lpstr>  </vt:lpstr>
      <vt:lpstr>  </vt:lpstr>
      <vt:lpstr>  </vt:lpstr>
      <vt:lpstr>   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Waqas Ahmad</dc:creator>
  <cp:lastModifiedBy>Waqas Ahmad</cp:lastModifiedBy>
  <cp:revision>1</cp:revision>
  <dcterms:created xsi:type="dcterms:W3CDTF">2020-04-27T19:41:00Z</dcterms:created>
  <dcterms:modified xsi:type="dcterms:W3CDTF">2020-04-27T19:41:13Z</dcterms:modified>
</cp:coreProperties>
</file>