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6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6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5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55948E-DAED-4A62-BAE8-F27A284BB77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52CA31-8E91-4DC8-B73E-1426F9130A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4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Software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1</a:t>
            </a:r>
          </a:p>
          <a:p>
            <a:r>
              <a:rPr lang="en-US" dirty="0" err="1" smtClean="0"/>
              <a:t>Waqas</a:t>
            </a:r>
            <a:r>
              <a:rPr lang="en-US" dirty="0" smtClean="0"/>
              <a:t> Ahmad</a:t>
            </a:r>
          </a:p>
          <a:p>
            <a:r>
              <a:rPr lang="en-US" dirty="0" smtClean="0"/>
              <a:t>Lecturer University of Swat</a:t>
            </a:r>
          </a:p>
          <a:p>
            <a:r>
              <a:rPr lang="en-US" dirty="0" smtClean="0"/>
              <a:t>waqaskanju@gmail.com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smtClean="0"/>
              <a:t>external view </a:t>
            </a:r>
            <a:r>
              <a:rPr lang="en-US" dirty="0"/>
              <a:t>for the first group’s perspective, who are more concerned with the observed or </a:t>
            </a:r>
            <a:r>
              <a:rPr lang="en-US" dirty="0" smtClean="0"/>
              <a:t>external behavior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3625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Producers</a:t>
            </a:r>
            <a:r>
              <a:rPr lang="en-US" dirty="0"/>
              <a:t> of software products, or anyone involved with the development, manage-</a:t>
            </a:r>
          </a:p>
          <a:p>
            <a:r>
              <a:rPr lang="en-US" dirty="0" err="1"/>
              <a:t>ment</a:t>
            </a:r>
            <a:r>
              <a:rPr lang="en-US" dirty="0"/>
              <a:t>, maintenance, marketing, and service of software products</a:t>
            </a:r>
            <a:r>
              <a:rPr lang="en-US" dirty="0" smtClean="0"/>
              <a:t>.</a:t>
            </a:r>
          </a:p>
          <a:p>
            <a:r>
              <a:rPr lang="en-US" dirty="0"/>
              <a:t> add-on products and services, 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packaging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software </a:t>
            </a:r>
            <a:r>
              <a:rPr lang="en-US" dirty="0"/>
              <a:t>certification</a:t>
            </a:r>
          </a:p>
        </p:txBody>
      </p:sp>
    </p:spTree>
    <p:extLst>
      <p:ext uri="{BB962C8B-B14F-4D97-AF65-F5344CB8AC3E}">
        <p14:creationId xmlns:p14="http://schemas.microsoft.com/office/powerpoint/2010/main" val="97942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use </a:t>
            </a:r>
            <a:r>
              <a:rPr lang="en-US" dirty="0" smtClean="0"/>
              <a:t>a generic </a:t>
            </a:r>
            <a:r>
              <a:rPr lang="en-US" dirty="0"/>
              <a:t>label internal view for the second group’s perspective, because they are </a:t>
            </a:r>
            <a:r>
              <a:rPr lang="en-US" dirty="0" smtClean="0"/>
              <a:t>typically familiar </a:t>
            </a:r>
            <a:r>
              <a:rPr lang="en-US" dirty="0"/>
              <a:t>with or at least aware of various internal characteristic of the </a:t>
            </a:r>
            <a:r>
              <a:rPr lang="en-US" dirty="0" smtClean="0"/>
              <a:t>products.</a:t>
            </a:r>
          </a:p>
          <a:p>
            <a:r>
              <a:rPr lang="en-US" dirty="0"/>
              <a:t>In </a:t>
            </a:r>
            <a:r>
              <a:rPr lang="en-US" dirty="0" smtClean="0"/>
              <a:t>other words</a:t>
            </a:r>
            <a:r>
              <a:rPr lang="en-US" dirty="0"/>
              <a:t>, the external view mostly sees a software system as a black box, where one </a:t>
            </a:r>
            <a:r>
              <a:rPr lang="en-US" dirty="0" smtClean="0"/>
              <a:t>can observe </a:t>
            </a:r>
            <a:r>
              <a:rPr lang="en-US" dirty="0"/>
              <a:t>its behavior but not see through inside; while the internal view mostly sees it as </a:t>
            </a:r>
            <a:r>
              <a:rPr lang="en-US" dirty="0" smtClean="0"/>
              <a:t>a white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8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expectations on the consumer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First, performs </a:t>
            </a:r>
            <a:r>
              <a:rPr lang="en-US" dirty="0"/>
              <a:t>useful </a:t>
            </a:r>
            <a:r>
              <a:rPr lang="en-US" dirty="0" smtClean="0"/>
              <a:t>functions as </a:t>
            </a:r>
            <a:r>
              <a:rPr lang="en-US" dirty="0"/>
              <a:t>it is </a:t>
            </a:r>
            <a:r>
              <a:rPr lang="en-US" dirty="0" smtClean="0"/>
              <a:t>specified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Perform right </a:t>
            </a:r>
            <a:r>
              <a:rPr lang="en-US" dirty="0"/>
              <a:t>functions as specified, which, hopefully fits the user’s needs (fit for </a:t>
            </a:r>
            <a:r>
              <a:rPr lang="en-US" dirty="0" smtClean="0"/>
              <a:t>use)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Second, </a:t>
            </a:r>
            <a:r>
              <a:rPr lang="en-US" dirty="0" smtClean="0"/>
              <a:t>it performs </a:t>
            </a:r>
            <a:r>
              <a:rPr lang="en-US" dirty="0"/>
              <a:t>these specified functions correctly over repeated use or over a long period of </a:t>
            </a:r>
            <a:r>
              <a:rPr lang="en-US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performs its functions reliably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many users of today’s ubiquitous software and systems, ease of use, or usability, </a:t>
            </a:r>
            <a:r>
              <a:rPr lang="en-US" dirty="0" smtClean="0"/>
              <a:t>may be </a:t>
            </a:r>
            <a:r>
              <a:rPr lang="en-US" dirty="0"/>
              <a:t>a more important quality expectation than reliability or other </a:t>
            </a:r>
            <a:r>
              <a:rPr lang="en-US" dirty="0" smtClean="0"/>
              <a:t>concerns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GUI primarily </a:t>
            </a:r>
            <a:r>
              <a:rPr lang="en-US" dirty="0"/>
              <a:t>driven by the </a:t>
            </a:r>
            <a:r>
              <a:rPr lang="en-US" dirty="0" smtClean="0"/>
              <a:t>usability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Ease </a:t>
            </a:r>
            <a:r>
              <a:rPr lang="en-US" dirty="0"/>
              <a:t>of installation -so-called “</a:t>
            </a:r>
            <a:r>
              <a:rPr lang="en-US" dirty="0" smtClean="0"/>
              <a:t>plug-and-play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2382592"/>
            <a:ext cx="10126014" cy="4288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of the same system may have different views and priorities,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such </a:t>
            </a:r>
            <a:r>
              <a:rPr lang="en-US" dirty="0"/>
              <a:t>as the </a:t>
            </a:r>
            <a:r>
              <a:rPr lang="en-US" dirty="0" smtClean="0"/>
              <a:t>importance of </a:t>
            </a:r>
            <a:r>
              <a:rPr lang="en-US" dirty="0"/>
              <a:t>usability for novice users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the importance of reliability for sophisticated users of </a:t>
            </a:r>
            <a:r>
              <a:rPr lang="en-US" dirty="0" smtClean="0"/>
              <a:t>the web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Expert Novice Post-It Papers Meaning Experienced Or Inexperienced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5"/>
          <a:stretch/>
        </p:blipFill>
        <p:spPr bwMode="auto">
          <a:xfrm>
            <a:off x="6883346" y="3770142"/>
            <a:ext cx="3290966" cy="26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8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beyond human users, the primary</a:t>
            </a:r>
          </a:p>
          <a:p>
            <a:r>
              <a:rPr lang="en-US" dirty="0"/>
              <a:t>expectations for quality would be to ensure the smooth operation and interaction between the</a:t>
            </a:r>
          </a:p>
          <a:p>
            <a:r>
              <a:rPr lang="en-US" dirty="0"/>
              <a:t>software and these non-human users in the form of better inter-operability and </a:t>
            </a:r>
            <a:r>
              <a:rPr lang="en-US" dirty="0" smtClean="0"/>
              <a:t>adaptability</a:t>
            </a:r>
          </a:p>
          <a:p>
            <a:endParaRPr lang="en-US" dirty="0"/>
          </a:p>
          <a:p>
            <a:r>
              <a:rPr lang="en-US" dirty="0"/>
              <a:t>The basic quality expectations of a customer are similar to that of a user, with the</a:t>
            </a:r>
          </a:p>
          <a:p>
            <a:r>
              <a:rPr lang="en-US" dirty="0"/>
              <a:t>additional concern for the cost of the software or </a:t>
            </a:r>
            <a:r>
              <a:rPr lang="en-US" dirty="0" err="1"/>
              <a:t>servic</a:t>
            </a:r>
            <a:endParaRPr lang="en-US" dirty="0"/>
          </a:p>
        </p:txBody>
      </p:sp>
      <p:pic>
        <p:nvPicPr>
          <p:cNvPr id="4" name="Picture 8" descr="Aerial View of Multiethnic Group with Consumer Concep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3"/>
          <a:stretch/>
        </p:blipFill>
        <p:spPr bwMode="auto">
          <a:xfrm>
            <a:off x="5884164" y="322767"/>
            <a:ext cx="3259836" cy="23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82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expectations on the producer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fulfill their </a:t>
            </a:r>
            <a:r>
              <a:rPr lang="en-US" dirty="0" smtClean="0"/>
              <a:t>contractual obligations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</a:t>
            </a:r>
            <a:r>
              <a:rPr lang="en-US" dirty="0" smtClean="0"/>
              <a:t>de-signs </a:t>
            </a:r>
            <a:r>
              <a:rPr lang="en-US" dirty="0"/>
              <a:t>that maintain conceptual integrity of product components and reduce coupling </a:t>
            </a:r>
            <a:r>
              <a:rPr lang="en-US" dirty="0" smtClean="0"/>
              <a:t>across different </a:t>
            </a:r>
            <a:r>
              <a:rPr lang="en-US" dirty="0"/>
              <a:t>components, are also associated with good quality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product and service managers, adherence to pre-selected software process and </a:t>
            </a:r>
            <a:r>
              <a:rPr lang="en-US" dirty="0" smtClean="0"/>
              <a:t>relevant </a:t>
            </a:r>
            <a:r>
              <a:rPr lang="en-US" dirty="0"/>
              <a:t>standards, proper choice of software methodologies, languages, and tools</a:t>
            </a:r>
            <a:r>
              <a:rPr lang="en-US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They are also interested in managing </a:t>
            </a:r>
            <a:r>
              <a:rPr lang="en-US" dirty="0" smtClean="0"/>
              <a:t>and satisfying </a:t>
            </a:r>
            <a:r>
              <a:rPr lang="en-US" dirty="0"/>
              <a:t>user’s quality </a:t>
            </a:r>
            <a:r>
              <a:rPr lang="en-US" dirty="0" smtClean="0"/>
              <a:t>expectations.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selecting appropriate and </a:t>
            </a:r>
            <a:r>
              <a:rPr lang="en-US" dirty="0" smtClean="0"/>
              <a:t>effective QA </a:t>
            </a:r>
            <a:r>
              <a:rPr lang="en-US" dirty="0"/>
              <a:t>strategies, and seeing them through</a:t>
            </a:r>
          </a:p>
        </p:txBody>
      </p:sp>
    </p:spTree>
    <p:extLst>
      <p:ext uri="{BB962C8B-B14F-4D97-AF65-F5344CB8AC3E}">
        <p14:creationId xmlns:p14="http://schemas.microsoft.com/office/powerpoint/2010/main" val="277608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and </a:t>
            </a:r>
            <a:r>
              <a:rPr lang="en-US" dirty="0" smtClean="0"/>
              <a:t>modifiability may </a:t>
            </a:r>
            <a:r>
              <a:rPr lang="en-US" dirty="0"/>
              <a:t>be paramount for people involved with software service, </a:t>
            </a:r>
            <a:endParaRPr lang="en-US" dirty="0" smtClean="0"/>
          </a:p>
          <a:p>
            <a:r>
              <a:rPr lang="en-US" dirty="0" smtClean="0"/>
              <a:t>maintainability </a:t>
            </a:r>
            <a:r>
              <a:rPr lang="en-US" dirty="0"/>
              <a:t>for </a:t>
            </a:r>
            <a:r>
              <a:rPr lang="en-US" dirty="0" smtClean="0"/>
              <a:t>maintenance </a:t>
            </a:r>
            <a:r>
              <a:rPr lang="en-US" dirty="0"/>
              <a:t>personnel, </a:t>
            </a:r>
            <a:endParaRPr lang="en-US" dirty="0" smtClean="0"/>
          </a:p>
          <a:p>
            <a:r>
              <a:rPr lang="en-US" dirty="0" smtClean="0"/>
              <a:t>portability </a:t>
            </a:r>
            <a:r>
              <a:rPr lang="en-US" dirty="0"/>
              <a:t>for third-party or software packaging service providers, </a:t>
            </a:r>
            <a:endParaRPr lang="en-US" dirty="0" smtClean="0"/>
          </a:p>
          <a:p>
            <a:r>
              <a:rPr lang="en-US" dirty="0" smtClean="0"/>
              <a:t>And profitability </a:t>
            </a:r>
            <a:r>
              <a:rPr lang="en-US" dirty="0"/>
              <a:t>and customer value for product marketing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question, “What is software quality?’, is bound to generate many different answers,</a:t>
            </a:r>
          </a:p>
          <a:p>
            <a:r>
              <a:rPr lang="en-US" dirty="0" smtClean="0"/>
              <a:t>depending on whom you ask, under what circumstances, for what kind of software systems, and so on.</a:t>
            </a:r>
          </a:p>
          <a:p>
            <a:r>
              <a:rPr lang="en-US" dirty="0" smtClean="0"/>
              <a:t> An alternative question that is probably easier for us to get more informative answers is: “What are the characteristics for high-quality software?’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In attempt to define software quality by defining the expected characteristics or properties of high-quality software. </a:t>
            </a:r>
          </a:p>
          <a:p>
            <a:endParaRPr lang="en-US" dirty="0"/>
          </a:p>
          <a:p>
            <a:r>
              <a:rPr lang="en-US" dirty="0" smtClean="0"/>
              <a:t>In doing so, we need to examine the different perspectives and expectations of users as well as other people involved with the development, management, marketing, and maintenance of the software products. </a:t>
            </a:r>
          </a:p>
        </p:txBody>
      </p:sp>
    </p:spTree>
    <p:extLst>
      <p:ext uri="{BB962C8B-B14F-4D97-AF65-F5344CB8AC3E}">
        <p14:creationId xmlns:p14="http://schemas.microsoft.com/office/powerpoint/2010/main" val="20643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need to examine the individual characteristics associated with quality and their inter-relationship,</a:t>
            </a:r>
          </a:p>
          <a:p>
            <a:r>
              <a:rPr lang="en-US" dirty="0" smtClean="0"/>
              <a:t>and focus our attention on the critical characteristics of functional correctness</a:t>
            </a:r>
          </a:p>
          <a:p>
            <a:endParaRPr lang="en-US" dirty="0"/>
          </a:p>
        </p:txBody>
      </p:sp>
      <p:pic>
        <p:nvPicPr>
          <p:cNvPr id="1026" name="Picture 2" descr="Is Software Quality Assurance same as Software Test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535818"/>
            <a:ext cx="6956090" cy="31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4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QUALITY: PERSPECTIVES AND EXPECTATIONS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views of quality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views of quality based </a:t>
            </a:r>
            <a:r>
              <a:rPr lang="en-US" dirty="0"/>
              <a:t>on the </a:t>
            </a:r>
            <a:r>
              <a:rPr lang="en-US" dirty="0" smtClean="0"/>
              <a:t>different </a:t>
            </a:r>
            <a:r>
              <a:rPr lang="en-US" dirty="0"/>
              <a:t>roles, responsibilities, and quality expectations of different </a:t>
            </a:r>
            <a:r>
              <a:rPr lang="en-US" dirty="0" smtClean="0"/>
              <a:t>people</a:t>
            </a:r>
          </a:p>
          <a:p>
            <a:r>
              <a:rPr lang="en-US" dirty="0" err="1"/>
              <a:t>Kitchenham</a:t>
            </a:r>
            <a:r>
              <a:rPr lang="en-US" dirty="0"/>
              <a:t> and </a:t>
            </a:r>
            <a:r>
              <a:rPr lang="en-US" dirty="0" err="1"/>
              <a:t>Pfleeger</a:t>
            </a:r>
            <a:r>
              <a:rPr lang="en-US" dirty="0"/>
              <a:t> </a:t>
            </a:r>
            <a:r>
              <a:rPr lang="en-US" dirty="0" smtClean="0"/>
              <a:t>view: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transcendental,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user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manufacturing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product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and </a:t>
            </a:r>
            <a:r>
              <a:rPr lang="en-US" dirty="0"/>
              <a:t>value-based views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Kitchenham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Pfleeger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>
                <a:solidFill>
                  <a:schemeClr val="accent1"/>
                </a:solidFill>
              </a:rPr>
              <a:t>transcendental view</a:t>
            </a:r>
            <a:r>
              <a:rPr lang="en-US" dirty="0"/>
              <a:t>, quality is hard to define or describe in abstract terms,</a:t>
            </a:r>
          </a:p>
          <a:p>
            <a:r>
              <a:rPr lang="en-US" dirty="0"/>
              <a:t>but can be recognized if it is present. It is generally associated with some intangible</a:t>
            </a:r>
          </a:p>
          <a:p>
            <a:r>
              <a:rPr lang="en-US" dirty="0"/>
              <a:t>properties that delight </a:t>
            </a:r>
            <a:r>
              <a:rPr lang="en-US" dirty="0" smtClean="0"/>
              <a:t>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user view</a:t>
            </a:r>
            <a:r>
              <a:rPr lang="en-US" dirty="0"/>
              <a:t>, quality is fitness for purpose or meeting user’s needs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manufacturing view</a:t>
            </a:r>
            <a:r>
              <a:rPr lang="en-US" dirty="0"/>
              <a:t>, quality means conformance to process </a:t>
            </a:r>
            <a:r>
              <a:rPr lang="en-US" dirty="0" smtClean="0"/>
              <a:t>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</a:t>
            </a:r>
            <a:r>
              <a:rPr lang="en-US" dirty="0">
                <a:solidFill>
                  <a:schemeClr val="accent1"/>
                </a:solidFill>
              </a:rPr>
              <a:t> product view</a:t>
            </a:r>
            <a:r>
              <a:rPr lang="en-US" dirty="0"/>
              <a:t>, the focus is on inherent characteristics in the product itself in</a:t>
            </a:r>
          </a:p>
          <a:p>
            <a:r>
              <a:rPr lang="en-US" dirty="0"/>
              <a:t>the hope that controlling these internal quality </a:t>
            </a:r>
            <a:r>
              <a:rPr lang="en-US" dirty="0" smtClean="0"/>
              <a:t>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>
                <a:solidFill>
                  <a:schemeClr val="accent1"/>
                </a:solidFill>
              </a:rPr>
              <a:t>value-based view</a:t>
            </a:r>
            <a:r>
              <a:rPr lang="en-US" dirty="0"/>
              <a:t>, quality is the customers’ willingness to pay for a software.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2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role and responsibilities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People’s roles and </a:t>
            </a: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software quality is concerned, different people would have different views and </a:t>
            </a:r>
            <a:r>
              <a:rPr lang="en-US" dirty="0" smtClean="0"/>
              <a:t>expectations </a:t>
            </a:r>
            <a:r>
              <a:rPr lang="en-US" dirty="0"/>
              <a:t>based on their roles and </a:t>
            </a:r>
            <a:r>
              <a:rPr lang="en-US" dirty="0" smtClean="0"/>
              <a:t>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divide the people into two broad </a:t>
            </a:r>
            <a:r>
              <a:rPr lang="en-US" dirty="0" smtClean="0"/>
              <a:t>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Consumers</a:t>
            </a:r>
            <a:r>
              <a:rPr lang="en-US" dirty="0"/>
              <a:t> of software products or services, including customers and users, either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internally or </a:t>
            </a:r>
            <a:r>
              <a:rPr lang="en-US" dirty="0" smtClean="0"/>
              <a:t>externally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Invisible user</a:t>
            </a:r>
          </a:p>
        </p:txBody>
      </p:sp>
    </p:spTree>
    <p:extLst>
      <p:ext uri="{BB962C8B-B14F-4D97-AF65-F5344CB8AC3E}">
        <p14:creationId xmlns:p14="http://schemas.microsoft.com/office/powerpoint/2010/main" val="227231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</TotalTime>
  <Words>831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Tw Cen MT</vt:lpstr>
      <vt:lpstr>Tw Cen MT Condensed</vt:lpstr>
      <vt:lpstr>Wingdings</vt:lpstr>
      <vt:lpstr>Wingdings 3</vt:lpstr>
      <vt:lpstr>Integral</vt:lpstr>
      <vt:lpstr>What is Software Quality</vt:lpstr>
      <vt:lpstr>What is Software Quality</vt:lpstr>
      <vt:lpstr>What is software quality</vt:lpstr>
      <vt:lpstr>What is software quality</vt:lpstr>
      <vt:lpstr>QUALITY: PERSPECTIVES AND EXPECTATIONS</vt:lpstr>
      <vt:lpstr>different views of quality</vt:lpstr>
      <vt:lpstr>Kitchenham and Pfleeger view</vt:lpstr>
      <vt:lpstr>People role and responsibilities</vt:lpstr>
      <vt:lpstr>People’s roles and responsibilities</vt:lpstr>
      <vt:lpstr>Consumers</vt:lpstr>
      <vt:lpstr>Producers</vt:lpstr>
      <vt:lpstr>Producers</vt:lpstr>
      <vt:lpstr>Quality expectations on the consumer side</vt:lpstr>
      <vt:lpstr>Consumer view</vt:lpstr>
      <vt:lpstr>Consumer view</vt:lpstr>
      <vt:lpstr>Quality expectations on the producer side</vt:lpstr>
      <vt:lpstr>Producer view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33</cp:revision>
  <dcterms:created xsi:type="dcterms:W3CDTF">2020-07-17T18:55:20Z</dcterms:created>
  <dcterms:modified xsi:type="dcterms:W3CDTF">2020-07-17T20:42:30Z</dcterms:modified>
</cp:coreProperties>
</file>