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45" autoAdjust="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4EF58-5242-40B7-8BC1-FEFD5F9AE819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D78EE-E59A-405E-81B9-90796E906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37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software durability</a:t>
            </a:r>
            <a:r>
              <a:rPr lang="en-US" dirty="0" smtClean="0"/>
              <a:t> means the solution ability of serviceability of software and to meet user's needs for a relatively long 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D78EE-E59A-405E-81B9-90796E9063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44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A328-8A7B-4A43-AA4A-A66EDA7778CE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65747-C1EE-464B-8CC7-0AD197936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06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A328-8A7B-4A43-AA4A-A66EDA7778CE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65747-C1EE-464B-8CC7-0AD197936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2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A328-8A7B-4A43-AA4A-A66EDA7778CE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65747-C1EE-464B-8CC7-0AD197936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43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A328-8A7B-4A43-AA4A-A66EDA7778CE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65747-C1EE-464B-8CC7-0AD197936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7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A328-8A7B-4A43-AA4A-A66EDA7778CE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65747-C1EE-464B-8CC7-0AD197936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8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A328-8A7B-4A43-AA4A-A66EDA7778CE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65747-C1EE-464B-8CC7-0AD197936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3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A328-8A7B-4A43-AA4A-A66EDA7778CE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65747-C1EE-464B-8CC7-0AD197936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7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A328-8A7B-4A43-AA4A-A66EDA7778CE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65747-C1EE-464B-8CC7-0AD197936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5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A328-8A7B-4A43-AA4A-A66EDA7778CE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65747-C1EE-464B-8CC7-0AD197936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3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A328-8A7B-4A43-AA4A-A66EDA7778CE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65747-C1EE-464B-8CC7-0AD197936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A328-8A7B-4A43-AA4A-A66EDA7778CE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65747-C1EE-464B-8CC7-0AD197936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49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7A328-8A7B-4A43-AA4A-A66EDA7778CE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65747-C1EE-464B-8CC7-0AD197936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4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Quality Assurance(QA)? Process, Methods, Examples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smtClean="0"/>
              <a:t>Lecture </a:t>
            </a:r>
            <a:r>
              <a:rPr lang="en-US" sz="5400" dirty="0" smtClean="0"/>
              <a:t>3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28595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Quality Assurance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5 primary  Quality Assurance Functions:</a:t>
            </a:r>
          </a:p>
          <a:p>
            <a:endParaRPr lang="en-US" dirty="0"/>
          </a:p>
          <a:p>
            <a:r>
              <a:rPr lang="en-US" b="1" dirty="0" smtClean="0"/>
              <a:t>Technology transfer:</a:t>
            </a:r>
            <a:r>
              <a:rPr lang="en-US" dirty="0" smtClean="0"/>
              <a:t> This function involves getting a product design document as well as trial and error data and its evaluation. The documents are distributed, checked and approved.</a:t>
            </a:r>
          </a:p>
          <a:p>
            <a:r>
              <a:rPr lang="en-US" b="1" dirty="0" smtClean="0"/>
              <a:t>Validation:</a:t>
            </a:r>
            <a:r>
              <a:rPr lang="en-US" dirty="0" smtClean="0"/>
              <a:t> Here validation master plan for the entire system is prepared. Approval of test criteria for validating product and process is set. Resource planning for execution of a validation plan is done.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73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Quality Assurance Functions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Documentation:</a:t>
            </a:r>
            <a:r>
              <a:rPr lang="en-US" dirty="0" smtClean="0"/>
              <a:t> This function controls the distribution and archiving of documents. Any change in a document is made by adopting the proper change control procedure. Approval of all types of documents.</a:t>
            </a:r>
          </a:p>
          <a:p>
            <a:r>
              <a:rPr lang="en-US" b="1" dirty="0" smtClean="0"/>
              <a:t>Assuring Quality of products: </a:t>
            </a:r>
            <a:r>
              <a:rPr lang="en-US" dirty="0" smtClean="0"/>
              <a:t>Assure that the product is of required quality.</a:t>
            </a:r>
          </a:p>
          <a:p>
            <a:r>
              <a:rPr lang="en-US" b="1" dirty="0" smtClean="0"/>
              <a:t>Quality improvement plans: </a:t>
            </a:r>
            <a:r>
              <a:rPr lang="en-US" dirty="0" smtClean="0"/>
              <a:t>Plan to improve quality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514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Quality Assurance Certifications: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several certifications available in the industry to ensure that Organizations follow Standards Quality Processes.</a:t>
            </a:r>
          </a:p>
          <a:p>
            <a:endParaRPr lang="en-US" dirty="0"/>
          </a:p>
          <a:p>
            <a:r>
              <a:rPr lang="en-US" b="1" dirty="0" smtClean="0"/>
              <a:t>ISO 9000 </a:t>
            </a:r>
            <a:endParaRPr lang="en-US" dirty="0" smtClean="0"/>
          </a:p>
          <a:p>
            <a:r>
              <a:rPr lang="en-US" dirty="0" smtClean="0"/>
              <a:t>This standard was first established in 1987</a:t>
            </a:r>
          </a:p>
          <a:p>
            <a:r>
              <a:rPr lang="en-US" dirty="0"/>
              <a:t>I</a:t>
            </a:r>
            <a:r>
              <a:rPr lang="en-US" dirty="0" smtClean="0"/>
              <a:t>t is related to Quality Management Systems. This helps the organization ensure quality to their customers and other stakeholders.</a:t>
            </a:r>
            <a:endParaRPr lang="en-US" b="1" dirty="0" smtClean="0"/>
          </a:p>
          <a:p>
            <a:r>
              <a:rPr lang="en-US" dirty="0" smtClean="0"/>
              <a:t>An organization who wishes to be certified as ISO 9000 is audited based on their functions, products, services and their processes. 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643588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ISO 9000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certification helps – </a:t>
            </a:r>
          </a:p>
          <a:p>
            <a:pPr lvl="1"/>
            <a:r>
              <a:rPr lang="en-US" dirty="0" smtClean="0"/>
              <a:t>Increase the profit of the organization</a:t>
            </a:r>
          </a:p>
          <a:p>
            <a:pPr lvl="1"/>
            <a:r>
              <a:rPr lang="en-US" dirty="0" smtClean="0"/>
              <a:t>Improves Domestic and International trade</a:t>
            </a:r>
          </a:p>
          <a:p>
            <a:pPr lvl="1"/>
            <a:r>
              <a:rPr lang="en-US" dirty="0" smtClean="0"/>
              <a:t>Reduces waste and increase the productivity of the employees</a:t>
            </a:r>
          </a:p>
          <a:p>
            <a:pPr lvl="1"/>
            <a:r>
              <a:rPr lang="en-US" dirty="0" smtClean="0"/>
              <a:t>Provide Excellent customer satisfaction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They are not specific to any one industry and can be applied to organizations of any size.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765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CMMI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Capability Maturity Model Integrated (CMMI)</a:t>
            </a:r>
            <a:r>
              <a:rPr lang="en-US" dirty="0" smtClean="0"/>
              <a:t> is a process improvement approach developed specially for software process improvement. </a:t>
            </a:r>
          </a:p>
          <a:p>
            <a:r>
              <a:rPr lang="en-US" dirty="0" smtClean="0"/>
              <a:t>It is based on the process maturity framework and used as a general aid in business processes in the Software Industry. </a:t>
            </a:r>
          </a:p>
          <a:p>
            <a:r>
              <a:rPr lang="en-US" dirty="0" smtClean="0"/>
              <a:t>This model is highly regarded and widely used in Software Development Organizations.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067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CMMI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CMMI has 5 levels. An organization is certified at CMMI level 1 to 5 based on the maturity of their Quality Assurance Mechanisms.</a:t>
            </a:r>
          </a:p>
          <a:p>
            <a:endParaRPr lang="en-US" dirty="0"/>
          </a:p>
          <a:p>
            <a:r>
              <a:rPr lang="en-US" dirty="0" smtClean="0"/>
              <a:t>Level 1 - </a:t>
            </a:r>
            <a:r>
              <a:rPr lang="en-US" b="1" dirty="0" smtClean="0"/>
              <a:t>Initial:</a:t>
            </a:r>
            <a:r>
              <a:rPr lang="en-US" dirty="0" smtClean="0"/>
              <a:t> In this stage the quality environment is unstable. Simply, no processes have been followed or documented</a:t>
            </a:r>
          </a:p>
          <a:p>
            <a:r>
              <a:rPr lang="en-US" dirty="0" smtClean="0"/>
              <a:t>Level 2 - </a:t>
            </a:r>
            <a:r>
              <a:rPr lang="en-US" b="1" dirty="0" smtClean="0"/>
              <a:t>Repeatable:</a:t>
            </a:r>
            <a:r>
              <a:rPr lang="en-US" dirty="0" smtClean="0"/>
              <a:t> Some processes are followed which are repeatable. This level ensures processes are followed at the project level.</a:t>
            </a:r>
          </a:p>
          <a:p>
            <a:r>
              <a:rPr lang="en-US" dirty="0" smtClean="0"/>
              <a:t>Level 3 - </a:t>
            </a:r>
            <a:r>
              <a:rPr lang="en-US" b="1" dirty="0" smtClean="0"/>
              <a:t>Defined: </a:t>
            </a:r>
            <a:r>
              <a:rPr lang="en-US" dirty="0" smtClean="0"/>
              <a:t>Set of processes are defined and documented at the organizational level. Those defined processes are subject to some degree of improvement.</a:t>
            </a:r>
          </a:p>
          <a:p>
            <a:r>
              <a:rPr lang="en-US" dirty="0" smtClean="0"/>
              <a:t>Level 4 - </a:t>
            </a:r>
            <a:r>
              <a:rPr lang="en-US" b="1" dirty="0" smtClean="0"/>
              <a:t>Managed:</a:t>
            </a:r>
            <a:r>
              <a:rPr lang="en-US" dirty="0" smtClean="0"/>
              <a:t> This level uses process metrics and effectively controls the processes that are followed.</a:t>
            </a:r>
          </a:p>
          <a:p>
            <a:r>
              <a:rPr lang="en-US" dirty="0" smtClean="0"/>
              <a:t>Level 5 - </a:t>
            </a:r>
            <a:r>
              <a:rPr lang="en-US" b="1" dirty="0" smtClean="0"/>
              <a:t>Optimizing:</a:t>
            </a:r>
            <a:r>
              <a:rPr lang="en-US" dirty="0" smtClean="0"/>
              <a:t> This level focuses on the continuous improvements of the processes through learning &amp;  innovation.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60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Test Maturity Model (TMM):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This model assesses the maturity of processes in a Testing Environment. Even this model has 5 levels, defined below- </a:t>
            </a:r>
          </a:p>
          <a:p>
            <a:r>
              <a:rPr lang="en-US" dirty="0" smtClean="0"/>
              <a:t>Level 1 - </a:t>
            </a:r>
            <a:r>
              <a:rPr lang="en-US" b="1" dirty="0" smtClean="0"/>
              <a:t>Initial</a:t>
            </a:r>
            <a:r>
              <a:rPr lang="en-US" dirty="0" smtClean="0"/>
              <a:t>: There is no quality standard followed for testing processes and only ad-hoc methods are used at this level</a:t>
            </a:r>
          </a:p>
          <a:p>
            <a:r>
              <a:rPr lang="en-US" dirty="0" smtClean="0"/>
              <a:t>Level 2 - </a:t>
            </a:r>
            <a:r>
              <a:rPr lang="en-US" b="1" dirty="0" smtClean="0"/>
              <a:t>Definition:</a:t>
            </a:r>
            <a:r>
              <a:rPr lang="en-US" dirty="0" smtClean="0"/>
              <a:t> Defined process. Preparation of test strategy, plans, test cases are done.</a:t>
            </a:r>
          </a:p>
          <a:p>
            <a:r>
              <a:rPr lang="en-US" dirty="0" smtClean="0"/>
              <a:t>Level 3 - </a:t>
            </a:r>
            <a:r>
              <a:rPr lang="en-US" b="1" dirty="0" smtClean="0"/>
              <a:t>Integration:</a:t>
            </a:r>
            <a:r>
              <a:rPr lang="en-US" dirty="0" smtClean="0"/>
              <a:t> Testing is carried out throughout the software development lifecycle (SDLC) - which is nothing but integration with the development activities, E.g., V- Model.</a:t>
            </a:r>
          </a:p>
          <a:p>
            <a:r>
              <a:rPr lang="en-US" dirty="0" smtClean="0"/>
              <a:t>Level 4 -</a:t>
            </a:r>
            <a:r>
              <a:rPr lang="en-US" b="1" dirty="0" smtClean="0"/>
              <a:t> Management and Measurement:</a:t>
            </a:r>
            <a:r>
              <a:rPr lang="en-US" dirty="0" smtClean="0"/>
              <a:t> Review of requirements and designs takes place at this level and criteria has been set for each level of testing</a:t>
            </a:r>
          </a:p>
          <a:p>
            <a:r>
              <a:rPr lang="en-US" dirty="0" smtClean="0"/>
              <a:t>Level 5 - </a:t>
            </a:r>
            <a:r>
              <a:rPr lang="en-US" b="1" dirty="0" smtClean="0"/>
              <a:t>Optimization:</a:t>
            </a:r>
            <a:r>
              <a:rPr lang="en-US" dirty="0" smtClean="0"/>
              <a:t> Many preventive techniques are used for testing processes, and tool support(Automation) is used to improve the testing standards and processes.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95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Quality?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Quality is extremely hard to define, </a:t>
            </a:r>
          </a:p>
          <a:p>
            <a:r>
              <a:rPr lang="en-US" dirty="0" smtClean="0"/>
              <a:t>and it is simply stated: "Fit for use or purpose." </a:t>
            </a:r>
          </a:p>
          <a:p>
            <a:r>
              <a:rPr lang="en-US" dirty="0" smtClean="0"/>
              <a:t>It is all about meeting the needs and expectations of customers with respect to functionality, design, reliability, durability, &amp; price of the product.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982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Assurance?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Assurance is nothing but a positive declaration on a product or service, which gives confidence. </a:t>
            </a:r>
          </a:p>
          <a:p>
            <a:r>
              <a:rPr lang="en-US" dirty="0" smtClean="0"/>
              <a:t>It is certainty of a product or a service, which it will work well.</a:t>
            </a:r>
          </a:p>
          <a:p>
            <a:r>
              <a:rPr lang="en-US" dirty="0" smtClean="0"/>
              <a:t>It provides a guarantee that the product will work without any problems as per the expectations or requirements.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05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Quality Assurance?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Quality Assurance (QA)</a:t>
            </a:r>
            <a:r>
              <a:rPr lang="en-US" dirty="0" smtClean="0"/>
              <a:t> is defined as an activity to ensure that an organization is providing the best possible product or service to customers. </a:t>
            </a:r>
          </a:p>
          <a:p>
            <a:r>
              <a:rPr lang="en-US" dirty="0" smtClean="0"/>
              <a:t>QA focuses on improving the processes to deliver Quality Products to the customer. </a:t>
            </a:r>
          </a:p>
          <a:p>
            <a:r>
              <a:rPr lang="en-US" dirty="0" smtClean="0"/>
              <a:t>An organization has to ensure, that processes are efficient and effective as per the quality standards defined for software products.</a:t>
            </a:r>
          </a:p>
        </p:txBody>
      </p:sp>
    </p:spTree>
    <p:extLst>
      <p:ext uri="{BB962C8B-B14F-4D97-AF65-F5344CB8AC3E}">
        <p14:creationId xmlns:p14="http://schemas.microsoft.com/office/powerpoint/2010/main" val="424292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Quality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Quality control popularly abbreviated as QC. </a:t>
            </a:r>
          </a:p>
          <a:p>
            <a:r>
              <a:rPr lang="en-US" dirty="0" smtClean="0"/>
              <a:t>It is a Software Engineering process used to ensure quality in a product or a service. </a:t>
            </a:r>
          </a:p>
          <a:p>
            <a:r>
              <a:rPr lang="en-US" dirty="0" smtClean="0"/>
              <a:t>It does not deal with the processes used to create a product; rather it examines the quality of the "end products" and the final outcome.</a:t>
            </a:r>
          </a:p>
          <a:p>
            <a:endParaRPr lang="en-US" dirty="0"/>
          </a:p>
          <a:p>
            <a:r>
              <a:rPr lang="en-US" dirty="0" smtClean="0"/>
              <a:t>QC also evaluates people on their quality level skill sets and imparts training and certifications. </a:t>
            </a:r>
          </a:p>
          <a:p>
            <a:r>
              <a:rPr lang="en-US" dirty="0" smtClean="0"/>
              <a:t>This evaluation is required for the service based organization and helps provide "perfect" service to the customers.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15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Quality Control </a:t>
            </a:r>
            <a:r>
              <a:rPr lang="en-US" b="1" dirty="0" err="1" smtClean="0"/>
              <a:t>vs</a:t>
            </a:r>
            <a:r>
              <a:rPr lang="en-US" b="1" dirty="0" smtClean="0"/>
              <a:t> Quality Assurance?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1442594"/>
            <a:ext cx="7258050" cy="5415406"/>
          </a:xfrm>
        </p:spPr>
      </p:pic>
    </p:spTree>
    <p:extLst>
      <p:ext uri="{BB962C8B-B14F-4D97-AF65-F5344CB8AC3E}">
        <p14:creationId xmlns:p14="http://schemas.microsoft.com/office/powerpoint/2010/main" val="1524644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Examples of QC and QA activities are as follows:</a:t>
            </a:r>
            <a:endParaRPr lang="en-US" sz="4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0178949"/>
              </p:ext>
            </p:extLst>
          </p:nvPr>
        </p:nvGraphicFramePr>
        <p:xfrm>
          <a:off x="838200" y="1825625"/>
          <a:ext cx="10698480" cy="4742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9240"/>
                <a:gridCol w="5349240"/>
              </a:tblGrid>
              <a:tr h="9485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Quality Control Activities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Quality Assurance Activities </a:t>
                      </a:r>
                      <a:endParaRPr lang="en-US" dirty="0"/>
                    </a:p>
                  </a:txBody>
                  <a:tcPr anchor="ctr"/>
                </a:tc>
              </a:tr>
              <a:tr h="9485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Walkthrough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Quality Audit</a:t>
                      </a:r>
                      <a:endParaRPr lang="en-US" dirty="0"/>
                    </a:p>
                  </a:txBody>
                  <a:tcPr anchor="ctr"/>
                </a:tc>
              </a:tr>
              <a:tr h="9485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Defining Process</a:t>
                      </a:r>
                      <a:endParaRPr lang="en-US" dirty="0"/>
                    </a:p>
                  </a:txBody>
                  <a:tcPr anchor="ctr"/>
                </a:tc>
              </a:tr>
              <a:tr h="9485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Inspection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Tool Identification and selection</a:t>
                      </a:r>
                      <a:endParaRPr lang="en-US" dirty="0"/>
                    </a:p>
                  </a:txBody>
                  <a:tcPr anchor="ctr"/>
                </a:tc>
              </a:tr>
              <a:tr h="9485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Checkpoint review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Training of Quality Standards and Processes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290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SQA and QC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above activities are concerned with QA and QC of any product and not essentially software</a:t>
            </a:r>
            <a:r>
              <a:rPr lang="en-US" dirty="0" smtClean="0"/>
              <a:t>. With respect to software </a:t>
            </a:r>
          </a:p>
          <a:p>
            <a:r>
              <a:rPr lang="en-US" dirty="0" smtClean="0"/>
              <a:t>QA becomes SQA ( Software Quality Assurance)</a:t>
            </a:r>
          </a:p>
          <a:p>
            <a:r>
              <a:rPr lang="en-US" dirty="0" smtClean="0"/>
              <a:t>QC becomes Software Testing</a:t>
            </a:r>
            <a:r>
              <a:rPr lang="en-US" b="1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1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7817009"/>
              </p:ext>
            </p:extLst>
          </p:nvPr>
        </p:nvGraphicFramePr>
        <p:xfrm>
          <a:off x="838200" y="365125"/>
          <a:ext cx="10515600" cy="6218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80562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SQA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Software Testing</a:t>
                      </a:r>
                      <a:endParaRPr lang="en-US" dirty="0"/>
                    </a:p>
                  </a:txBody>
                  <a:tcPr/>
                </a:tc>
              </a:tr>
              <a:tr h="907892"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 Quality Assurance is about engineering process that ensures quality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 Testing is to test a product for problems before the product goes live</a:t>
                      </a:r>
                      <a:endParaRPr lang="en-US" dirty="0"/>
                    </a:p>
                  </a:txBody>
                  <a:tcPr/>
                </a:tc>
              </a:tr>
              <a:tr h="1180259">
                <a:tc>
                  <a:txBody>
                    <a:bodyPr/>
                    <a:lstStyle/>
                    <a:p>
                      <a:r>
                        <a:rPr lang="en-US" dirty="0" smtClean="0"/>
                        <a:t>Involves activities related to the implementation of processes, procedures, and standards. Example - Audits Training 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Involves actives concerning verification of product Example - Review Testing</a:t>
                      </a:r>
                      <a:endParaRPr lang="en-US" dirty="0"/>
                    </a:p>
                  </a:txBody>
                  <a:tcPr/>
                </a:tc>
              </a:tr>
              <a:tr h="805628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focused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 focused</a:t>
                      </a:r>
                    </a:p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</a:tr>
              <a:tr h="805628">
                <a:tc>
                  <a:txBody>
                    <a:bodyPr/>
                    <a:lstStyle/>
                    <a:p>
                      <a:r>
                        <a:rPr lang="en-US" dirty="0" smtClean="0"/>
                        <a:t>Preventive technique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Corrective technique</a:t>
                      </a:r>
                      <a:endParaRPr lang="en-US" dirty="0"/>
                    </a:p>
                  </a:txBody>
                  <a:tcPr/>
                </a:tc>
              </a:tr>
              <a:tr h="805628">
                <a:tc>
                  <a:txBody>
                    <a:bodyPr/>
                    <a:lstStyle/>
                    <a:p>
                      <a:r>
                        <a:rPr lang="en-US" dirty="0" smtClean="0"/>
                        <a:t>Proactive measure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Reactive measure</a:t>
                      </a:r>
                      <a:endParaRPr lang="en-US" dirty="0"/>
                    </a:p>
                  </a:txBody>
                  <a:tcPr/>
                </a:tc>
              </a:tr>
              <a:tr h="907892">
                <a:tc>
                  <a:txBody>
                    <a:bodyPr/>
                    <a:lstStyle/>
                    <a:p>
                      <a:r>
                        <a:rPr lang="en-US" dirty="0" smtClean="0"/>
                        <a:t>The scope of SQA applied to all products that will be created by the organization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scope of Software Testing applies to a particular product being tested.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1912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768</Words>
  <Application>Microsoft Office PowerPoint</Application>
  <PresentationFormat>Widescreen</PresentationFormat>
  <Paragraphs>97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Quality Assurance(QA)? Process, Methods, Examples </vt:lpstr>
      <vt:lpstr>What is Quality?</vt:lpstr>
      <vt:lpstr>What is Assurance?</vt:lpstr>
      <vt:lpstr>What is Quality Assurance?</vt:lpstr>
      <vt:lpstr>What is Quality Control?</vt:lpstr>
      <vt:lpstr>Quality Control vs Quality Assurance?</vt:lpstr>
      <vt:lpstr>Examples of QC and QA activities are as follows:</vt:lpstr>
      <vt:lpstr>SQA and QC</vt:lpstr>
      <vt:lpstr>PowerPoint Presentation</vt:lpstr>
      <vt:lpstr>Quality Assurance Functions</vt:lpstr>
      <vt:lpstr>Quality Assurance Functions cont..</vt:lpstr>
      <vt:lpstr>Quality Assurance Certifications:</vt:lpstr>
      <vt:lpstr>ISO 9000 Benefits</vt:lpstr>
      <vt:lpstr>CMMI level</vt:lpstr>
      <vt:lpstr>CMMI Level</vt:lpstr>
      <vt:lpstr>Test Maturity Model (TMM):</vt:lpstr>
    </vt:vector>
  </TitlesOfParts>
  <Company>Kanju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Assurance(QA)? Process, Methods, Examples </dc:title>
  <dc:creator>Waqas Ahmad</dc:creator>
  <cp:lastModifiedBy>Waqas Ahmad</cp:lastModifiedBy>
  <cp:revision>23</cp:revision>
  <dcterms:created xsi:type="dcterms:W3CDTF">2020-03-10T21:45:33Z</dcterms:created>
  <dcterms:modified xsi:type="dcterms:W3CDTF">2020-03-10T23:02:16Z</dcterms:modified>
</cp:coreProperties>
</file>