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5E9-A2DB-4F18-9D7D-FBEF5DF84F6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5E9-A2DB-4F18-9D7D-FBEF5DF84F6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7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5E9-A2DB-4F18-9D7D-FBEF5DF84F6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5E9-A2DB-4F18-9D7D-FBEF5DF84F6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6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5E9-A2DB-4F18-9D7D-FBEF5DF84F6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7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5E9-A2DB-4F18-9D7D-FBEF5DF84F6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5E9-A2DB-4F18-9D7D-FBEF5DF84F6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8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5E9-A2DB-4F18-9D7D-FBEF5DF84F6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5E9-A2DB-4F18-9D7D-FBEF5DF84F6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7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5E9-A2DB-4F18-9D7D-FBEF5DF84F6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6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5E9-A2DB-4F18-9D7D-FBEF5DF84F6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45E9-A2DB-4F18-9D7D-FBEF5DF84F6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4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Architecture: Bridging Requirements and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architecture style (also known as an “architecture pattern”) abstracts the common properties of a family of similar designs. An</a:t>
            </a:r>
          </a:p>
          <a:p>
            <a:r>
              <a:rPr lang="en-US" dirty="0" smtClean="0"/>
              <a:t>architecture style contains a set of rules, constraints, and patterns of how to structure a system into a set of elements and connectors. It</a:t>
            </a:r>
          </a:p>
          <a:p>
            <a:r>
              <a:rPr lang="en-US" dirty="0" smtClean="0"/>
              <a:t>governs the overall structure design pattern of constituent element types and their runtime interaction of flow control and data transfer.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8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key components of an architecture style are: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elements that perform functions required by a system</a:t>
            </a:r>
          </a:p>
          <a:p>
            <a:r>
              <a:rPr lang="en-US" dirty="0" smtClean="0"/>
              <a:t>• connectors that enable communication, coordination, and cooperation among elements</a:t>
            </a:r>
          </a:p>
          <a:p>
            <a:r>
              <a:rPr lang="en-US" dirty="0" smtClean="0"/>
              <a:t>• constraints that define how elements can be integrated to form the system</a:t>
            </a:r>
          </a:p>
          <a:p>
            <a:r>
              <a:rPr lang="en-US" dirty="0" smtClean="0"/>
              <a:t>• attributes that describe the advantages and disadvantages of the chosen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5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examples of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in the data-centric style</a:t>
            </a:r>
            <a:r>
              <a:rPr lang="en-US" dirty="0" smtClean="0"/>
              <a:t>, the data store plays a central role and it is accessed frequently by other elements that modify</a:t>
            </a:r>
          </a:p>
          <a:p>
            <a:r>
              <a:rPr lang="en-US" dirty="0" smtClean="0"/>
              <a:t>data. </a:t>
            </a:r>
            <a:r>
              <a:rPr lang="en-US" dirty="0" smtClean="0">
                <a:solidFill>
                  <a:schemeClr val="accent1"/>
                </a:solidFill>
              </a:rPr>
              <a:t>In the dataflow style</a:t>
            </a:r>
            <a:r>
              <a:rPr lang="en-US" dirty="0" smtClean="0"/>
              <a:t>, input data is transformed by a series of computational or manipulative elements</a:t>
            </a:r>
            <a:r>
              <a:rPr lang="en-US" dirty="0" smtClean="0">
                <a:solidFill>
                  <a:schemeClr val="accent1"/>
                </a:solidFill>
              </a:rPr>
              <a:t>. In the call-and-return style,</a:t>
            </a:r>
          </a:p>
          <a:p>
            <a:r>
              <a:rPr lang="en-US" dirty="0" smtClean="0"/>
              <a:t>functions and procedures are the elements organized in a control hierarchy with a main program invoking several subprograms. In the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object-oriented style</a:t>
            </a:r>
            <a:r>
              <a:rPr lang="en-US" dirty="0" smtClean="0"/>
              <a:t>, elements are represented as objects that encapsulate data and operations, and the communication among them</a:t>
            </a:r>
          </a:p>
          <a:p>
            <a:r>
              <a:rPr lang="en-US" dirty="0" smtClean="0"/>
              <a:t>is by message passing. </a:t>
            </a:r>
            <a:r>
              <a:rPr lang="en-US" dirty="0" smtClean="0">
                <a:solidFill>
                  <a:schemeClr val="accent1"/>
                </a:solidFill>
              </a:rPr>
              <a:t>In the layered style</a:t>
            </a:r>
            <a:r>
              <a:rPr lang="en-US" dirty="0" smtClean="0"/>
              <a:t>, each module or package completes tasks that progress in a framework from higher-level</a:t>
            </a:r>
          </a:p>
          <a:p>
            <a:r>
              <a:rPr lang="en-US" dirty="0" smtClean="0"/>
              <a:t>abstractions to lower-level implementations.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65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now, let us take a look at the multi-tier architecture style in detail. Multi-tier architecture is commonly used for distributed systems. It</a:t>
            </a:r>
          </a:p>
          <a:p>
            <a:r>
              <a:rPr lang="en-US" dirty="0" smtClean="0"/>
              <a:t>usually consists of three element types: client, middleware server, and data server.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element type serves a distinct function.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2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architecture styles so important?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each style has a set of quality attributes that it promotes. By identifying the styles</a:t>
            </a:r>
          </a:p>
          <a:p>
            <a:r>
              <a:rPr lang="en-US" dirty="0" smtClean="0"/>
              <a:t>that a software architecture design supports, we can verify whether the architecture is consistent with the requirement specifications,</a:t>
            </a:r>
          </a:p>
          <a:p>
            <a:r>
              <a:rPr lang="en-US" dirty="0" smtClean="0"/>
              <a:t>and identify which tactics we can use to better implement the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plays a very important role in the Software Development Life Cycle. The architecture design provides a blueprint</a:t>
            </a:r>
          </a:p>
          <a:p>
            <a:r>
              <a:rPr lang="en-US" dirty="0" smtClean="0"/>
              <a:t>and guideline for developing a software system based on its requirement analysis specification. The architecture design embodies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earliest decisions that have a decisive impact on the ultimate success of the software product.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0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box-and-line diagram in Figure 1.2 shows what an architecture design typically looks like.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203" y="2403366"/>
            <a:ext cx="9291725" cy="401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0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IEEE </a:t>
            </a:r>
            <a:r>
              <a:rPr lang="en-US" u="sng" dirty="0" err="1" smtClean="0">
                <a:solidFill>
                  <a:srgbClr val="FF0000"/>
                </a:solidFill>
              </a:rPr>
              <a:t>Std</a:t>
            </a:r>
            <a:r>
              <a:rPr lang="en-US" u="sng" dirty="0" smtClean="0">
                <a:solidFill>
                  <a:srgbClr val="FF0000"/>
                </a:solidFill>
              </a:rPr>
              <a:t> 1471 </a:t>
            </a:r>
            <a:r>
              <a:rPr lang="en-US" dirty="0" smtClean="0"/>
              <a:t>defines system architecture as “the fundamental organization of a system embodied in its elements, their relationships</a:t>
            </a:r>
          </a:p>
          <a:p>
            <a:r>
              <a:rPr lang="en-US" dirty="0" smtClean="0"/>
              <a:t>to each other, and to the environment, and the principles guiding its design and evolution” (Maier, Emery, Hilliard).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4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Garlan</a:t>
            </a:r>
            <a:r>
              <a:rPr lang="en-US" dirty="0" smtClean="0"/>
              <a:t> and Shaw 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Garlan</a:t>
            </a:r>
            <a:r>
              <a:rPr lang="en-US" dirty="0" smtClean="0"/>
              <a:t> and Shaw define software architecture as “the description of elements that comprise a system, the interactions and patterns of</a:t>
            </a:r>
          </a:p>
          <a:p>
            <a:r>
              <a:rPr lang="en-US" dirty="0" smtClean="0"/>
              <a:t>these elements, the principles that guide their composition, and the constraints on these elements” (1996).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1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Dependence of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design depends on the Software Requirement Specification (SRS) produced by analysis in the first step of SDLC. The</a:t>
            </a:r>
          </a:p>
          <a:p>
            <a:r>
              <a:rPr lang="en-US" dirty="0" smtClean="0"/>
              <a:t>requirements process covers information domain modeling, data modeling, function modeling, behavioral modeling, and user interface</a:t>
            </a:r>
          </a:p>
          <a:p>
            <a:r>
              <a:rPr lang="en-US" dirty="0" smtClean="0"/>
              <a:t>modeling. There are two aspects of software requirements: functional and nonfunctional. A functional requirement specifies the</a:t>
            </a:r>
          </a:p>
          <a:p>
            <a:r>
              <a:rPr lang="en-US" dirty="0" smtClean="0"/>
              <a:t>functionality of the software system whereas a nonfunctional requirement specifies system qualities, constraints, and behaviors.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0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for 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mechanisms used to specify a software requirement.</a:t>
            </a:r>
          </a:p>
          <a:p>
            <a:r>
              <a:rPr lang="en-US" dirty="0" smtClean="0"/>
              <a:t>Unified Modeling Language (UML) use-case specifications, Data Flow Diagrams (DFD), and State Transition Diagrams (STD). All</a:t>
            </a:r>
          </a:p>
          <a:p>
            <a:r>
              <a:rPr lang="en-US" dirty="0" smtClean="0"/>
              <a:t>these notations and tools can help software designers better understand the software requirements. However, they are conceptual</a:t>
            </a:r>
          </a:p>
          <a:p>
            <a:r>
              <a:rPr lang="en-US" dirty="0" smtClean="0"/>
              <a:t>models for analysis and not descriptions of the software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9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following lists a software architect's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1-Perform static partition and decomposition of a system into subsystems and communications among subsystems. </a:t>
            </a:r>
          </a:p>
          <a:p>
            <a:r>
              <a:rPr lang="en-US" dirty="0" smtClean="0"/>
              <a:t>A software element can be configured, delivered, developed, and deployed, and is replaceable in the future. Each element's interface</a:t>
            </a:r>
          </a:p>
          <a:p>
            <a:r>
              <a:rPr lang="en-US" dirty="0" smtClean="0"/>
              <a:t>encapsulates details and provides loose coupling with other elements or subsystems.</a:t>
            </a:r>
          </a:p>
          <a:p>
            <a:pPr marL="0" indent="0">
              <a:buNone/>
            </a:pPr>
            <a:r>
              <a:rPr lang="en-US" dirty="0" smtClean="0"/>
              <a:t>2- Establish dynamic control relationships among different subsystems in terms of data flow, control flow orchestration, or message</a:t>
            </a:r>
          </a:p>
          <a:p>
            <a:r>
              <a:rPr lang="en-US" dirty="0" smtClean="0"/>
              <a:t>dispatching.</a:t>
            </a:r>
          </a:p>
          <a:p>
            <a:pPr marL="0" indent="0">
              <a:buNone/>
            </a:pPr>
            <a:r>
              <a:rPr lang="en-US" dirty="0" smtClean="0"/>
              <a:t>3- Consider and evaluate alternative architecture styles that suit the problem domain at hand.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following lists a software architect's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 Perform tradeoff analysis on quality attributes and other nonfunctional requirements during the selection of architecture styles. </a:t>
            </a:r>
          </a:p>
          <a:p>
            <a:r>
              <a:rPr lang="en-US" dirty="0" smtClean="0"/>
              <a:t>The selection of element type and connector type will have a direct impact on system properties and its quality attributes.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For example, in order to increase a distributed system's extensibility,</a:t>
            </a:r>
          </a:p>
          <a:p>
            <a:r>
              <a:rPr lang="en-US" dirty="0" smtClean="0"/>
              <a:t>portability, or maintainability, software components and Web services may be the best choice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5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848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Software Architecture: Bridging Requirements and Implementation</vt:lpstr>
      <vt:lpstr>PowerPoint Presentation</vt:lpstr>
      <vt:lpstr>The box-and-line diagram in Figure 1.2 shows what an architecture design typically looks like.</vt:lpstr>
      <vt:lpstr>Formal Definition of Architecture</vt:lpstr>
      <vt:lpstr>Garlan and Shaw definition </vt:lpstr>
      <vt:lpstr>Dependence of Software Design</vt:lpstr>
      <vt:lpstr>Mechanism for requirement analysis</vt:lpstr>
      <vt:lpstr>The following lists a software architect's tasks</vt:lpstr>
      <vt:lpstr>The following lists a software architect's tasks</vt:lpstr>
      <vt:lpstr>Architecture Styles</vt:lpstr>
      <vt:lpstr>The key components of an architecture style are: </vt:lpstr>
      <vt:lpstr>For examples of style</vt:lpstr>
      <vt:lpstr>PowerPoint Presentation</vt:lpstr>
      <vt:lpstr>Why are architecture styles so important? 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Architecture: Bridging Requirements and Implementation</dc:title>
  <dc:creator>Waqas Ahmad</dc:creator>
  <cp:lastModifiedBy>Zakria Khan</cp:lastModifiedBy>
  <cp:revision>23</cp:revision>
  <dcterms:created xsi:type="dcterms:W3CDTF">2020-04-27T23:26:02Z</dcterms:created>
  <dcterms:modified xsi:type="dcterms:W3CDTF">2020-09-05T09:27:53Z</dcterms:modified>
</cp:coreProperties>
</file>