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4572000" cy="4572000"/>
  <p:notesSz cx="45720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0875" y="1068450"/>
            <a:ext cx="32702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7352"/>
            <a:ext cx="3200400" cy="860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28600" y="791591"/>
            <a:ext cx="1988820" cy="22715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54580" y="791591"/>
            <a:ext cx="1988820" cy="22715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0561" y="-29210"/>
            <a:ext cx="1690370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9772" y="1230835"/>
            <a:ext cx="3723640" cy="1390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54480" y="3200781"/>
            <a:ext cx="1463040" cy="172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28600" y="3200781"/>
            <a:ext cx="1051560" cy="172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291840" y="3200781"/>
            <a:ext cx="1051560" cy="172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57910" marR="5080" indent="-1045844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Software </a:t>
            </a:r>
            <a:r>
              <a:rPr dirty="0" spc="-35"/>
              <a:t>Testing </a:t>
            </a:r>
            <a:r>
              <a:rPr dirty="0" spc="-5"/>
              <a:t>and Quality  </a:t>
            </a:r>
            <a:r>
              <a:rPr dirty="0" spc="-10"/>
              <a:t>Assurance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7317" y="1941702"/>
            <a:ext cx="9378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888888"/>
                </a:solidFill>
                <a:latin typeface="Carlito"/>
                <a:cs typeface="Carlito"/>
              </a:rPr>
              <a:t>Lecture </a:t>
            </a:r>
            <a:r>
              <a:rPr dirty="0" sz="1600" spc="-95">
                <a:solidFill>
                  <a:srgbClr val="888888"/>
                </a:solidFill>
                <a:latin typeface="Arial"/>
                <a:cs typeface="Arial"/>
              </a:rPr>
              <a:t>–</a:t>
            </a:r>
            <a:r>
              <a:rPr dirty="0" sz="1600" spc="-135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936" y="0"/>
            <a:ext cx="10090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</a:t>
            </a:r>
            <a:r>
              <a:rPr dirty="0" spc="-95"/>
              <a:t> </a:t>
            </a:r>
            <a:r>
              <a:rPr dirty="0" spc="-5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974" y="341757"/>
            <a:ext cx="38728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5">
                <a:latin typeface="Carlito"/>
                <a:cs typeface="Carlito"/>
              </a:rPr>
              <a:t>Right </a:t>
            </a:r>
            <a:r>
              <a:rPr dirty="0" sz="1500">
                <a:latin typeface="Carlito"/>
                <a:cs typeface="Carlito"/>
              </a:rPr>
              <a:t>Click </a:t>
            </a:r>
            <a:r>
              <a:rPr dirty="0" sz="1500" spc="-5">
                <a:latin typeface="Carlito"/>
                <a:cs typeface="Carlito"/>
              </a:rPr>
              <a:t>on </a:t>
            </a:r>
            <a:r>
              <a:rPr dirty="0" sz="1500" spc="-10">
                <a:latin typeface="Carlito"/>
                <a:cs typeface="Carlito"/>
              </a:rPr>
              <a:t>Project </a:t>
            </a:r>
            <a:r>
              <a:rPr dirty="0" sz="1500">
                <a:latin typeface="Carlito"/>
                <a:cs typeface="Carlito"/>
              </a:rPr>
              <a:t>Name </a:t>
            </a:r>
            <a:r>
              <a:rPr dirty="0" sz="1500" spc="-5">
                <a:latin typeface="Carlito"/>
                <a:cs typeface="Carlito"/>
              </a:rPr>
              <a:t>-&gt; </a:t>
            </a:r>
            <a:r>
              <a:rPr dirty="0" sz="1500">
                <a:latin typeface="Carlito"/>
                <a:cs typeface="Carlito"/>
              </a:rPr>
              <a:t>Add </a:t>
            </a:r>
            <a:r>
              <a:rPr dirty="0" sz="1500" spc="-5">
                <a:latin typeface="Carlito"/>
                <a:cs typeface="Carlito"/>
              </a:rPr>
              <a:t>-&gt; New</a:t>
            </a:r>
            <a:r>
              <a:rPr dirty="0" sz="1500" spc="-9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Item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5" name="object 5"/>
            <p:cNvSpPr/>
            <p:nvPr/>
          </p:nvSpPr>
          <p:spPr>
            <a:xfrm>
              <a:off x="266700" y="761999"/>
              <a:ext cx="1981200" cy="2476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2900" y="1295399"/>
              <a:ext cx="1943100" cy="1143000"/>
            </a:xfrm>
            <a:custGeom>
              <a:avLst/>
              <a:gdLst/>
              <a:ahLst/>
              <a:cxnLst/>
              <a:rect l="l" t="t" r="r" b="b"/>
              <a:pathLst>
                <a:path w="1943100" h="1143000">
                  <a:moveTo>
                    <a:pt x="1104900" y="152400"/>
                  </a:moveTo>
                  <a:lnTo>
                    <a:pt x="1943100" y="152400"/>
                  </a:lnTo>
                  <a:lnTo>
                    <a:pt x="1943100" y="0"/>
                  </a:lnTo>
                  <a:lnTo>
                    <a:pt x="1104900" y="0"/>
                  </a:lnTo>
                  <a:lnTo>
                    <a:pt x="1104900" y="152400"/>
                  </a:lnTo>
                  <a:close/>
                </a:path>
                <a:path w="1943100" h="1143000">
                  <a:moveTo>
                    <a:pt x="0" y="1143000"/>
                  </a:moveTo>
                  <a:lnTo>
                    <a:pt x="1943100" y="1143000"/>
                  </a:lnTo>
                  <a:lnTo>
                    <a:pt x="1943100" y="952500"/>
                  </a:lnTo>
                  <a:lnTo>
                    <a:pt x="0" y="952500"/>
                  </a:lnTo>
                  <a:lnTo>
                    <a:pt x="0" y="11430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62200" y="1600199"/>
              <a:ext cx="266700" cy="419100"/>
            </a:xfrm>
            <a:custGeom>
              <a:avLst/>
              <a:gdLst/>
              <a:ahLst/>
              <a:cxnLst/>
              <a:rect l="l" t="t" r="r" b="b"/>
              <a:pathLst>
                <a:path w="266700" h="419100">
                  <a:moveTo>
                    <a:pt x="133350" y="0"/>
                  </a:moveTo>
                  <a:lnTo>
                    <a:pt x="133350" y="104775"/>
                  </a:lnTo>
                  <a:lnTo>
                    <a:pt x="0" y="104775"/>
                  </a:lnTo>
                  <a:lnTo>
                    <a:pt x="0" y="314325"/>
                  </a:lnTo>
                  <a:lnTo>
                    <a:pt x="133350" y="314325"/>
                  </a:lnTo>
                  <a:lnTo>
                    <a:pt x="133350" y="419100"/>
                  </a:lnTo>
                  <a:lnTo>
                    <a:pt x="266700" y="2095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62200" y="1600199"/>
              <a:ext cx="266700" cy="419100"/>
            </a:xfrm>
            <a:custGeom>
              <a:avLst/>
              <a:gdLst/>
              <a:ahLst/>
              <a:cxnLst/>
              <a:rect l="l" t="t" r="r" b="b"/>
              <a:pathLst>
                <a:path w="266700" h="419100">
                  <a:moveTo>
                    <a:pt x="0" y="104775"/>
                  </a:moveTo>
                  <a:lnTo>
                    <a:pt x="133350" y="104775"/>
                  </a:lnTo>
                  <a:lnTo>
                    <a:pt x="133350" y="0"/>
                  </a:lnTo>
                  <a:lnTo>
                    <a:pt x="266700" y="209550"/>
                  </a:lnTo>
                  <a:lnTo>
                    <a:pt x="133350" y="419100"/>
                  </a:lnTo>
                  <a:lnTo>
                    <a:pt x="133350" y="314325"/>
                  </a:lnTo>
                  <a:lnTo>
                    <a:pt x="0" y="314325"/>
                  </a:lnTo>
                  <a:lnTo>
                    <a:pt x="0" y="104775"/>
                  </a:lnTo>
                  <a:close/>
                </a:path>
              </a:pathLst>
            </a:custGeom>
            <a:ln w="127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67000" y="723899"/>
              <a:ext cx="1790700" cy="2133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33700" y="1028699"/>
              <a:ext cx="1409700" cy="1828800"/>
            </a:xfrm>
            <a:custGeom>
              <a:avLst/>
              <a:gdLst/>
              <a:ahLst/>
              <a:cxnLst/>
              <a:rect l="l" t="t" r="r" b="b"/>
              <a:pathLst>
                <a:path w="1409700" h="1828800">
                  <a:moveTo>
                    <a:pt x="495300" y="190499"/>
                  </a:moveTo>
                  <a:lnTo>
                    <a:pt x="1409700" y="190499"/>
                  </a:lnTo>
                  <a:lnTo>
                    <a:pt x="1409700" y="0"/>
                  </a:lnTo>
                  <a:lnTo>
                    <a:pt x="495300" y="0"/>
                  </a:lnTo>
                  <a:lnTo>
                    <a:pt x="495300" y="190499"/>
                  </a:lnTo>
                  <a:close/>
                </a:path>
                <a:path w="1409700" h="1828800">
                  <a:moveTo>
                    <a:pt x="0" y="1828800"/>
                  </a:moveTo>
                  <a:lnTo>
                    <a:pt x="762000" y="1828800"/>
                  </a:lnTo>
                  <a:lnTo>
                    <a:pt x="762000" y="1714500"/>
                  </a:lnTo>
                  <a:lnTo>
                    <a:pt x="0" y="1714500"/>
                  </a:lnTo>
                  <a:lnTo>
                    <a:pt x="0" y="18288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394" y="0"/>
            <a:ext cx="55562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974" y="314604"/>
            <a:ext cx="1748789" cy="7569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000" spc="-5">
                <a:latin typeface="Carlito"/>
                <a:cs typeface="Carlito"/>
              </a:rPr>
              <a:t>using</a:t>
            </a:r>
            <a:r>
              <a:rPr dirty="0" sz="1000" spc="-20">
                <a:latin typeface="Carlito"/>
                <a:cs typeface="Carlito"/>
              </a:rPr>
              <a:t> </a:t>
            </a:r>
            <a:r>
              <a:rPr dirty="0" sz="1000" spc="-15">
                <a:latin typeface="Carlito"/>
                <a:cs typeface="Carlito"/>
              </a:rPr>
              <a:t>System;</a:t>
            </a:r>
            <a:endParaRPr sz="1000">
              <a:latin typeface="Carlito"/>
              <a:cs typeface="Carlito"/>
            </a:endParaRPr>
          </a:p>
          <a:p>
            <a:pPr marL="12700" marR="5080">
              <a:lnSpc>
                <a:spcPct val="120000"/>
              </a:lnSpc>
            </a:pPr>
            <a:r>
              <a:rPr dirty="0" sz="1000" spc="-5">
                <a:latin typeface="Carlito"/>
                <a:cs typeface="Carlito"/>
              </a:rPr>
              <a:t>using </a:t>
            </a:r>
            <a:r>
              <a:rPr dirty="0" sz="1000" spc="-10">
                <a:latin typeface="Carlito"/>
                <a:cs typeface="Carlito"/>
              </a:rPr>
              <a:t>System.Collections.Generic;  </a:t>
            </a:r>
            <a:r>
              <a:rPr dirty="0" sz="1000" spc="-5">
                <a:latin typeface="Carlito"/>
                <a:cs typeface="Carlito"/>
              </a:rPr>
              <a:t>using</a:t>
            </a:r>
            <a:r>
              <a:rPr dirty="0" sz="1000" spc="-2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System.Linq;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using</a:t>
            </a:r>
            <a:r>
              <a:rPr dirty="0" sz="1000" spc="-80">
                <a:latin typeface="Carlito"/>
                <a:cs typeface="Carlito"/>
              </a:rPr>
              <a:t> </a:t>
            </a:r>
            <a:r>
              <a:rPr dirty="0" sz="1000" spc="-25">
                <a:latin typeface="Carlito"/>
                <a:cs typeface="Carlito"/>
              </a:rPr>
              <a:t>System.Text;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974" y="1229004"/>
            <a:ext cx="1931670" cy="19767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000" spc="-5">
                <a:latin typeface="Carlito"/>
                <a:cs typeface="Carlito"/>
              </a:rPr>
              <a:t>namespace SQELab1</a:t>
            </a:r>
            <a:r>
              <a:rPr dirty="0" sz="1000" spc="1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{</a:t>
            </a:r>
            <a:endParaRPr sz="1000">
              <a:latin typeface="Carlito"/>
              <a:cs typeface="Carlito"/>
            </a:endParaRPr>
          </a:p>
          <a:p>
            <a:pPr marL="125095">
              <a:lnSpc>
                <a:spcPct val="100000"/>
              </a:lnSpc>
              <a:spcBef>
                <a:spcPts val="240"/>
              </a:spcBef>
              <a:tabLst>
                <a:tab pos="1454150" algn="l"/>
              </a:tabLst>
            </a:pPr>
            <a:r>
              <a:rPr dirty="0" sz="1000" spc="-5">
                <a:latin typeface="Carlito"/>
                <a:cs typeface="Carlito"/>
              </a:rPr>
              <a:t>public</a:t>
            </a:r>
            <a:r>
              <a:rPr dirty="0" sz="1000" spc="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class</a:t>
            </a:r>
            <a:r>
              <a:rPr dirty="0" sz="1000" spc="3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myBSearch	</a:t>
            </a:r>
            <a:r>
              <a:rPr dirty="0" sz="1000" spc="-5">
                <a:latin typeface="Carlito"/>
                <a:cs typeface="Carlito"/>
              </a:rPr>
              <a:t>{</a:t>
            </a:r>
            <a:endParaRPr sz="1000">
              <a:latin typeface="Carlito"/>
              <a:cs typeface="Carlito"/>
            </a:endParaRPr>
          </a:p>
          <a:p>
            <a:pPr marL="125095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public int </a:t>
            </a:r>
            <a:r>
              <a:rPr dirty="0" sz="1000" spc="-10">
                <a:latin typeface="Carlito"/>
                <a:cs typeface="Carlito"/>
              </a:rPr>
              <a:t>search(int </a:t>
            </a:r>
            <a:r>
              <a:rPr dirty="0" sz="1000" spc="-35">
                <a:latin typeface="Carlito"/>
                <a:cs typeface="Carlito"/>
              </a:rPr>
              <a:t>key,</a:t>
            </a:r>
            <a:r>
              <a:rPr dirty="0" sz="1000" spc="6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int[]</a:t>
            </a:r>
            <a:endParaRPr sz="1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dirty="0" sz="1000" spc="-10">
                <a:latin typeface="Carlito"/>
                <a:cs typeface="Carlito"/>
              </a:rPr>
              <a:t>elemArray)</a:t>
            </a:r>
            <a:r>
              <a:rPr dirty="0" sz="1000" spc="2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{</a:t>
            </a:r>
            <a:endParaRPr sz="1000">
              <a:latin typeface="Carlito"/>
              <a:cs typeface="Carlito"/>
            </a:endParaRPr>
          </a:p>
          <a:p>
            <a:pPr marL="353695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int </a:t>
            </a:r>
            <a:r>
              <a:rPr dirty="0" sz="1000" spc="-10">
                <a:latin typeface="Carlito"/>
                <a:cs typeface="Carlito"/>
              </a:rPr>
              <a:t>bottom </a:t>
            </a:r>
            <a:r>
              <a:rPr dirty="0" sz="1000" spc="-5">
                <a:latin typeface="Carlito"/>
                <a:cs typeface="Carlito"/>
              </a:rPr>
              <a:t>=</a:t>
            </a:r>
            <a:r>
              <a:rPr dirty="0" sz="100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0;</a:t>
            </a:r>
            <a:endParaRPr sz="1000">
              <a:latin typeface="Carlito"/>
              <a:cs typeface="Carlito"/>
            </a:endParaRPr>
          </a:p>
          <a:p>
            <a:pPr marL="353695" marR="5080">
              <a:lnSpc>
                <a:spcPct val="120000"/>
              </a:lnSpc>
            </a:pPr>
            <a:r>
              <a:rPr dirty="0" sz="1000" spc="-5">
                <a:latin typeface="Carlito"/>
                <a:cs typeface="Carlito"/>
              </a:rPr>
              <a:t>int </a:t>
            </a:r>
            <a:r>
              <a:rPr dirty="0" sz="1000" spc="-10">
                <a:latin typeface="Carlito"/>
                <a:cs typeface="Carlito"/>
              </a:rPr>
              <a:t>top </a:t>
            </a:r>
            <a:r>
              <a:rPr dirty="0" sz="1000" spc="-5">
                <a:latin typeface="Carlito"/>
                <a:cs typeface="Carlito"/>
              </a:rPr>
              <a:t>= </a:t>
            </a:r>
            <a:r>
              <a:rPr dirty="0" sz="1000" spc="-15">
                <a:latin typeface="Carlito"/>
                <a:cs typeface="Carlito"/>
              </a:rPr>
              <a:t>elemArray.Length </a:t>
            </a:r>
            <a:r>
              <a:rPr dirty="0" sz="1000" spc="-5">
                <a:latin typeface="Carlito"/>
                <a:cs typeface="Carlito"/>
              </a:rPr>
              <a:t>- </a:t>
            </a:r>
            <a:r>
              <a:rPr dirty="0" sz="1000" spc="-10">
                <a:latin typeface="Carlito"/>
                <a:cs typeface="Carlito"/>
              </a:rPr>
              <a:t>1;  </a:t>
            </a:r>
            <a:r>
              <a:rPr dirty="0" sz="1000" spc="-5">
                <a:latin typeface="Carlito"/>
                <a:cs typeface="Carlito"/>
              </a:rPr>
              <a:t>int</a:t>
            </a:r>
            <a:r>
              <a:rPr dirty="0" sz="100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mid;</a:t>
            </a:r>
            <a:endParaRPr sz="1000">
              <a:latin typeface="Carlito"/>
              <a:cs typeface="Carlito"/>
            </a:endParaRPr>
          </a:p>
          <a:p>
            <a:pPr marL="353695" marR="425450">
              <a:lnSpc>
                <a:spcPct val="120000"/>
              </a:lnSpc>
            </a:pPr>
            <a:r>
              <a:rPr dirty="0" sz="1000" spc="-5">
                <a:latin typeface="Carlito"/>
                <a:cs typeface="Carlito"/>
              </a:rPr>
              <a:t>int </a:t>
            </a:r>
            <a:r>
              <a:rPr dirty="0" sz="1000" spc="-10">
                <a:latin typeface="Carlito"/>
                <a:cs typeface="Carlito"/>
              </a:rPr>
              <a:t>index </a:t>
            </a:r>
            <a:r>
              <a:rPr dirty="0" sz="1000" spc="-5">
                <a:latin typeface="Carlito"/>
                <a:cs typeface="Carlito"/>
              </a:rPr>
              <a:t>= </a:t>
            </a:r>
            <a:r>
              <a:rPr dirty="0" sz="1000" spc="-10">
                <a:latin typeface="Carlito"/>
                <a:cs typeface="Carlito"/>
              </a:rPr>
              <a:t>-1;  </a:t>
            </a:r>
            <a:r>
              <a:rPr dirty="0" sz="1000" spc="-5">
                <a:latin typeface="Carlito"/>
                <a:cs typeface="Carlito"/>
              </a:rPr>
              <a:t>Boolean </a:t>
            </a:r>
            <a:r>
              <a:rPr dirty="0" sz="1000" spc="-10">
                <a:latin typeface="Carlito"/>
                <a:cs typeface="Carlito"/>
              </a:rPr>
              <a:t>found </a:t>
            </a:r>
            <a:r>
              <a:rPr dirty="0" sz="1000" spc="-5">
                <a:latin typeface="Carlito"/>
                <a:cs typeface="Carlito"/>
              </a:rPr>
              <a:t>=</a:t>
            </a:r>
            <a:r>
              <a:rPr dirty="0" sz="1000" spc="-4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false;</a:t>
            </a:r>
            <a:endParaRPr sz="1000">
              <a:latin typeface="Carlito"/>
              <a:cs typeface="Carlito"/>
            </a:endParaRPr>
          </a:p>
          <a:p>
            <a:pPr marL="353695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while </a:t>
            </a:r>
            <a:r>
              <a:rPr dirty="0" sz="1000" spc="-10">
                <a:latin typeface="Carlito"/>
                <a:cs typeface="Carlito"/>
              </a:rPr>
              <a:t>(bottom </a:t>
            </a:r>
            <a:r>
              <a:rPr dirty="0" sz="1000" spc="-5">
                <a:latin typeface="Carlito"/>
                <a:cs typeface="Carlito"/>
              </a:rPr>
              <a:t>&lt;= </a:t>
            </a:r>
            <a:r>
              <a:rPr dirty="0" sz="1000" spc="-10">
                <a:latin typeface="Carlito"/>
                <a:cs typeface="Carlito"/>
              </a:rPr>
              <a:t>top</a:t>
            </a:r>
            <a:r>
              <a:rPr dirty="0" sz="1000" spc="1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&amp;&amp;</a:t>
            </a:r>
            <a:endParaRPr sz="1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dirty="0" sz="1000" spc="-10">
                <a:latin typeface="Carlito"/>
                <a:cs typeface="Carlito"/>
              </a:rPr>
              <a:t>found </a:t>
            </a:r>
            <a:r>
              <a:rPr dirty="0" sz="1000" spc="-5">
                <a:latin typeface="Carlito"/>
                <a:cs typeface="Carlito"/>
              </a:rPr>
              <a:t>== </a:t>
            </a:r>
            <a:r>
              <a:rPr dirty="0" sz="1000" spc="-10">
                <a:latin typeface="Carlito"/>
                <a:cs typeface="Carlito"/>
              </a:rPr>
              <a:t>false)</a:t>
            </a:r>
            <a:r>
              <a:rPr dirty="0" sz="1000" spc="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{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6420" y="314604"/>
            <a:ext cx="1686560" cy="22205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000" spc="-5">
                <a:latin typeface="Carlito"/>
                <a:cs typeface="Carlito"/>
              </a:rPr>
              <a:t>mid = </a:t>
            </a:r>
            <a:r>
              <a:rPr dirty="0" sz="1000" spc="-10">
                <a:latin typeface="Carlito"/>
                <a:cs typeface="Carlito"/>
              </a:rPr>
              <a:t>(top </a:t>
            </a:r>
            <a:r>
              <a:rPr dirty="0" sz="1000" spc="-5">
                <a:latin typeface="Carlito"/>
                <a:cs typeface="Carlito"/>
              </a:rPr>
              <a:t>+ bottom) /</a:t>
            </a:r>
            <a:r>
              <a:rPr dirty="0" sz="1000" spc="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2;</a:t>
            </a:r>
            <a:endParaRPr sz="1000">
              <a:latin typeface="Carlito"/>
              <a:cs typeface="Carlito"/>
            </a:endParaRPr>
          </a:p>
          <a:p>
            <a:pPr marL="297180" marR="257810" indent="-285115">
              <a:lnSpc>
                <a:spcPct val="120000"/>
              </a:lnSpc>
            </a:pPr>
            <a:r>
              <a:rPr dirty="0" sz="1000" spc="-5">
                <a:latin typeface="Carlito"/>
                <a:cs typeface="Carlito"/>
              </a:rPr>
              <a:t>if </a:t>
            </a:r>
            <a:r>
              <a:rPr dirty="0" sz="1000" spc="-10">
                <a:latin typeface="Carlito"/>
                <a:cs typeface="Carlito"/>
              </a:rPr>
              <a:t>(elemArray[mid] </a:t>
            </a:r>
            <a:r>
              <a:rPr dirty="0" sz="1000" spc="-5">
                <a:latin typeface="Carlito"/>
                <a:cs typeface="Carlito"/>
              </a:rPr>
              <a:t>== </a:t>
            </a:r>
            <a:r>
              <a:rPr dirty="0" sz="1000" spc="-20">
                <a:latin typeface="Carlito"/>
                <a:cs typeface="Carlito"/>
              </a:rPr>
              <a:t>key) </a:t>
            </a:r>
            <a:r>
              <a:rPr dirty="0" sz="1000" spc="-5">
                <a:latin typeface="Carlito"/>
                <a:cs typeface="Carlito"/>
              </a:rPr>
              <a:t>{  </a:t>
            </a:r>
            <a:r>
              <a:rPr dirty="0" sz="1000" spc="-10">
                <a:latin typeface="Carlito"/>
                <a:cs typeface="Carlito"/>
              </a:rPr>
              <a:t>index </a:t>
            </a:r>
            <a:r>
              <a:rPr dirty="0" sz="1000" spc="-5">
                <a:latin typeface="Carlito"/>
                <a:cs typeface="Carlito"/>
              </a:rPr>
              <a:t>=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mid;</a:t>
            </a:r>
            <a:endParaRPr sz="1000">
              <a:latin typeface="Carlito"/>
              <a:cs typeface="Carlito"/>
            </a:endParaRPr>
          </a:p>
          <a:p>
            <a:pPr marL="297180" marR="708660" indent="-1905">
              <a:lnSpc>
                <a:spcPct val="120000"/>
              </a:lnSpc>
            </a:pPr>
            <a:r>
              <a:rPr dirty="0" sz="1000" spc="-10">
                <a:latin typeface="Carlito"/>
                <a:cs typeface="Carlito"/>
              </a:rPr>
              <a:t>found </a:t>
            </a:r>
            <a:r>
              <a:rPr dirty="0" sz="1000" spc="-5">
                <a:latin typeface="Carlito"/>
                <a:cs typeface="Carlito"/>
              </a:rPr>
              <a:t>=</a:t>
            </a:r>
            <a:r>
              <a:rPr dirty="0" sz="1000" spc="-6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true;  return</a:t>
            </a:r>
            <a:r>
              <a:rPr dirty="0" sz="1000" spc="-6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index;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}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latin typeface="Carlito"/>
                <a:cs typeface="Carlito"/>
              </a:rPr>
              <a:t>else</a:t>
            </a:r>
            <a:r>
              <a:rPr dirty="0" sz="1000" spc="19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{</a:t>
            </a:r>
            <a:endParaRPr sz="1000">
              <a:latin typeface="Carlito"/>
              <a:cs typeface="Carlito"/>
            </a:endParaRPr>
          </a:p>
          <a:p>
            <a:pPr marL="29718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if </a:t>
            </a:r>
            <a:r>
              <a:rPr dirty="0" sz="1000" spc="-10">
                <a:latin typeface="Carlito"/>
                <a:cs typeface="Carlito"/>
              </a:rPr>
              <a:t>(elemArray[mid] </a:t>
            </a:r>
            <a:r>
              <a:rPr dirty="0" sz="1000" spc="-5">
                <a:latin typeface="Carlito"/>
                <a:cs typeface="Carlito"/>
              </a:rPr>
              <a:t>&lt;</a:t>
            </a:r>
            <a:r>
              <a:rPr dirty="0" sz="1000" spc="25">
                <a:latin typeface="Carlito"/>
                <a:cs typeface="Carlito"/>
              </a:rPr>
              <a:t> </a:t>
            </a:r>
            <a:r>
              <a:rPr dirty="0" sz="1000" spc="-15">
                <a:latin typeface="Carlito"/>
                <a:cs typeface="Carlito"/>
              </a:rPr>
              <a:t>key)</a:t>
            </a:r>
            <a:endParaRPr sz="1000">
              <a:latin typeface="Carlito"/>
              <a:cs typeface="Carlito"/>
            </a:endParaRPr>
          </a:p>
          <a:p>
            <a:pPr marL="755015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latin typeface="Carlito"/>
                <a:cs typeface="Carlito"/>
              </a:rPr>
              <a:t>bottom </a:t>
            </a:r>
            <a:r>
              <a:rPr dirty="0" sz="1000" spc="-5">
                <a:latin typeface="Carlito"/>
                <a:cs typeface="Carlito"/>
              </a:rPr>
              <a:t>= mid +</a:t>
            </a:r>
            <a:r>
              <a:rPr dirty="0" sz="1000" spc="-3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1;</a:t>
            </a:r>
            <a:endParaRPr sz="1000">
              <a:latin typeface="Carlito"/>
              <a:cs typeface="Carlito"/>
            </a:endParaRPr>
          </a:p>
          <a:p>
            <a:pPr marL="297180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latin typeface="Carlito"/>
                <a:cs typeface="Carlito"/>
              </a:rPr>
              <a:t>else</a:t>
            </a:r>
            <a:endParaRPr sz="1000">
              <a:latin typeface="Carlito"/>
              <a:cs typeface="Carlito"/>
            </a:endParaRPr>
          </a:p>
          <a:p>
            <a:pPr marL="755015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latin typeface="Carlito"/>
                <a:cs typeface="Carlito"/>
              </a:rPr>
              <a:t>top </a:t>
            </a:r>
            <a:r>
              <a:rPr dirty="0" sz="1000" spc="-5">
                <a:latin typeface="Carlito"/>
                <a:cs typeface="Carlito"/>
              </a:rPr>
              <a:t>= mid - </a:t>
            </a:r>
            <a:r>
              <a:rPr dirty="0" sz="1000" spc="-10">
                <a:latin typeface="Carlito"/>
                <a:cs typeface="Carlito"/>
              </a:rPr>
              <a:t>1;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}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4208" y="2509545"/>
            <a:ext cx="691515" cy="7569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340"/>
              </a:spcBef>
            </a:pPr>
            <a:r>
              <a:rPr dirty="0" sz="1000" spc="-5">
                <a:latin typeface="Carlito"/>
                <a:cs typeface="Carlito"/>
              </a:rPr>
              <a:t>}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return</a:t>
            </a:r>
            <a:r>
              <a:rPr dirty="0" sz="1000" spc="-5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index;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latin typeface="Carlito"/>
                <a:cs typeface="Carlito"/>
              </a:rPr>
              <a:t>}}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}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0561" y="0"/>
            <a:ext cx="16903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 </a:t>
            </a:r>
            <a:r>
              <a:rPr dirty="0" spc="-55"/>
              <a:t>Test</a:t>
            </a:r>
            <a:r>
              <a:rPr dirty="0" spc="-85"/>
              <a:t> </a:t>
            </a:r>
            <a:r>
              <a:rPr dirty="0" spc="-1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974" y="341756"/>
            <a:ext cx="2213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Click on </a:t>
            </a:r>
            <a:r>
              <a:rPr dirty="0" sz="1600" spc="-50">
                <a:latin typeface="Carlito"/>
                <a:cs typeface="Carlito"/>
              </a:rPr>
              <a:t>Test </a:t>
            </a:r>
            <a:r>
              <a:rPr dirty="0" sz="1600" spc="-5">
                <a:latin typeface="Carlito"/>
                <a:cs typeface="Carlito"/>
              </a:rPr>
              <a:t>-&gt; </a:t>
            </a:r>
            <a:r>
              <a:rPr dirty="0" sz="1600" spc="-10">
                <a:latin typeface="Carlito"/>
                <a:cs typeface="Carlito"/>
              </a:rPr>
              <a:t>New</a:t>
            </a:r>
            <a:r>
              <a:rPr dirty="0" sz="1600" spc="40">
                <a:latin typeface="Carlito"/>
                <a:cs typeface="Carlito"/>
              </a:rPr>
              <a:t> </a:t>
            </a:r>
            <a:r>
              <a:rPr dirty="0" sz="1600" spc="-50">
                <a:latin typeface="Carlito"/>
                <a:cs typeface="Carlito"/>
              </a:rPr>
              <a:t>Test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5" name="object 5"/>
            <p:cNvSpPr/>
            <p:nvPr/>
          </p:nvSpPr>
          <p:spPr>
            <a:xfrm>
              <a:off x="609600" y="1142999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838200" y="1524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23999" y="1447799"/>
              <a:ext cx="266700" cy="419100"/>
            </a:xfrm>
            <a:custGeom>
              <a:avLst/>
              <a:gdLst/>
              <a:ahLst/>
              <a:cxnLst/>
              <a:rect l="l" t="t" r="r" b="b"/>
              <a:pathLst>
                <a:path w="266700" h="419100">
                  <a:moveTo>
                    <a:pt x="133350" y="0"/>
                  </a:moveTo>
                  <a:lnTo>
                    <a:pt x="133350" y="104775"/>
                  </a:lnTo>
                  <a:lnTo>
                    <a:pt x="0" y="104775"/>
                  </a:lnTo>
                  <a:lnTo>
                    <a:pt x="0" y="314325"/>
                  </a:lnTo>
                  <a:lnTo>
                    <a:pt x="133350" y="314325"/>
                  </a:lnTo>
                  <a:lnTo>
                    <a:pt x="133350" y="419100"/>
                  </a:lnTo>
                  <a:lnTo>
                    <a:pt x="266700" y="2095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23999" y="1447799"/>
              <a:ext cx="266700" cy="419100"/>
            </a:xfrm>
            <a:custGeom>
              <a:avLst/>
              <a:gdLst/>
              <a:ahLst/>
              <a:cxnLst/>
              <a:rect l="l" t="t" r="r" b="b"/>
              <a:pathLst>
                <a:path w="266700" h="419100">
                  <a:moveTo>
                    <a:pt x="0" y="104775"/>
                  </a:moveTo>
                  <a:lnTo>
                    <a:pt x="133350" y="104775"/>
                  </a:lnTo>
                  <a:lnTo>
                    <a:pt x="133350" y="0"/>
                  </a:lnTo>
                  <a:lnTo>
                    <a:pt x="266700" y="209550"/>
                  </a:lnTo>
                  <a:lnTo>
                    <a:pt x="133350" y="419100"/>
                  </a:lnTo>
                  <a:lnTo>
                    <a:pt x="133350" y="314325"/>
                  </a:lnTo>
                  <a:lnTo>
                    <a:pt x="0" y="314325"/>
                  </a:lnTo>
                  <a:lnTo>
                    <a:pt x="0" y="104775"/>
                  </a:lnTo>
                  <a:close/>
                </a:path>
              </a:pathLst>
            </a:custGeom>
            <a:ln w="127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611987"/>
              <a:ext cx="2819400" cy="1178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62099" y="685799"/>
              <a:ext cx="1219200" cy="1066800"/>
            </a:xfrm>
            <a:custGeom>
              <a:avLst/>
              <a:gdLst/>
              <a:ahLst/>
              <a:cxnLst/>
              <a:rect l="l" t="t" r="r" b="b"/>
              <a:pathLst>
                <a:path w="1219200" h="1066800">
                  <a:moveTo>
                    <a:pt x="0" y="1066799"/>
                  </a:moveTo>
                  <a:lnTo>
                    <a:pt x="1219200" y="1066799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476500" y="1257299"/>
              <a:ext cx="2095500" cy="2171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14600" y="1333499"/>
              <a:ext cx="1638300" cy="1828800"/>
            </a:xfrm>
            <a:custGeom>
              <a:avLst/>
              <a:gdLst/>
              <a:ahLst/>
              <a:cxnLst/>
              <a:rect l="l" t="t" r="r" b="b"/>
              <a:pathLst>
                <a:path w="1638300" h="1828800">
                  <a:moveTo>
                    <a:pt x="0" y="495300"/>
                  </a:moveTo>
                  <a:lnTo>
                    <a:pt x="342900" y="495300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  <a:path w="1638300" h="1828800">
                  <a:moveTo>
                    <a:pt x="495300" y="1828800"/>
                  </a:moveTo>
                  <a:lnTo>
                    <a:pt x="1638300" y="1828800"/>
                  </a:lnTo>
                  <a:lnTo>
                    <a:pt x="1638300" y="1485900"/>
                  </a:lnTo>
                  <a:lnTo>
                    <a:pt x="495300" y="1485900"/>
                  </a:lnTo>
                  <a:lnTo>
                    <a:pt x="495300" y="18288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0561" y="0"/>
            <a:ext cx="169037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 </a:t>
            </a:r>
            <a:r>
              <a:rPr dirty="0" spc="-55"/>
              <a:t>Test</a:t>
            </a:r>
            <a:r>
              <a:rPr dirty="0" spc="-85"/>
              <a:t> </a:t>
            </a:r>
            <a:r>
              <a:rPr dirty="0" spc="-1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974" y="341121"/>
            <a:ext cx="2900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Add </a:t>
            </a:r>
            <a:r>
              <a:rPr dirty="0" sz="1600" spc="-15">
                <a:latin typeface="Carlito"/>
                <a:cs typeface="Carlito"/>
              </a:rPr>
              <a:t>reference </a:t>
            </a:r>
            <a:r>
              <a:rPr dirty="0" sz="1600" spc="-10">
                <a:latin typeface="Carlito"/>
                <a:cs typeface="Carlito"/>
              </a:rPr>
              <a:t>to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SUT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Project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5" name="object 5"/>
            <p:cNvSpPr/>
            <p:nvPr/>
          </p:nvSpPr>
          <p:spPr>
            <a:xfrm>
              <a:off x="1885315" y="1688464"/>
              <a:ext cx="466725" cy="414655"/>
            </a:xfrm>
            <a:custGeom>
              <a:avLst/>
              <a:gdLst/>
              <a:ahLst/>
              <a:cxnLst/>
              <a:rect l="l" t="t" r="r" b="b"/>
              <a:pathLst>
                <a:path w="466725" h="414655">
                  <a:moveTo>
                    <a:pt x="113030" y="0"/>
                  </a:moveTo>
                  <a:lnTo>
                    <a:pt x="0" y="176402"/>
                  </a:lnTo>
                  <a:lnTo>
                    <a:pt x="233680" y="326008"/>
                  </a:lnTo>
                  <a:lnTo>
                    <a:pt x="177165" y="414274"/>
                  </a:lnTo>
                  <a:lnTo>
                    <a:pt x="466598" y="350774"/>
                  </a:lnTo>
                  <a:lnTo>
                    <a:pt x="403098" y="61340"/>
                  </a:lnTo>
                  <a:lnTo>
                    <a:pt x="346583" y="149605"/>
                  </a:lnTo>
                  <a:lnTo>
                    <a:pt x="11303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85315" y="1688464"/>
              <a:ext cx="466725" cy="414655"/>
            </a:xfrm>
            <a:custGeom>
              <a:avLst/>
              <a:gdLst/>
              <a:ahLst/>
              <a:cxnLst/>
              <a:rect l="l" t="t" r="r" b="b"/>
              <a:pathLst>
                <a:path w="466725" h="414655">
                  <a:moveTo>
                    <a:pt x="113030" y="0"/>
                  </a:moveTo>
                  <a:lnTo>
                    <a:pt x="346583" y="149605"/>
                  </a:lnTo>
                  <a:lnTo>
                    <a:pt x="403098" y="61340"/>
                  </a:lnTo>
                  <a:lnTo>
                    <a:pt x="466598" y="350774"/>
                  </a:lnTo>
                  <a:lnTo>
                    <a:pt x="177165" y="414274"/>
                  </a:lnTo>
                  <a:lnTo>
                    <a:pt x="233680" y="326008"/>
                  </a:lnTo>
                  <a:lnTo>
                    <a:pt x="0" y="176402"/>
                  </a:lnTo>
                  <a:lnTo>
                    <a:pt x="113030" y="0"/>
                  </a:lnTo>
                  <a:close/>
                </a:path>
              </a:pathLst>
            </a:custGeom>
            <a:ln w="127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0499" y="647699"/>
              <a:ext cx="1485900" cy="16716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90499" y="1752599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0" y="381000"/>
                  </a:moveTo>
                  <a:lnTo>
                    <a:pt x="1524000" y="381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943100" y="2324099"/>
              <a:ext cx="25527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57400" y="2705099"/>
              <a:ext cx="2362200" cy="228600"/>
            </a:xfrm>
            <a:custGeom>
              <a:avLst/>
              <a:gdLst/>
              <a:ahLst/>
              <a:cxnLst/>
              <a:rect l="l" t="t" r="r" b="b"/>
              <a:pathLst>
                <a:path w="2362200" h="228600">
                  <a:moveTo>
                    <a:pt x="0" y="228600"/>
                  </a:moveTo>
                  <a:lnTo>
                    <a:pt x="2362200" y="2286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43200" y="838199"/>
              <a:ext cx="1600200" cy="476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09900" y="990599"/>
              <a:ext cx="952500" cy="152400"/>
            </a:xfrm>
            <a:custGeom>
              <a:avLst/>
              <a:gdLst/>
              <a:ahLst/>
              <a:cxnLst/>
              <a:rect l="l" t="t" r="r" b="b"/>
              <a:pathLst>
                <a:path w="952500" h="152400">
                  <a:moveTo>
                    <a:pt x="0" y="152400"/>
                  </a:moveTo>
                  <a:lnTo>
                    <a:pt x="952500" y="152400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85947" y="1656968"/>
              <a:ext cx="443230" cy="419100"/>
            </a:xfrm>
            <a:custGeom>
              <a:avLst/>
              <a:gdLst/>
              <a:ahLst/>
              <a:cxnLst/>
              <a:rect l="l" t="t" r="r" b="b"/>
              <a:pathLst>
                <a:path w="443229" h="419100">
                  <a:moveTo>
                    <a:pt x="147827" y="0"/>
                  </a:moveTo>
                  <a:lnTo>
                    <a:pt x="214375" y="81025"/>
                  </a:lnTo>
                  <a:lnTo>
                    <a:pt x="0" y="257048"/>
                  </a:lnTo>
                  <a:lnTo>
                    <a:pt x="132968" y="418973"/>
                  </a:lnTo>
                  <a:lnTo>
                    <a:pt x="347344" y="242950"/>
                  </a:lnTo>
                  <a:lnTo>
                    <a:pt x="413892" y="323850"/>
                  </a:lnTo>
                  <a:lnTo>
                    <a:pt x="442722" y="28955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85947" y="1656968"/>
              <a:ext cx="443230" cy="419100"/>
            </a:xfrm>
            <a:custGeom>
              <a:avLst/>
              <a:gdLst/>
              <a:ahLst/>
              <a:cxnLst/>
              <a:rect l="l" t="t" r="r" b="b"/>
              <a:pathLst>
                <a:path w="443229" h="419100">
                  <a:moveTo>
                    <a:pt x="0" y="257048"/>
                  </a:moveTo>
                  <a:lnTo>
                    <a:pt x="214375" y="81025"/>
                  </a:lnTo>
                  <a:lnTo>
                    <a:pt x="147827" y="0"/>
                  </a:lnTo>
                  <a:lnTo>
                    <a:pt x="442722" y="28955"/>
                  </a:lnTo>
                  <a:lnTo>
                    <a:pt x="413892" y="323850"/>
                  </a:lnTo>
                  <a:lnTo>
                    <a:pt x="347344" y="242950"/>
                  </a:lnTo>
                  <a:lnTo>
                    <a:pt x="132968" y="418973"/>
                  </a:lnTo>
                  <a:lnTo>
                    <a:pt x="0" y="257048"/>
                  </a:lnTo>
                  <a:close/>
                </a:path>
              </a:pathLst>
            </a:custGeom>
            <a:ln w="127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092" y="0"/>
            <a:ext cx="15595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Test </a:t>
            </a:r>
            <a:r>
              <a:rPr dirty="0" spc="-5"/>
              <a:t>Case</a:t>
            </a:r>
            <a:r>
              <a:rPr dirty="0" spc="-30"/>
              <a:t> </a:t>
            </a:r>
            <a:r>
              <a:rPr dirty="0" spc="-5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974" y="311886"/>
            <a:ext cx="3002280" cy="42799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using </a:t>
            </a:r>
            <a:r>
              <a:rPr dirty="0" sz="1100" spc="-5">
                <a:latin typeface="Carlito"/>
                <a:cs typeface="Carlito"/>
              </a:rPr>
              <a:t>System; 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using</a:t>
            </a:r>
            <a:r>
              <a:rPr dirty="0" sz="1100" spc="-3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System.Text;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using </a:t>
            </a:r>
            <a:r>
              <a:rPr dirty="0" sz="1100" spc="-5">
                <a:latin typeface="Carlito"/>
                <a:cs typeface="Carlito"/>
              </a:rPr>
              <a:t>System.Collections.Generic; 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using</a:t>
            </a:r>
            <a:r>
              <a:rPr dirty="0" sz="1100" spc="-8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System.Linq;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761999"/>
            <a:ext cx="2933700" cy="1905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620">
              <a:lnSpc>
                <a:spcPts val="1305"/>
              </a:lnSpc>
            </a:pP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using</a:t>
            </a:r>
            <a:r>
              <a:rPr dirty="0" sz="1100" spc="-1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 spc="-15">
                <a:latin typeface="Carlito"/>
                <a:cs typeface="Carlito"/>
              </a:rPr>
              <a:t>Microsoft.VisualStudio.TestTools.UnitTesting;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952499"/>
            <a:ext cx="952500" cy="1905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7620">
              <a:lnSpc>
                <a:spcPct val="100000"/>
              </a:lnSpc>
              <a:spcBef>
                <a:spcPts val="70"/>
              </a:spcBef>
            </a:pP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using</a:t>
            </a:r>
            <a:r>
              <a:rPr dirty="0" sz="1100" spc="-3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SQELab1;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974" y="1116939"/>
            <a:ext cx="2445385" cy="1433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160" marR="560070" indent="-125095">
              <a:lnSpc>
                <a:spcPct val="120000"/>
              </a:lnSpc>
              <a:spcBef>
                <a:spcPts val="100"/>
              </a:spcBef>
            </a:pP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namespace </a:t>
            </a:r>
            <a:r>
              <a:rPr dirty="0" sz="1100" spc="-10">
                <a:latin typeface="Carlito"/>
                <a:cs typeface="Carlito"/>
              </a:rPr>
              <a:t>TestProjectBSearch </a:t>
            </a:r>
            <a:r>
              <a:rPr dirty="0" sz="1100">
                <a:latin typeface="Carlito"/>
                <a:cs typeface="Carlito"/>
              </a:rPr>
              <a:t>{  </a:t>
            </a:r>
            <a:r>
              <a:rPr dirty="0" sz="1100" spc="-10">
                <a:solidFill>
                  <a:srgbClr val="006FC0"/>
                </a:solidFill>
                <a:latin typeface="Carlito"/>
                <a:cs typeface="Carlito"/>
              </a:rPr>
              <a:t>[TestClass]</a:t>
            </a:r>
            <a:endParaRPr sz="1100">
              <a:latin typeface="Carlito"/>
              <a:cs typeface="Carlito"/>
            </a:endParaRPr>
          </a:p>
          <a:p>
            <a:pPr marL="265430" marR="1266190" indent="-128270">
              <a:lnSpc>
                <a:spcPct val="120000"/>
              </a:lnSpc>
            </a:pP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public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class </a:t>
            </a:r>
            <a:r>
              <a:rPr dirty="0" sz="1100" spc="-5">
                <a:latin typeface="Carlito"/>
                <a:cs typeface="Carlito"/>
              </a:rPr>
              <a:t>test1</a:t>
            </a:r>
            <a:r>
              <a:rPr dirty="0" sz="1100" spc="-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{  </a:t>
            </a:r>
            <a:r>
              <a:rPr dirty="0" sz="1100" spc="-10">
                <a:solidFill>
                  <a:srgbClr val="006FC0"/>
                </a:solidFill>
                <a:latin typeface="Carlito"/>
                <a:cs typeface="Carlito"/>
              </a:rPr>
              <a:t>[TestMethod]</a:t>
            </a:r>
            <a:endParaRPr sz="1100">
              <a:latin typeface="Carlito"/>
              <a:cs typeface="Carlito"/>
            </a:endParaRPr>
          </a:p>
          <a:p>
            <a:pPr marL="265430">
              <a:lnSpc>
                <a:spcPct val="100000"/>
              </a:lnSpc>
              <a:spcBef>
                <a:spcPts val="260"/>
              </a:spcBef>
            </a:pP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public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void </a:t>
            </a:r>
            <a:r>
              <a:rPr dirty="0" sz="1100" spc="-10">
                <a:latin typeface="Carlito"/>
                <a:cs typeface="Carlito"/>
              </a:rPr>
              <a:t>TestMethod1()</a:t>
            </a:r>
            <a:r>
              <a:rPr dirty="0" sz="1100" spc="-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391795" marR="5080">
              <a:lnSpc>
                <a:spcPct val="120000"/>
              </a:lnSpc>
            </a:pP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int[] </a:t>
            </a:r>
            <a:r>
              <a:rPr dirty="0" sz="1100" spc="-10">
                <a:latin typeface="Carlito"/>
                <a:cs typeface="Carlito"/>
              </a:rPr>
              <a:t>array </a:t>
            </a:r>
            <a:r>
              <a:rPr dirty="0" sz="1100">
                <a:latin typeface="Carlito"/>
                <a:cs typeface="Carlito"/>
              </a:rPr>
              <a:t>= { 1, 2, 3, 4 </a:t>
            </a:r>
            <a:r>
              <a:rPr dirty="0" sz="1100" spc="-5">
                <a:latin typeface="Carlito"/>
                <a:cs typeface="Carlito"/>
              </a:rPr>
              <a:t>}; </a:t>
            </a:r>
            <a:r>
              <a:rPr dirty="0" sz="1100" spc="-10">
                <a:solidFill>
                  <a:srgbClr val="006FC0"/>
                </a:solidFill>
                <a:latin typeface="Carlito"/>
                <a:cs typeface="Carlito"/>
              </a:rPr>
              <a:t>int </a:t>
            </a:r>
            <a:r>
              <a:rPr dirty="0" sz="1100" spc="-15">
                <a:latin typeface="Carlito"/>
                <a:cs typeface="Carlito"/>
              </a:rPr>
              <a:t>key </a:t>
            </a:r>
            <a:r>
              <a:rPr dirty="0" sz="1100">
                <a:latin typeface="Carlito"/>
                <a:cs typeface="Carlito"/>
              </a:rPr>
              <a:t>= 1;  </a:t>
            </a:r>
            <a:r>
              <a:rPr dirty="0" sz="1100" spc="-5">
                <a:latin typeface="Carlito"/>
                <a:cs typeface="Carlito"/>
              </a:rPr>
              <a:t>myBSearch bs </a:t>
            </a:r>
            <a:r>
              <a:rPr dirty="0" sz="1100">
                <a:latin typeface="Carlito"/>
                <a:cs typeface="Carlito"/>
              </a:rPr>
              <a:t>= new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 spc="-5">
                <a:latin typeface="Carlito"/>
                <a:cs typeface="Carlito"/>
              </a:rPr>
              <a:t>myBSearch();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2590799"/>
            <a:ext cx="2476500" cy="1905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2550">
              <a:lnSpc>
                <a:spcPts val="1165"/>
              </a:lnSpc>
            </a:pPr>
            <a:r>
              <a:rPr dirty="0" sz="1100" spc="-5">
                <a:latin typeface="Carlito"/>
                <a:cs typeface="Carlito"/>
              </a:rPr>
              <a:t>Assert.AreEqual(1, </a:t>
            </a:r>
            <a:r>
              <a:rPr dirty="0" sz="1100" spc="-15">
                <a:latin typeface="Carlito"/>
                <a:cs typeface="Carlito"/>
              </a:rPr>
              <a:t>bs.search(key,</a:t>
            </a:r>
            <a:r>
              <a:rPr dirty="0" sz="1100" spc="-6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array));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974" y="2726222"/>
            <a:ext cx="322580" cy="62928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65430">
              <a:lnSpc>
                <a:spcPct val="100000"/>
              </a:lnSpc>
              <a:spcBef>
                <a:spcPts val="365"/>
              </a:spcBef>
            </a:pPr>
            <a:r>
              <a:rPr dirty="0" sz="110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  <a:p>
            <a:pPr marL="137160">
              <a:lnSpc>
                <a:spcPct val="100000"/>
              </a:lnSpc>
              <a:spcBef>
                <a:spcPts val="265"/>
              </a:spcBef>
            </a:pPr>
            <a:r>
              <a:rPr dirty="0" sz="110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100"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916" y="50672"/>
            <a:ext cx="285432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Adding another Unit</a:t>
            </a:r>
            <a:r>
              <a:rPr dirty="0" sz="2200" spc="5"/>
              <a:t> </a:t>
            </a:r>
            <a:r>
              <a:rPr dirty="0" sz="2200" spc="-60"/>
              <a:t>Test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0" y="533399"/>
              <a:ext cx="2667000" cy="243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24100" y="1638299"/>
              <a:ext cx="2247900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409699"/>
              <a:ext cx="1485900" cy="114300"/>
            </a:xfrm>
            <a:custGeom>
              <a:avLst/>
              <a:gdLst/>
              <a:ahLst/>
              <a:cxnLst/>
              <a:rect l="l" t="t" r="r" b="b"/>
              <a:pathLst>
                <a:path w="1485900" h="114300">
                  <a:moveTo>
                    <a:pt x="0" y="114300"/>
                  </a:moveTo>
                  <a:lnTo>
                    <a:pt x="1485900" y="114300"/>
                  </a:lnTo>
                  <a:lnTo>
                    <a:pt x="14859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85899" y="1866899"/>
              <a:ext cx="2171700" cy="1333500"/>
            </a:xfrm>
            <a:custGeom>
              <a:avLst/>
              <a:gdLst/>
              <a:ahLst/>
              <a:cxnLst/>
              <a:rect l="l" t="t" r="r" b="b"/>
              <a:pathLst>
                <a:path w="2171700" h="1333500">
                  <a:moveTo>
                    <a:pt x="0" y="114300"/>
                  </a:moveTo>
                  <a:lnTo>
                    <a:pt x="838200" y="1143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  <a:path w="2171700" h="1333500">
                  <a:moveTo>
                    <a:pt x="914400" y="304800"/>
                  </a:moveTo>
                  <a:lnTo>
                    <a:pt x="1866900" y="304800"/>
                  </a:lnTo>
                  <a:lnTo>
                    <a:pt x="1866900" y="190500"/>
                  </a:lnTo>
                  <a:lnTo>
                    <a:pt x="914400" y="190500"/>
                  </a:lnTo>
                  <a:lnTo>
                    <a:pt x="914400" y="304800"/>
                  </a:lnTo>
                  <a:close/>
                </a:path>
                <a:path w="2171700" h="1333500">
                  <a:moveTo>
                    <a:pt x="1219200" y="1333500"/>
                  </a:moveTo>
                  <a:lnTo>
                    <a:pt x="2171700" y="1333500"/>
                  </a:lnTo>
                  <a:lnTo>
                    <a:pt x="2171700" y="1219200"/>
                  </a:lnTo>
                  <a:lnTo>
                    <a:pt x="1219200" y="1219200"/>
                  </a:lnTo>
                  <a:lnTo>
                    <a:pt x="1219200" y="13335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62200" y="3276599"/>
              <a:ext cx="1295400" cy="152400"/>
            </a:xfrm>
            <a:custGeom>
              <a:avLst/>
              <a:gdLst/>
              <a:ahLst/>
              <a:cxnLst/>
              <a:rect l="l" t="t" r="r" b="b"/>
              <a:pathLst>
                <a:path w="1295400" h="152400">
                  <a:moveTo>
                    <a:pt x="0" y="152400"/>
                  </a:moveTo>
                  <a:lnTo>
                    <a:pt x="1295400" y="1524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67100" y="457199"/>
              <a:ext cx="1104900" cy="2171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657600" y="1142999"/>
              <a:ext cx="762000" cy="1295400"/>
            </a:xfrm>
            <a:custGeom>
              <a:avLst/>
              <a:gdLst/>
              <a:ahLst/>
              <a:cxnLst/>
              <a:rect l="l" t="t" r="r" b="b"/>
              <a:pathLst>
                <a:path w="762000" h="1295400">
                  <a:moveTo>
                    <a:pt x="114300" y="876300"/>
                  </a:moveTo>
                  <a:lnTo>
                    <a:pt x="762000" y="876300"/>
                  </a:lnTo>
                  <a:lnTo>
                    <a:pt x="762000" y="0"/>
                  </a:lnTo>
                  <a:lnTo>
                    <a:pt x="114300" y="0"/>
                  </a:lnTo>
                  <a:lnTo>
                    <a:pt x="114300" y="876300"/>
                  </a:lnTo>
                  <a:close/>
                </a:path>
                <a:path w="762000" h="1295400">
                  <a:moveTo>
                    <a:pt x="0" y="1295400"/>
                  </a:moveTo>
                  <a:lnTo>
                    <a:pt x="647700" y="1295400"/>
                  </a:lnTo>
                  <a:lnTo>
                    <a:pt x="647700" y="1028700"/>
                  </a:lnTo>
                  <a:lnTo>
                    <a:pt x="0" y="1028700"/>
                  </a:lnTo>
                  <a:lnTo>
                    <a:pt x="0" y="12954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252" y="51257"/>
            <a:ext cx="204978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/>
              <a:t>Execution </a:t>
            </a:r>
            <a:r>
              <a:rPr dirty="0" sz="2200" spc="-5"/>
              <a:t>of</a:t>
            </a:r>
            <a:r>
              <a:rPr dirty="0" sz="2200"/>
              <a:t> </a:t>
            </a:r>
            <a:r>
              <a:rPr dirty="0" sz="2200" spc="-50"/>
              <a:t>Tests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76199" y="380999"/>
              <a:ext cx="2552700" cy="1104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4299" y="838199"/>
              <a:ext cx="2362200" cy="228600"/>
            </a:xfrm>
            <a:custGeom>
              <a:avLst/>
              <a:gdLst/>
              <a:ahLst/>
              <a:cxnLst/>
              <a:rect l="l" t="t" r="r" b="b"/>
              <a:pathLst>
                <a:path w="2362200" h="228600">
                  <a:moveTo>
                    <a:pt x="0" y="114300"/>
                  </a:moveTo>
                  <a:lnTo>
                    <a:pt x="1104900" y="114300"/>
                  </a:lnTo>
                  <a:lnTo>
                    <a:pt x="11049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  <a:path w="2362200" h="228600">
                  <a:moveTo>
                    <a:pt x="1104900" y="228599"/>
                  </a:moveTo>
                  <a:lnTo>
                    <a:pt x="2362200" y="228599"/>
                  </a:lnTo>
                  <a:lnTo>
                    <a:pt x="2362200" y="114300"/>
                  </a:lnTo>
                  <a:lnTo>
                    <a:pt x="1104900" y="114300"/>
                  </a:lnTo>
                  <a:lnTo>
                    <a:pt x="1104900" y="22859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2399" y="1828799"/>
              <a:ext cx="4267200" cy="1447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8600" y="2400299"/>
              <a:ext cx="3733800" cy="571500"/>
            </a:xfrm>
            <a:custGeom>
              <a:avLst/>
              <a:gdLst/>
              <a:ahLst/>
              <a:cxnLst/>
              <a:rect l="l" t="t" r="r" b="b"/>
              <a:pathLst>
                <a:path w="3733800" h="571500">
                  <a:moveTo>
                    <a:pt x="0" y="304800"/>
                  </a:moveTo>
                  <a:lnTo>
                    <a:pt x="3733800" y="304800"/>
                  </a:lnTo>
                  <a:lnTo>
                    <a:pt x="3733800" y="190500"/>
                  </a:lnTo>
                  <a:lnTo>
                    <a:pt x="0" y="190500"/>
                  </a:lnTo>
                  <a:lnTo>
                    <a:pt x="0" y="304800"/>
                  </a:lnTo>
                  <a:close/>
                </a:path>
                <a:path w="3733800" h="571500">
                  <a:moveTo>
                    <a:pt x="38100" y="114300"/>
                  </a:moveTo>
                  <a:lnTo>
                    <a:pt x="1143000" y="114300"/>
                  </a:lnTo>
                  <a:lnTo>
                    <a:pt x="1143000" y="0"/>
                  </a:lnTo>
                  <a:lnTo>
                    <a:pt x="38100" y="0"/>
                  </a:lnTo>
                  <a:lnTo>
                    <a:pt x="38100" y="114300"/>
                  </a:lnTo>
                  <a:close/>
                </a:path>
                <a:path w="3733800" h="571500">
                  <a:moveTo>
                    <a:pt x="76200" y="571500"/>
                  </a:moveTo>
                  <a:lnTo>
                    <a:pt x="1181100" y="571500"/>
                  </a:lnTo>
                  <a:lnTo>
                    <a:pt x="1181100" y="457200"/>
                  </a:lnTo>
                  <a:lnTo>
                    <a:pt x="76200" y="457200"/>
                  </a:lnTo>
                  <a:lnTo>
                    <a:pt x="76200" y="5715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200" y="50672"/>
            <a:ext cx="135763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80">
                <a:latin typeface="Arial"/>
                <a:cs typeface="Arial"/>
              </a:rPr>
              <a:t>Que</a:t>
            </a:r>
            <a:r>
              <a:rPr dirty="0" sz="2200" spc="-170">
                <a:latin typeface="Arial"/>
                <a:cs typeface="Arial"/>
              </a:rPr>
              <a:t>s</a:t>
            </a:r>
            <a:r>
              <a:rPr dirty="0" sz="2200" spc="-155">
                <a:latin typeface="Arial"/>
                <a:cs typeface="Arial"/>
              </a:rPr>
              <a:t>tions…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495045"/>
            <a:ext cx="3241675" cy="2656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350" spc="-20">
                <a:latin typeface="Carlito"/>
                <a:cs typeface="Carlito"/>
              </a:rPr>
              <a:t>We </a:t>
            </a:r>
            <a:r>
              <a:rPr dirty="0" sz="1350" spc="-15">
                <a:latin typeface="Carlito"/>
                <a:cs typeface="Carlito"/>
              </a:rPr>
              <a:t>have </a:t>
            </a:r>
            <a:r>
              <a:rPr dirty="0" sz="1350">
                <a:latin typeface="Carlito"/>
                <a:cs typeface="Carlito"/>
              </a:rPr>
              <a:t>the </a:t>
            </a:r>
            <a:r>
              <a:rPr dirty="0" sz="1350" spc="-10">
                <a:latin typeface="Carlito"/>
                <a:cs typeface="Carlito"/>
              </a:rPr>
              <a:t>test </a:t>
            </a:r>
            <a:r>
              <a:rPr dirty="0" sz="1350">
                <a:latin typeface="Carlito"/>
                <a:cs typeface="Carlito"/>
              </a:rPr>
              <a:t>machinery </a:t>
            </a:r>
            <a:r>
              <a:rPr dirty="0" sz="1350" spc="-5">
                <a:latin typeface="Carlito"/>
                <a:cs typeface="Carlito"/>
              </a:rPr>
              <a:t>ready</a:t>
            </a:r>
            <a:r>
              <a:rPr dirty="0" sz="1350" spc="-95">
                <a:latin typeface="Carlito"/>
                <a:cs typeface="Carlito"/>
              </a:rPr>
              <a:t> </a:t>
            </a:r>
            <a:r>
              <a:rPr dirty="0" sz="1350" spc="-5">
                <a:latin typeface="Carlito"/>
                <a:cs typeface="Carlito"/>
              </a:rPr>
              <a:t>including</a:t>
            </a:r>
            <a:endParaRPr sz="135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Code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30">
                <a:latin typeface="Carlito"/>
                <a:cs typeface="Carlito"/>
              </a:rPr>
              <a:t>Test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stubs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Execution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machinery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10">
                <a:latin typeface="Carlito"/>
                <a:cs typeface="Carlito"/>
              </a:rPr>
              <a:t>Coverage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Report</a:t>
            </a:r>
            <a:endParaRPr sz="1200">
              <a:latin typeface="Carlito"/>
              <a:cs typeface="Carlito"/>
            </a:endParaRPr>
          </a:p>
          <a:p>
            <a:pPr marL="241300">
              <a:lnSpc>
                <a:spcPts val="1440"/>
              </a:lnSpc>
            </a:pP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z="1200" spc="1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375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ts val="1620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350">
                <a:latin typeface="Carlito"/>
                <a:cs typeface="Carlito"/>
              </a:rPr>
              <a:t>Do </a:t>
            </a:r>
            <a:r>
              <a:rPr dirty="0" sz="1350" spc="-5">
                <a:latin typeface="Carlito"/>
                <a:cs typeface="Carlito"/>
              </a:rPr>
              <a:t>we </a:t>
            </a:r>
            <a:r>
              <a:rPr dirty="0" sz="1350" spc="-10">
                <a:latin typeface="Carlito"/>
                <a:cs typeface="Carlito"/>
              </a:rPr>
              <a:t>have test</a:t>
            </a:r>
            <a:r>
              <a:rPr dirty="0" sz="1350" spc="-75">
                <a:latin typeface="Carlito"/>
                <a:cs typeface="Carlito"/>
              </a:rPr>
              <a:t> </a:t>
            </a:r>
            <a:r>
              <a:rPr dirty="0" sz="1350" spc="-5">
                <a:latin typeface="Carlito"/>
                <a:cs typeface="Carlito"/>
              </a:rPr>
              <a:t>cases</a:t>
            </a:r>
            <a:endParaRPr sz="1350">
              <a:latin typeface="Carlito"/>
              <a:cs typeface="Carlito"/>
            </a:endParaRPr>
          </a:p>
          <a:p>
            <a:pPr lvl="1" marL="384175" indent="-143510">
              <a:lnSpc>
                <a:spcPts val="1435"/>
              </a:lnSpc>
              <a:spcBef>
                <a:spcPts val="5"/>
              </a:spcBef>
              <a:buFont typeface="Arial"/>
              <a:buChar char="–"/>
              <a:tabLst>
                <a:tab pos="384810" algn="l"/>
              </a:tabLst>
            </a:pPr>
            <a:r>
              <a:rPr dirty="0" sz="1200" b="1">
                <a:solidFill>
                  <a:srgbClr val="FF0000"/>
                </a:solidFill>
                <a:latin typeface="Carlito"/>
                <a:cs typeface="Carlito"/>
              </a:rPr>
              <a:t>NO</a:t>
            </a:r>
            <a:endParaRPr sz="1200">
              <a:latin typeface="Carlito"/>
              <a:cs typeface="Carlito"/>
            </a:endParaRPr>
          </a:p>
          <a:p>
            <a:pPr marL="184785" indent="-172720">
              <a:lnSpc>
                <a:spcPts val="1614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350" spc="-20">
                <a:latin typeface="Carlito"/>
                <a:cs typeface="Carlito"/>
              </a:rPr>
              <a:t>We </a:t>
            </a:r>
            <a:r>
              <a:rPr dirty="0" sz="1350" spc="-5">
                <a:latin typeface="Carlito"/>
                <a:cs typeface="Carlito"/>
              </a:rPr>
              <a:t>need to </a:t>
            </a:r>
            <a:r>
              <a:rPr dirty="0" sz="1350" spc="-10">
                <a:latin typeface="Carlito"/>
                <a:cs typeface="Carlito"/>
              </a:rPr>
              <a:t>analyze</a:t>
            </a:r>
            <a:r>
              <a:rPr dirty="0" sz="1350" spc="-60">
                <a:latin typeface="Carlito"/>
                <a:cs typeface="Carlito"/>
              </a:rPr>
              <a:t> </a:t>
            </a:r>
            <a:r>
              <a:rPr dirty="0" sz="1350" spc="-5">
                <a:latin typeface="Carlito"/>
                <a:cs typeface="Carlito"/>
              </a:rPr>
              <a:t>code</a:t>
            </a:r>
            <a:endParaRPr sz="135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Control-flow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Dataflow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>
                <a:latin typeface="Carlito"/>
                <a:cs typeface="Carlito"/>
              </a:rPr>
              <a:t>Input </a:t>
            </a:r>
            <a:r>
              <a:rPr dirty="0" sz="1200" spc="-5">
                <a:latin typeface="Carlito"/>
                <a:cs typeface="Carlito"/>
              </a:rPr>
              <a:t>space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partitions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>
                <a:latin typeface="Carlito"/>
                <a:cs typeface="Carlito"/>
              </a:rPr>
              <a:t>Decision</a:t>
            </a:r>
            <a:r>
              <a:rPr dirty="0" sz="1200" spc="-30">
                <a:latin typeface="Carlito"/>
                <a:cs typeface="Carlito"/>
              </a:rPr>
              <a:t> </a:t>
            </a:r>
            <a:r>
              <a:rPr dirty="0" sz="1200" spc="-15">
                <a:latin typeface="Carlito"/>
                <a:cs typeface="Carlito"/>
              </a:rPr>
              <a:t>Tables</a:t>
            </a:r>
            <a:endParaRPr sz="12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z="1200" spc="1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375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450" y="52831"/>
            <a:ext cx="167640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rlito"/>
                <a:cs typeface="Carlito"/>
              </a:rPr>
              <a:t>Control-Flow</a:t>
            </a:r>
            <a:r>
              <a:rPr dirty="0" sz="1600" spc="-30" b="1">
                <a:latin typeface="Carlito"/>
                <a:cs typeface="Carlito"/>
              </a:rPr>
              <a:t> </a:t>
            </a:r>
            <a:r>
              <a:rPr dirty="0" sz="1600" spc="-10" b="1">
                <a:latin typeface="Carlito"/>
                <a:cs typeface="Carlito"/>
              </a:rPr>
              <a:t>Graph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7305" y="534266"/>
            <a:ext cx="2174875" cy="2885440"/>
            <a:chOff x="737305" y="534266"/>
            <a:chExt cx="2174875" cy="2885440"/>
          </a:xfrm>
        </p:grpSpPr>
        <p:sp>
          <p:nvSpPr>
            <p:cNvPr id="4" name="object 4"/>
            <p:cNvSpPr/>
            <p:nvPr/>
          </p:nvSpPr>
          <p:spPr>
            <a:xfrm>
              <a:off x="737305" y="2344188"/>
              <a:ext cx="367030" cy="248920"/>
            </a:xfrm>
            <a:custGeom>
              <a:avLst/>
              <a:gdLst/>
              <a:ahLst/>
              <a:cxnLst/>
              <a:rect l="l" t="t" r="r" b="b"/>
              <a:pathLst>
                <a:path w="367030" h="248919">
                  <a:moveTo>
                    <a:pt x="235851" y="0"/>
                  </a:moveTo>
                  <a:lnTo>
                    <a:pt x="131278" y="0"/>
                  </a:lnTo>
                  <a:lnTo>
                    <a:pt x="77507" y="9175"/>
                  </a:lnTo>
                  <a:lnTo>
                    <a:pt x="36076" y="34286"/>
                  </a:lnTo>
                  <a:lnTo>
                    <a:pt x="9426" y="71714"/>
                  </a:lnTo>
                  <a:lnTo>
                    <a:pt x="0" y="117839"/>
                  </a:lnTo>
                  <a:lnTo>
                    <a:pt x="0" y="131050"/>
                  </a:lnTo>
                  <a:lnTo>
                    <a:pt x="9426" y="177039"/>
                  </a:lnTo>
                  <a:lnTo>
                    <a:pt x="36076" y="214487"/>
                  </a:lnTo>
                  <a:lnTo>
                    <a:pt x="77507" y="239679"/>
                  </a:lnTo>
                  <a:lnTo>
                    <a:pt x="131278" y="248902"/>
                  </a:lnTo>
                  <a:lnTo>
                    <a:pt x="235851" y="248902"/>
                  </a:lnTo>
                  <a:lnTo>
                    <a:pt x="289566" y="239679"/>
                  </a:lnTo>
                  <a:lnTo>
                    <a:pt x="330886" y="214487"/>
                  </a:lnTo>
                  <a:lnTo>
                    <a:pt x="357426" y="177039"/>
                  </a:lnTo>
                  <a:lnTo>
                    <a:pt x="366803" y="131050"/>
                  </a:lnTo>
                  <a:lnTo>
                    <a:pt x="366803" y="117839"/>
                  </a:lnTo>
                  <a:lnTo>
                    <a:pt x="357426" y="71714"/>
                  </a:lnTo>
                  <a:lnTo>
                    <a:pt x="330886" y="34286"/>
                  </a:lnTo>
                  <a:lnTo>
                    <a:pt x="289566" y="9175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609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2210" y="534266"/>
              <a:ext cx="2069878" cy="2885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32161" y="587241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2161" y="1177481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971" y="1767722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5807" y="2226547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8217" y="2659316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7254" y="2659316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5807" y="3118494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9168" y="1268740"/>
            <a:ext cx="2397760" cy="1941195"/>
          </a:xfrm>
          <a:custGeom>
            <a:avLst/>
            <a:gdLst/>
            <a:ahLst/>
            <a:cxnLst/>
            <a:rect l="l" t="t" r="r" b="b"/>
            <a:pathLst>
              <a:path w="2397760" h="1941195">
                <a:moveTo>
                  <a:pt x="0" y="0"/>
                </a:moveTo>
                <a:lnTo>
                  <a:pt x="2397471" y="0"/>
                </a:lnTo>
                <a:lnTo>
                  <a:pt x="2397471" y="1940973"/>
                </a:lnTo>
                <a:lnTo>
                  <a:pt x="655151" y="1940973"/>
                </a:lnTo>
              </a:path>
            </a:pathLst>
          </a:custGeom>
          <a:ln w="13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08424" y="1033247"/>
            <a:ext cx="100203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30">
                <a:latin typeface="Times New Roman"/>
                <a:cs typeface="Times New Roman"/>
              </a:rPr>
              <a:t>while </a:t>
            </a:r>
            <a:r>
              <a:rPr dirty="0" sz="900">
                <a:latin typeface="Times New Roman"/>
                <a:cs typeface="Times New Roman"/>
              </a:rPr>
              <a:t>bottom </a:t>
            </a:r>
            <a:r>
              <a:rPr dirty="0" sz="900" spc="60">
                <a:latin typeface="Times New Roman"/>
                <a:cs typeface="Times New Roman"/>
              </a:rPr>
              <a:t>&lt;=</a:t>
            </a:r>
            <a:r>
              <a:rPr dirty="0" sz="900" spc="-160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top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3397" y="1715166"/>
            <a:ext cx="13290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30">
                <a:latin typeface="Times New Roman"/>
                <a:cs typeface="Times New Roman"/>
              </a:rPr>
              <a:t>if </a:t>
            </a:r>
            <a:r>
              <a:rPr dirty="0" sz="900" spc="10">
                <a:latin typeface="Times New Roman"/>
                <a:cs typeface="Times New Roman"/>
              </a:rPr>
              <a:t>(elemArray [mid] ==</a:t>
            </a:r>
            <a:r>
              <a:rPr dirty="0" sz="900" spc="-150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key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1158" y="2318318"/>
            <a:ext cx="126365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20">
                <a:latin typeface="Times New Roman"/>
                <a:cs typeface="Times New Roman"/>
              </a:rPr>
              <a:t>(if </a:t>
            </a:r>
            <a:r>
              <a:rPr dirty="0" sz="900" spc="10">
                <a:latin typeface="Times New Roman"/>
                <a:cs typeface="Times New Roman"/>
              </a:rPr>
              <a:t>(elemArray [mid]&lt;</a:t>
            </a:r>
            <a:r>
              <a:rPr dirty="0" sz="900" spc="-10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key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1532" y="2225872"/>
            <a:ext cx="452755" cy="944244"/>
            <a:chOff x="651532" y="2225872"/>
            <a:chExt cx="452755" cy="944244"/>
          </a:xfrm>
        </p:grpSpPr>
        <p:sp>
          <p:nvSpPr>
            <p:cNvPr id="18" name="object 18"/>
            <p:cNvSpPr/>
            <p:nvPr/>
          </p:nvSpPr>
          <p:spPr>
            <a:xfrm>
              <a:off x="737305" y="2921205"/>
              <a:ext cx="367030" cy="248920"/>
            </a:xfrm>
            <a:custGeom>
              <a:avLst/>
              <a:gdLst/>
              <a:ahLst/>
              <a:cxnLst/>
              <a:rect l="l" t="t" r="r" b="b"/>
              <a:pathLst>
                <a:path w="367030" h="248919">
                  <a:moveTo>
                    <a:pt x="235851" y="0"/>
                  </a:moveTo>
                  <a:lnTo>
                    <a:pt x="131278" y="0"/>
                  </a:lnTo>
                  <a:lnTo>
                    <a:pt x="77507" y="9177"/>
                  </a:lnTo>
                  <a:lnTo>
                    <a:pt x="36076" y="34293"/>
                  </a:lnTo>
                  <a:lnTo>
                    <a:pt x="9426" y="71725"/>
                  </a:lnTo>
                  <a:lnTo>
                    <a:pt x="0" y="117852"/>
                  </a:lnTo>
                  <a:lnTo>
                    <a:pt x="0" y="131050"/>
                  </a:lnTo>
                  <a:lnTo>
                    <a:pt x="9426" y="177044"/>
                  </a:lnTo>
                  <a:lnTo>
                    <a:pt x="36076" y="214491"/>
                  </a:lnTo>
                  <a:lnTo>
                    <a:pt x="77507" y="239681"/>
                  </a:lnTo>
                  <a:lnTo>
                    <a:pt x="131278" y="248902"/>
                  </a:lnTo>
                  <a:lnTo>
                    <a:pt x="235851" y="248902"/>
                  </a:lnTo>
                  <a:lnTo>
                    <a:pt x="289566" y="239681"/>
                  </a:lnTo>
                  <a:lnTo>
                    <a:pt x="330886" y="214491"/>
                  </a:lnTo>
                  <a:lnTo>
                    <a:pt x="357426" y="177044"/>
                  </a:lnTo>
                  <a:lnTo>
                    <a:pt x="366803" y="131050"/>
                  </a:lnTo>
                  <a:lnTo>
                    <a:pt x="366803" y="117852"/>
                  </a:lnTo>
                  <a:lnTo>
                    <a:pt x="357426" y="71725"/>
                  </a:lnTo>
                  <a:lnTo>
                    <a:pt x="330886" y="34293"/>
                  </a:lnTo>
                  <a:lnTo>
                    <a:pt x="289566" y="9177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609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58784" y="2239207"/>
              <a:ext cx="367030" cy="262255"/>
            </a:xfrm>
            <a:custGeom>
              <a:avLst/>
              <a:gdLst/>
              <a:ahLst/>
              <a:cxnLst/>
              <a:rect l="l" t="t" r="r" b="b"/>
              <a:pathLst>
                <a:path w="367030" h="262255">
                  <a:moveTo>
                    <a:pt x="275119" y="248902"/>
                  </a:moveTo>
                  <a:lnTo>
                    <a:pt x="104900" y="248902"/>
                  </a:lnTo>
                  <a:lnTo>
                    <a:pt x="104900" y="262113"/>
                  </a:lnTo>
                  <a:lnTo>
                    <a:pt x="275119" y="262113"/>
                  </a:lnTo>
                  <a:lnTo>
                    <a:pt x="275119" y="248902"/>
                  </a:lnTo>
                  <a:close/>
                </a:path>
                <a:path w="367030" h="262255">
                  <a:moveTo>
                    <a:pt x="301497" y="236031"/>
                  </a:moveTo>
                  <a:lnTo>
                    <a:pt x="78521" y="236031"/>
                  </a:lnTo>
                  <a:lnTo>
                    <a:pt x="78521" y="248902"/>
                  </a:lnTo>
                  <a:lnTo>
                    <a:pt x="301497" y="248902"/>
                  </a:lnTo>
                  <a:lnTo>
                    <a:pt x="301497" y="236031"/>
                  </a:lnTo>
                  <a:close/>
                </a:path>
                <a:path w="367030" h="262255">
                  <a:moveTo>
                    <a:pt x="327562" y="222820"/>
                  </a:moveTo>
                  <a:lnTo>
                    <a:pt x="39254" y="222820"/>
                  </a:lnTo>
                  <a:lnTo>
                    <a:pt x="39254" y="236031"/>
                  </a:lnTo>
                  <a:lnTo>
                    <a:pt x="327562" y="236031"/>
                  </a:lnTo>
                  <a:lnTo>
                    <a:pt x="327562" y="222820"/>
                  </a:lnTo>
                  <a:close/>
                </a:path>
                <a:path w="367030" h="262255">
                  <a:moveTo>
                    <a:pt x="340751" y="209622"/>
                  </a:moveTo>
                  <a:lnTo>
                    <a:pt x="26391" y="209622"/>
                  </a:lnTo>
                  <a:lnTo>
                    <a:pt x="26391" y="222820"/>
                  </a:lnTo>
                  <a:lnTo>
                    <a:pt x="340751" y="222820"/>
                  </a:lnTo>
                  <a:lnTo>
                    <a:pt x="340751" y="209622"/>
                  </a:lnTo>
                  <a:close/>
                </a:path>
                <a:path w="367030" h="262255">
                  <a:moveTo>
                    <a:pt x="353340" y="65362"/>
                  </a:moveTo>
                  <a:lnTo>
                    <a:pt x="13202" y="65362"/>
                  </a:lnTo>
                  <a:lnTo>
                    <a:pt x="13202" y="78572"/>
                  </a:lnTo>
                  <a:lnTo>
                    <a:pt x="0" y="78572"/>
                  </a:lnTo>
                  <a:lnTo>
                    <a:pt x="0" y="196738"/>
                  </a:lnTo>
                  <a:lnTo>
                    <a:pt x="13202" y="196738"/>
                  </a:lnTo>
                  <a:lnTo>
                    <a:pt x="13202" y="209622"/>
                  </a:lnTo>
                  <a:lnTo>
                    <a:pt x="348553" y="209622"/>
                  </a:lnTo>
                  <a:lnTo>
                    <a:pt x="353627" y="195985"/>
                  </a:lnTo>
                  <a:lnTo>
                    <a:pt x="353627" y="183540"/>
                  </a:lnTo>
                  <a:lnTo>
                    <a:pt x="358258" y="183540"/>
                  </a:lnTo>
                  <a:lnTo>
                    <a:pt x="361431" y="175012"/>
                  </a:lnTo>
                  <a:lnTo>
                    <a:pt x="366816" y="131063"/>
                  </a:lnTo>
                  <a:lnTo>
                    <a:pt x="362002" y="91770"/>
                  </a:lnTo>
                  <a:lnTo>
                    <a:pt x="353627" y="91770"/>
                  </a:lnTo>
                  <a:lnTo>
                    <a:pt x="353627" y="66134"/>
                  </a:lnTo>
                  <a:lnTo>
                    <a:pt x="353340" y="65362"/>
                  </a:lnTo>
                  <a:close/>
                </a:path>
                <a:path w="367030" h="262255">
                  <a:moveTo>
                    <a:pt x="340751" y="52490"/>
                  </a:moveTo>
                  <a:lnTo>
                    <a:pt x="26391" y="52490"/>
                  </a:lnTo>
                  <a:lnTo>
                    <a:pt x="26391" y="65362"/>
                  </a:lnTo>
                  <a:lnTo>
                    <a:pt x="340751" y="65362"/>
                  </a:lnTo>
                  <a:lnTo>
                    <a:pt x="340751" y="52490"/>
                  </a:lnTo>
                  <a:close/>
                </a:path>
                <a:path w="367030" h="262255">
                  <a:moveTo>
                    <a:pt x="327562" y="39292"/>
                  </a:moveTo>
                  <a:lnTo>
                    <a:pt x="39254" y="39292"/>
                  </a:lnTo>
                  <a:lnTo>
                    <a:pt x="39254" y="52490"/>
                  </a:lnTo>
                  <a:lnTo>
                    <a:pt x="327562" y="52490"/>
                  </a:lnTo>
                  <a:lnTo>
                    <a:pt x="327562" y="39292"/>
                  </a:lnTo>
                  <a:close/>
                </a:path>
                <a:path w="367030" h="262255">
                  <a:moveTo>
                    <a:pt x="301497" y="26082"/>
                  </a:moveTo>
                  <a:lnTo>
                    <a:pt x="78521" y="26082"/>
                  </a:lnTo>
                  <a:lnTo>
                    <a:pt x="78521" y="39292"/>
                  </a:lnTo>
                  <a:lnTo>
                    <a:pt x="301497" y="39292"/>
                  </a:lnTo>
                  <a:lnTo>
                    <a:pt x="301497" y="26082"/>
                  </a:lnTo>
                  <a:close/>
                </a:path>
                <a:path w="367030" h="262255">
                  <a:moveTo>
                    <a:pt x="275119" y="12884"/>
                  </a:moveTo>
                  <a:lnTo>
                    <a:pt x="104900" y="12884"/>
                  </a:lnTo>
                  <a:lnTo>
                    <a:pt x="104900" y="26082"/>
                  </a:lnTo>
                  <a:lnTo>
                    <a:pt x="275119" y="26082"/>
                  </a:lnTo>
                  <a:lnTo>
                    <a:pt x="275119" y="12884"/>
                  </a:lnTo>
                  <a:close/>
                </a:path>
                <a:path w="367030" h="262255">
                  <a:moveTo>
                    <a:pt x="235851" y="0"/>
                  </a:moveTo>
                  <a:lnTo>
                    <a:pt x="130964" y="0"/>
                  </a:lnTo>
                  <a:lnTo>
                    <a:pt x="130964" y="12884"/>
                  </a:lnTo>
                  <a:lnTo>
                    <a:pt x="235851" y="12884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8784" y="2239207"/>
              <a:ext cx="353695" cy="262255"/>
            </a:xfrm>
            <a:custGeom>
              <a:avLst/>
              <a:gdLst/>
              <a:ahLst/>
              <a:cxnLst/>
              <a:rect l="l" t="t" r="r" b="b"/>
              <a:pathLst>
                <a:path w="353694" h="262255">
                  <a:moveTo>
                    <a:pt x="275119" y="248902"/>
                  </a:moveTo>
                  <a:lnTo>
                    <a:pt x="104900" y="248902"/>
                  </a:lnTo>
                  <a:lnTo>
                    <a:pt x="104900" y="262113"/>
                  </a:lnTo>
                  <a:lnTo>
                    <a:pt x="275119" y="262113"/>
                  </a:lnTo>
                  <a:lnTo>
                    <a:pt x="275119" y="248902"/>
                  </a:lnTo>
                  <a:close/>
                </a:path>
                <a:path w="353694" h="262255">
                  <a:moveTo>
                    <a:pt x="301497" y="236031"/>
                  </a:moveTo>
                  <a:lnTo>
                    <a:pt x="78521" y="236031"/>
                  </a:lnTo>
                  <a:lnTo>
                    <a:pt x="78521" y="248902"/>
                  </a:lnTo>
                  <a:lnTo>
                    <a:pt x="301497" y="248902"/>
                  </a:lnTo>
                  <a:lnTo>
                    <a:pt x="301497" y="236031"/>
                  </a:lnTo>
                  <a:close/>
                </a:path>
                <a:path w="353694" h="262255">
                  <a:moveTo>
                    <a:pt x="332248" y="52490"/>
                  </a:moveTo>
                  <a:lnTo>
                    <a:pt x="26391" y="52490"/>
                  </a:lnTo>
                  <a:lnTo>
                    <a:pt x="26391" y="65362"/>
                  </a:lnTo>
                  <a:lnTo>
                    <a:pt x="15399" y="65362"/>
                  </a:lnTo>
                  <a:lnTo>
                    <a:pt x="13202" y="70446"/>
                  </a:lnTo>
                  <a:lnTo>
                    <a:pt x="13202" y="78572"/>
                  </a:lnTo>
                  <a:lnTo>
                    <a:pt x="9690" y="78572"/>
                  </a:lnTo>
                  <a:lnTo>
                    <a:pt x="6240" y="86556"/>
                  </a:lnTo>
                  <a:lnTo>
                    <a:pt x="0" y="131063"/>
                  </a:lnTo>
                  <a:lnTo>
                    <a:pt x="6240" y="175540"/>
                  </a:lnTo>
                  <a:lnTo>
                    <a:pt x="20991" y="209622"/>
                  </a:lnTo>
                  <a:lnTo>
                    <a:pt x="26391" y="209622"/>
                  </a:lnTo>
                  <a:lnTo>
                    <a:pt x="26391" y="219391"/>
                  </a:lnTo>
                  <a:lnTo>
                    <a:pt x="29061" y="222820"/>
                  </a:lnTo>
                  <a:lnTo>
                    <a:pt x="39254" y="222820"/>
                  </a:lnTo>
                  <a:lnTo>
                    <a:pt x="39348" y="236031"/>
                  </a:lnTo>
                  <a:lnTo>
                    <a:pt x="313123" y="236031"/>
                  </a:lnTo>
                  <a:lnTo>
                    <a:pt x="329388" y="216003"/>
                  </a:lnTo>
                  <a:lnTo>
                    <a:pt x="347326" y="175540"/>
                  </a:lnTo>
                  <a:lnTo>
                    <a:pt x="353627" y="131063"/>
                  </a:lnTo>
                  <a:lnTo>
                    <a:pt x="347326" y="86556"/>
                  </a:lnTo>
                  <a:lnTo>
                    <a:pt x="332248" y="52490"/>
                  </a:lnTo>
                  <a:close/>
                </a:path>
                <a:path w="353694" h="262255">
                  <a:moveTo>
                    <a:pt x="323930" y="39292"/>
                  </a:moveTo>
                  <a:lnTo>
                    <a:pt x="39254" y="39292"/>
                  </a:lnTo>
                  <a:lnTo>
                    <a:pt x="39254" y="52490"/>
                  </a:lnTo>
                  <a:lnTo>
                    <a:pt x="327562" y="52490"/>
                  </a:lnTo>
                  <a:lnTo>
                    <a:pt x="327562" y="43775"/>
                  </a:lnTo>
                  <a:lnTo>
                    <a:pt x="323930" y="39292"/>
                  </a:lnTo>
                  <a:close/>
                </a:path>
                <a:path w="353694" h="262255">
                  <a:moveTo>
                    <a:pt x="301497" y="26082"/>
                  </a:moveTo>
                  <a:lnTo>
                    <a:pt x="78521" y="26082"/>
                  </a:lnTo>
                  <a:lnTo>
                    <a:pt x="78521" y="39292"/>
                  </a:lnTo>
                  <a:lnTo>
                    <a:pt x="301497" y="39292"/>
                  </a:lnTo>
                  <a:lnTo>
                    <a:pt x="301497" y="26082"/>
                  </a:lnTo>
                  <a:close/>
                </a:path>
                <a:path w="353694" h="262255">
                  <a:moveTo>
                    <a:pt x="275119" y="12884"/>
                  </a:moveTo>
                  <a:lnTo>
                    <a:pt x="104900" y="12884"/>
                  </a:lnTo>
                  <a:lnTo>
                    <a:pt x="104900" y="26082"/>
                  </a:lnTo>
                  <a:lnTo>
                    <a:pt x="275119" y="26082"/>
                  </a:lnTo>
                  <a:lnTo>
                    <a:pt x="275119" y="12884"/>
                  </a:lnTo>
                  <a:close/>
                </a:path>
                <a:path w="353694" h="262255">
                  <a:moveTo>
                    <a:pt x="235851" y="0"/>
                  </a:moveTo>
                  <a:lnTo>
                    <a:pt x="130964" y="0"/>
                  </a:lnTo>
                  <a:lnTo>
                    <a:pt x="130964" y="12884"/>
                  </a:lnTo>
                  <a:lnTo>
                    <a:pt x="235851" y="12884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DCF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85175" y="2239207"/>
              <a:ext cx="301625" cy="262255"/>
            </a:xfrm>
            <a:custGeom>
              <a:avLst/>
              <a:gdLst/>
              <a:ahLst/>
              <a:cxnLst/>
              <a:rect l="l" t="t" r="r" b="b"/>
              <a:pathLst>
                <a:path w="301625" h="262255">
                  <a:moveTo>
                    <a:pt x="250657" y="26082"/>
                  </a:moveTo>
                  <a:lnTo>
                    <a:pt x="52129" y="26082"/>
                  </a:lnTo>
                  <a:lnTo>
                    <a:pt x="52129" y="39292"/>
                  </a:lnTo>
                  <a:lnTo>
                    <a:pt x="35037" y="39292"/>
                  </a:lnTo>
                  <a:lnTo>
                    <a:pt x="28016" y="46340"/>
                  </a:lnTo>
                  <a:lnTo>
                    <a:pt x="7421" y="85888"/>
                  </a:lnTo>
                  <a:lnTo>
                    <a:pt x="0" y="131063"/>
                  </a:lnTo>
                  <a:lnTo>
                    <a:pt x="7421" y="176231"/>
                  </a:lnTo>
                  <a:lnTo>
                    <a:pt x="28016" y="215776"/>
                  </a:lnTo>
                  <a:lnTo>
                    <a:pt x="48196" y="236031"/>
                  </a:lnTo>
                  <a:lnTo>
                    <a:pt x="52129" y="236031"/>
                  </a:lnTo>
                  <a:lnTo>
                    <a:pt x="52129" y="239979"/>
                  </a:lnTo>
                  <a:lnTo>
                    <a:pt x="59284" y="247160"/>
                  </a:lnTo>
                  <a:lnTo>
                    <a:pt x="62604" y="248902"/>
                  </a:lnTo>
                  <a:lnTo>
                    <a:pt x="78508" y="248902"/>
                  </a:lnTo>
                  <a:lnTo>
                    <a:pt x="78508" y="257246"/>
                  </a:lnTo>
                  <a:lnTo>
                    <a:pt x="87785" y="262113"/>
                  </a:lnTo>
                  <a:lnTo>
                    <a:pt x="207444" y="262113"/>
                  </a:lnTo>
                  <a:lnTo>
                    <a:pt x="238825" y="247160"/>
                  </a:lnTo>
                  <a:lnTo>
                    <a:pt x="272194" y="215776"/>
                  </a:lnTo>
                  <a:lnTo>
                    <a:pt x="293610" y="176231"/>
                  </a:lnTo>
                  <a:lnTo>
                    <a:pt x="301170" y="131063"/>
                  </a:lnTo>
                  <a:lnTo>
                    <a:pt x="293610" y="85888"/>
                  </a:lnTo>
                  <a:lnTo>
                    <a:pt x="272194" y="46340"/>
                  </a:lnTo>
                  <a:lnTo>
                    <a:pt x="250657" y="26082"/>
                  </a:lnTo>
                  <a:close/>
                </a:path>
                <a:path w="301625" h="262255">
                  <a:moveTo>
                    <a:pt x="234484" y="12884"/>
                  </a:moveTo>
                  <a:lnTo>
                    <a:pt x="78508" y="12884"/>
                  </a:lnTo>
                  <a:lnTo>
                    <a:pt x="78508" y="26082"/>
                  </a:lnTo>
                  <a:lnTo>
                    <a:pt x="248727" y="26082"/>
                  </a:lnTo>
                  <a:lnTo>
                    <a:pt x="248727" y="24266"/>
                  </a:lnTo>
                  <a:lnTo>
                    <a:pt x="238825" y="14953"/>
                  </a:lnTo>
                  <a:lnTo>
                    <a:pt x="234484" y="12884"/>
                  </a:lnTo>
                  <a:close/>
                </a:path>
                <a:path w="301625" h="262255">
                  <a:moveTo>
                    <a:pt x="207443" y="0"/>
                  </a:moveTo>
                  <a:lnTo>
                    <a:pt x="104573" y="0"/>
                  </a:lnTo>
                  <a:lnTo>
                    <a:pt x="104573" y="12884"/>
                  </a:lnTo>
                  <a:lnTo>
                    <a:pt x="209460" y="12884"/>
                  </a:lnTo>
                  <a:lnTo>
                    <a:pt x="209460" y="960"/>
                  </a:lnTo>
                  <a:lnTo>
                    <a:pt x="207443" y="0"/>
                  </a:lnTo>
                  <a:close/>
                </a:path>
              </a:pathLst>
            </a:custGeom>
            <a:solidFill>
              <a:srgbClr val="E1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11240" y="2252092"/>
              <a:ext cx="249041" cy="236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64867" y="2239207"/>
              <a:ext cx="361315" cy="211454"/>
            </a:xfrm>
            <a:custGeom>
              <a:avLst/>
              <a:gdLst/>
              <a:ahLst/>
              <a:cxnLst/>
              <a:rect l="l" t="t" r="r" b="b"/>
              <a:pathLst>
                <a:path w="361315" h="211455">
                  <a:moveTo>
                    <a:pt x="337247" y="211130"/>
                  </a:moveTo>
                  <a:lnTo>
                    <a:pt x="354650" y="174859"/>
                  </a:lnTo>
                  <a:lnTo>
                    <a:pt x="360733" y="131063"/>
                  </a:lnTo>
                  <a:lnTo>
                    <a:pt x="354650" y="87260"/>
                  </a:lnTo>
                  <a:lnTo>
                    <a:pt x="337247" y="50985"/>
                  </a:lnTo>
                  <a:lnTo>
                    <a:pt x="309789" y="23505"/>
                  </a:lnTo>
                  <a:lnTo>
                    <a:pt x="273540" y="6087"/>
                  </a:lnTo>
                  <a:lnTo>
                    <a:pt x="229768" y="0"/>
                  </a:lnTo>
                  <a:lnTo>
                    <a:pt x="124881" y="0"/>
                  </a:lnTo>
                  <a:lnTo>
                    <a:pt x="81113" y="6087"/>
                  </a:lnTo>
                  <a:lnTo>
                    <a:pt x="44866" y="23505"/>
                  </a:lnTo>
                  <a:lnTo>
                    <a:pt x="17405" y="50985"/>
                  </a:lnTo>
                  <a:lnTo>
                    <a:pt x="0" y="87260"/>
                  </a:lnTo>
                </a:path>
              </a:pathLst>
            </a:custGeom>
            <a:ln w="263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803427" y="2279038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1532" y="2815773"/>
            <a:ext cx="387985" cy="276225"/>
            <a:chOff x="651532" y="2815773"/>
            <a:chExt cx="387985" cy="276225"/>
          </a:xfrm>
        </p:grpSpPr>
        <p:sp>
          <p:nvSpPr>
            <p:cNvPr id="26" name="object 26"/>
            <p:cNvSpPr/>
            <p:nvPr/>
          </p:nvSpPr>
          <p:spPr>
            <a:xfrm>
              <a:off x="658784" y="2829108"/>
              <a:ext cx="367030" cy="262890"/>
            </a:xfrm>
            <a:custGeom>
              <a:avLst/>
              <a:gdLst/>
              <a:ahLst/>
              <a:cxnLst/>
              <a:rect l="l" t="t" r="r" b="b"/>
              <a:pathLst>
                <a:path w="367030" h="262889">
                  <a:moveTo>
                    <a:pt x="275119" y="249228"/>
                  </a:moveTo>
                  <a:lnTo>
                    <a:pt x="104900" y="249228"/>
                  </a:lnTo>
                  <a:lnTo>
                    <a:pt x="104900" y="262439"/>
                  </a:lnTo>
                  <a:lnTo>
                    <a:pt x="275119" y="262439"/>
                  </a:lnTo>
                  <a:lnTo>
                    <a:pt x="275119" y="249228"/>
                  </a:lnTo>
                  <a:close/>
                </a:path>
                <a:path w="367030" h="262889">
                  <a:moveTo>
                    <a:pt x="301497" y="236357"/>
                  </a:moveTo>
                  <a:lnTo>
                    <a:pt x="78521" y="236357"/>
                  </a:lnTo>
                  <a:lnTo>
                    <a:pt x="78521" y="249228"/>
                  </a:lnTo>
                  <a:lnTo>
                    <a:pt x="301497" y="249228"/>
                  </a:lnTo>
                  <a:lnTo>
                    <a:pt x="301497" y="236357"/>
                  </a:lnTo>
                  <a:close/>
                </a:path>
                <a:path w="367030" h="262889">
                  <a:moveTo>
                    <a:pt x="327562" y="223146"/>
                  </a:moveTo>
                  <a:lnTo>
                    <a:pt x="39254" y="223146"/>
                  </a:lnTo>
                  <a:lnTo>
                    <a:pt x="39254" y="236357"/>
                  </a:lnTo>
                  <a:lnTo>
                    <a:pt x="327562" y="236357"/>
                  </a:lnTo>
                  <a:lnTo>
                    <a:pt x="327562" y="223146"/>
                  </a:lnTo>
                  <a:close/>
                </a:path>
                <a:path w="367030" h="262889">
                  <a:moveTo>
                    <a:pt x="340751" y="209948"/>
                  </a:moveTo>
                  <a:lnTo>
                    <a:pt x="26391" y="209948"/>
                  </a:lnTo>
                  <a:lnTo>
                    <a:pt x="26391" y="223146"/>
                  </a:lnTo>
                  <a:lnTo>
                    <a:pt x="340751" y="223146"/>
                  </a:lnTo>
                  <a:lnTo>
                    <a:pt x="340751" y="209948"/>
                  </a:lnTo>
                  <a:close/>
                </a:path>
                <a:path w="367030" h="262889">
                  <a:moveTo>
                    <a:pt x="353342" y="65688"/>
                  </a:moveTo>
                  <a:lnTo>
                    <a:pt x="13202" y="65688"/>
                  </a:lnTo>
                  <a:lnTo>
                    <a:pt x="13202" y="78898"/>
                  </a:lnTo>
                  <a:lnTo>
                    <a:pt x="0" y="78898"/>
                  </a:lnTo>
                  <a:lnTo>
                    <a:pt x="0" y="196751"/>
                  </a:lnTo>
                  <a:lnTo>
                    <a:pt x="13202" y="196751"/>
                  </a:lnTo>
                  <a:lnTo>
                    <a:pt x="13202" y="209948"/>
                  </a:lnTo>
                  <a:lnTo>
                    <a:pt x="348551" y="209948"/>
                  </a:lnTo>
                  <a:lnTo>
                    <a:pt x="353627" y="196305"/>
                  </a:lnTo>
                  <a:lnTo>
                    <a:pt x="353627" y="183866"/>
                  </a:lnTo>
                  <a:lnTo>
                    <a:pt x="358255" y="183866"/>
                  </a:lnTo>
                  <a:lnTo>
                    <a:pt x="361431" y="175330"/>
                  </a:lnTo>
                  <a:lnTo>
                    <a:pt x="366816" y="131376"/>
                  </a:lnTo>
                  <a:lnTo>
                    <a:pt x="362003" y="92096"/>
                  </a:lnTo>
                  <a:lnTo>
                    <a:pt x="353627" y="92096"/>
                  </a:lnTo>
                  <a:lnTo>
                    <a:pt x="353627" y="66453"/>
                  </a:lnTo>
                  <a:lnTo>
                    <a:pt x="353342" y="65688"/>
                  </a:lnTo>
                  <a:close/>
                </a:path>
                <a:path w="367030" h="262889">
                  <a:moveTo>
                    <a:pt x="340751" y="52490"/>
                  </a:moveTo>
                  <a:lnTo>
                    <a:pt x="26391" y="52490"/>
                  </a:lnTo>
                  <a:lnTo>
                    <a:pt x="26391" y="65688"/>
                  </a:lnTo>
                  <a:lnTo>
                    <a:pt x="340751" y="65688"/>
                  </a:lnTo>
                  <a:lnTo>
                    <a:pt x="340751" y="52490"/>
                  </a:lnTo>
                  <a:close/>
                </a:path>
                <a:path w="367030" h="262889">
                  <a:moveTo>
                    <a:pt x="327562" y="39605"/>
                  </a:moveTo>
                  <a:lnTo>
                    <a:pt x="39254" y="39605"/>
                  </a:lnTo>
                  <a:lnTo>
                    <a:pt x="39254" y="52490"/>
                  </a:lnTo>
                  <a:lnTo>
                    <a:pt x="327562" y="52490"/>
                  </a:lnTo>
                  <a:lnTo>
                    <a:pt x="327562" y="39605"/>
                  </a:lnTo>
                  <a:close/>
                </a:path>
                <a:path w="367030" h="262889">
                  <a:moveTo>
                    <a:pt x="301497" y="26408"/>
                  </a:moveTo>
                  <a:lnTo>
                    <a:pt x="78521" y="26408"/>
                  </a:lnTo>
                  <a:lnTo>
                    <a:pt x="78521" y="39605"/>
                  </a:lnTo>
                  <a:lnTo>
                    <a:pt x="301497" y="39605"/>
                  </a:lnTo>
                  <a:lnTo>
                    <a:pt x="301497" y="26408"/>
                  </a:lnTo>
                  <a:close/>
                </a:path>
                <a:path w="367030" h="262889">
                  <a:moveTo>
                    <a:pt x="275119" y="13210"/>
                  </a:moveTo>
                  <a:lnTo>
                    <a:pt x="104900" y="13210"/>
                  </a:lnTo>
                  <a:lnTo>
                    <a:pt x="104900" y="26408"/>
                  </a:lnTo>
                  <a:lnTo>
                    <a:pt x="275119" y="26408"/>
                  </a:lnTo>
                  <a:lnTo>
                    <a:pt x="275119" y="13210"/>
                  </a:lnTo>
                  <a:close/>
                </a:path>
                <a:path w="367030" h="262889">
                  <a:moveTo>
                    <a:pt x="235851" y="0"/>
                  </a:moveTo>
                  <a:lnTo>
                    <a:pt x="130964" y="0"/>
                  </a:lnTo>
                  <a:lnTo>
                    <a:pt x="130964" y="13210"/>
                  </a:lnTo>
                  <a:lnTo>
                    <a:pt x="235851" y="13210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58784" y="2829108"/>
              <a:ext cx="353695" cy="262890"/>
            </a:xfrm>
            <a:custGeom>
              <a:avLst/>
              <a:gdLst/>
              <a:ahLst/>
              <a:cxnLst/>
              <a:rect l="l" t="t" r="r" b="b"/>
              <a:pathLst>
                <a:path w="353694" h="262889">
                  <a:moveTo>
                    <a:pt x="275119" y="249228"/>
                  </a:moveTo>
                  <a:lnTo>
                    <a:pt x="104900" y="249228"/>
                  </a:lnTo>
                  <a:lnTo>
                    <a:pt x="104900" y="262439"/>
                  </a:lnTo>
                  <a:lnTo>
                    <a:pt x="275119" y="262439"/>
                  </a:lnTo>
                  <a:lnTo>
                    <a:pt x="275119" y="249228"/>
                  </a:lnTo>
                  <a:close/>
                </a:path>
                <a:path w="353694" h="262889">
                  <a:moveTo>
                    <a:pt x="301497" y="236357"/>
                  </a:moveTo>
                  <a:lnTo>
                    <a:pt x="78521" y="236357"/>
                  </a:lnTo>
                  <a:lnTo>
                    <a:pt x="78521" y="249228"/>
                  </a:lnTo>
                  <a:lnTo>
                    <a:pt x="301497" y="249228"/>
                  </a:lnTo>
                  <a:lnTo>
                    <a:pt x="301497" y="236357"/>
                  </a:lnTo>
                  <a:close/>
                </a:path>
                <a:path w="353694" h="262889">
                  <a:moveTo>
                    <a:pt x="332108" y="52490"/>
                  </a:moveTo>
                  <a:lnTo>
                    <a:pt x="26391" y="52490"/>
                  </a:lnTo>
                  <a:lnTo>
                    <a:pt x="26391" y="65688"/>
                  </a:lnTo>
                  <a:lnTo>
                    <a:pt x="15394" y="65688"/>
                  </a:lnTo>
                  <a:lnTo>
                    <a:pt x="13202" y="70761"/>
                  </a:lnTo>
                  <a:lnTo>
                    <a:pt x="13202" y="78898"/>
                  </a:lnTo>
                  <a:lnTo>
                    <a:pt x="9685" y="78898"/>
                  </a:lnTo>
                  <a:lnTo>
                    <a:pt x="6240" y="86870"/>
                  </a:lnTo>
                  <a:lnTo>
                    <a:pt x="0" y="131375"/>
                  </a:lnTo>
                  <a:lnTo>
                    <a:pt x="6240" y="175858"/>
                  </a:lnTo>
                  <a:lnTo>
                    <a:pt x="20993" y="209948"/>
                  </a:lnTo>
                  <a:lnTo>
                    <a:pt x="26391" y="209948"/>
                  </a:lnTo>
                  <a:lnTo>
                    <a:pt x="26391" y="219713"/>
                  </a:lnTo>
                  <a:lnTo>
                    <a:pt x="29064" y="223146"/>
                  </a:lnTo>
                  <a:lnTo>
                    <a:pt x="39254" y="223146"/>
                  </a:lnTo>
                  <a:lnTo>
                    <a:pt x="39350" y="236357"/>
                  </a:lnTo>
                  <a:lnTo>
                    <a:pt x="313120" y="236357"/>
                  </a:lnTo>
                  <a:lnTo>
                    <a:pt x="329388" y="216325"/>
                  </a:lnTo>
                  <a:lnTo>
                    <a:pt x="347326" y="175858"/>
                  </a:lnTo>
                  <a:lnTo>
                    <a:pt x="353627" y="131376"/>
                  </a:lnTo>
                  <a:lnTo>
                    <a:pt x="347326" y="86870"/>
                  </a:lnTo>
                  <a:lnTo>
                    <a:pt x="332108" y="52490"/>
                  </a:lnTo>
                  <a:close/>
                </a:path>
                <a:path w="353694" h="262889">
                  <a:moveTo>
                    <a:pt x="323926" y="39605"/>
                  </a:moveTo>
                  <a:lnTo>
                    <a:pt x="39254" y="39605"/>
                  </a:lnTo>
                  <a:lnTo>
                    <a:pt x="39254" y="52490"/>
                  </a:lnTo>
                  <a:lnTo>
                    <a:pt x="327562" y="52490"/>
                  </a:lnTo>
                  <a:lnTo>
                    <a:pt x="327562" y="44092"/>
                  </a:lnTo>
                  <a:lnTo>
                    <a:pt x="323926" y="39605"/>
                  </a:lnTo>
                  <a:close/>
                </a:path>
                <a:path w="353694" h="262889">
                  <a:moveTo>
                    <a:pt x="301497" y="26408"/>
                  </a:moveTo>
                  <a:lnTo>
                    <a:pt x="78521" y="26408"/>
                  </a:lnTo>
                  <a:lnTo>
                    <a:pt x="78521" y="39605"/>
                  </a:lnTo>
                  <a:lnTo>
                    <a:pt x="301497" y="39605"/>
                  </a:lnTo>
                  <a:lnTo>
                    <a:pt x="301497" y="26408"/>
                  </a:lnTo>
                  <a:close/>
                </a:path>
                <a:path w="353694" h="262889">
                  <a:moveTo>
                    <a:pt x="275119" y="13210"/>
                  </a:moveTo>
                  <a:lnTo>
                    <a:pt x="104900" y="13210"/>
                  </a:lnTo>
                  <a:lnTo>
                    <a:pt x="104900" y="26408"/>
                  </a:lnTo>
                  <a:lnTo>
                    <a:pt x="275119" y="26408"/>
                  </a:lnTo>
                  <a:lnTo>
                    <a:pt x="275119" y="13210"/>
                  </a:lnTo>
                  <a:close/>
                </a:path>
                <a:path w="353694" h="262889">
                  <a:moveTo>
                    <a:pt x="235851" y="0"/>
                  </a:moveTo>
                  <a:lnTo>
                    <a:pt x="130964" y="0"/>
                  </a:lnTo>
                  <a:lnTo>
                    <a:pt x="130964" y="13210"/>
                  </a:lnTo>
                  <a:lnTo>
                    <a:pt x="235851" y="13210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DCF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5175" y="2829108"/>
              <a:ext cx="301625" cy="262890"/>
            </a:xfrm>
            <a:custGeom>
              <a:avLst/>
              <a:gdLst/>
              <a:ahLst/>
              <a:cxnLst/>
              <a:rect l="l" t="t" r="r" b="b"/>
              <a:pathLst>
                <a:path w="301625" h="262889">
                  <a:moveTo>
                    <a:pt x="250776" y="26408"/>
                  </a:moveTo>
                  <a:lnTo>
                    <a:pt x="52129" y="26408"/>
                  </a:lnTo>
                  <a:lnTo>
                    <a:pt x="52129" y="39605"/>
                  </a:lnTo>
                  <a:lnTo>
                    <a:pt x="34917" y="39605"/>
                  </a:lnTo>
                  <a:lnTo>
                    <a:pt x="28016" y="46522"/>
                  </a:lnTo>
                  <a:lnTo>
                    <a:pt x="7421" y="86082"/>
                  </a:lnTo>
                  <a:lnTo>
                    <a:pt x="0" y="131376"/>
                  </a:lnTo>
                  <a:lnTo>
                    <a:pt x="7421" y="176551"/>
                  </a:lnTo>
                  <a:lnTo>
                    <a:pt x="28016" y="216099"/>
                  </a:lnTo>
                  <a:lnTo>
                    <a:pt x="48197" y="236357"/>
                  </a:lnTo>
                  <a:lnTo>
                    <a:pt x="52129" y="236357"/>
                  </a:lnTo>
                  <a:lnTo>
                    <a:pt x="52129" y="240304"/>
                  </a:lnTo>
                  <a:lnTo>
                    <a:pt x="59284" y="247486"/>
                  </a:lnTo>
                  <a:lnTo>
                    <a:pt x="62605" y="249228"/>
                  </a:lnTo>
                  <a:lnTo>
                    <a:pt x="78508" y="249228"/>
                  </a:lnTo>
                  <a:lnTo>
                    <a:pt x="78508" y="257571"/>
                  </a:lnTo>
                  <a:lnTo>
                    <a:pt x="87786" y="262439"/>
                  </a:lnTo>
                  <a:lnTo>
                    <a:pt x="207444" y="262439"/>
                  </a:lnTo>
                  <a:lnTo>
                    <a:pt x="238825" y="247486"/>
                  </a:lnTo>
                  <a:lnTo>
                    <a:pt x="272194" y="216099"/>
                  </a:lnTo>
                  <a:lnTo>
                    <a:pt x="293610" y="176551"/>
                  </a:lnTo>
                  <a:lnTo>
                    <a:pt x="301170" y="131376"/>
                  </a:lnTo>
                  <a:lnTo>
                    <a:pt x="293610" y="86082"/>
                  </a:lnTo>
                  <a:lnTo>
                    <a:pt x="272194" y="46522"/>
                  </a:lnTo>
                  <a:lnTo>
                    <a:pt x="250776" y="26408"/>
                  </a:lnTo>
                  <a:close/>
                </a:path>
                <a:path w="301625" h="262889">
                  <a:moveTo>
                    <a:pt x="234670" y="13210"/>
                  </a:moveTo>
                  <a:lnTo>
                    <a:pt x="78508" y="13210"/>
                  </a:lnTo>
                  <a:lnTo>
                    <a:pt x="78508" y="26408"/>
                  </a:lnTo>
                  <a:lnTo>
                    <a:pt x="248727" y="26408"/>
                  </a:lnTo>
                  <a:lnTo>
                    <a:pt x="248727" y="24483"/>
                  </a:lnTo>
                  <a:lnTo>
                    <a:pt x="238825" y="15184"/>
                  </a:lnTo>
                  <a:lnTo>
                    <a:pt x="234670" y="13210"/>
                  </a:lnTo>
                  <a:close/>
                </a:path>
                <a:path w="301625" h="262889">
                  <a:moveTo>
                    <a:pt x="206860" y="0"/>
                  </a:moveTo>
                  <a:lnTo>
                    <a:pt x="104573" y="0"/>
                  </a:lnTo>
                  <a:lnTo>
                    <a:pt x="104573" y="13210"/>
                  </a:lnTo>
                  <a:lnTo>
                    <a:pt x="209460" y="13210"/>
                  </a:lnTo>
                  <a:lnTo>
                    <a:pt x="209460" y="1234"/>
                  </a:lnTo>
                  <a:lnTo>
                    <a:pt x="206860" y="0"/>
                  </a:lnTo>
                  <a:close/>
                </a:path>
              </a:pathLst>
            </a:custGeom>
            <a:solidFill>
              <a:srgbClr val="E1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11240" y="2842319"/>
              <a:ext cx="249041" cy="2360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64867" y="2829108"/>
              <a:ext cx="361315" cy="211454"/>
            </a:xfrm>
            <a:custGeom>
              <a:avLst/>
              <a:gdLst/>
              <a:ahLst/>
              <a:cxnLst/>
              <a:rect l="l" t="t" r="r" b="b"/>
              <a:pathLst>
                <a:path w="361315" h="211455">
                  <a:moveTo>
                    <a:pt x="337247" y="211453"/>
                  </a:moveTo>
                  <a:lnTo>
                    <a:pt x="354650" y="175178"/>
                  </a:lnTo>
                  <a:lnTo>
                    <a:pt x="360733" y="131376"/>
                  </a:lnTo>
                  <a:lnTo>
                    <a:pt x="354650" y="87420"/>
                  </a:lnTo>
                  <a:lnTo>
                    <a:pt x="337247" y="51053"/>
                  </a:lnTo>
                  <a:lnTo>
                    <a:pt x="309789" y="23525"/>
                  </a:lnTo>
                  <a:lnTo>
                    <a:pt x="273540" y="6090"/>
                  </a:lnTo>
                  <a:lnTo>
                    <a:pt x="229768" y="0"/>
                  </a:lnTo>
                  <a:lnTo>
                    <a:pt x="124881" y="0"/>
                  </a:lnTo>
                  <a:lnTo>
                    <a:pt x="81113" y="6090"/>
                  </a:lnTo>
                  <a:lnTo>
                    <a:pt x="44866" y="23525"/>
                  </a:lnTo>
                  <a:lnTo>
                    <a:pt x="17405" y="51053"/>
                  </a:lnTo>
                  <a:lnTo>
                    <a:pt x="0" y="87420"/>
                  </a:lnTo>
                </a:path>
              </a:pathLst>
            </a:custGeom>
            <a:ln w="263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803427" y="2869265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24118" y="1275244"/>
            <a:ext cx="570230" cy="1567180"/>
            <a:chOff x="724118" y="1275244"/>
            <a:chExt cx="570230" cy="1567180"/>
          </a:xfrm>
        </p:grpSpPr>
        <p:sp>
          <p:nvSpPr>
            <p:cNvPr id="33" name="object 33"/>
            <p:cNvSpPr/>
            <p:nvPr/>
          </p:nvSpPr>
          <p:spPr>
            <a:xfrm>
              <a:off x="776562" y="2501320"/>
              <a:ext cx="118061" cy="340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89749" y="1281911"/>
              <a:ext cx="497840" cy="957580"/>
            </a:xfrm>
            <a:custGeom>
              <a:avLst/>
              <a:gdLst/>
              <a:ahLst/>
              <a:cxnLst/>
              <a:rect l="l" t="t" r="r" b="b"/>
              <a:pathLst>
                <a:path w="497840" h="957580">
                  <a:moveTo>
                    <a:pt x="497768" y="0"/>
                  </a:moveTo>
                  <a:lnTo>
                    <a:pt x="0" y="0"/>
                  </a:lnTo>
                  <a:lnTo>
                    <a:pt x="0" y="957295"/>
                  </a:lnTo>
                  <a:lnTo>
                    <a:pt x="0" y="944097"/>
                  </a:lnTo>
                </a:path>
              </a:pathLst>
            </a:custGeom>
            <a:ln w="13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4118" y="2055364"/>
              <a:ext cx="118061" cy="1970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370979" y="1098844"/>
            <a:ext cx="63500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20">
                <a:latin typeface="Times New Roman"/>
                <a:cs typeface="Times New Roman"/>
              </a:rPr>
              <a:t>bottom </a:t>
            </a:r>
            <a:r>
              <a:rPr dirty="0" sz="900" spc="15">
                <a:latin typeface="Times New Roman"/>
                <a:cs typeface="Times New Roman"/>
              </a:rPr>
              <a:t>&gt;</a:t>
            </a:r>
            <a:r>
              <a:rPr dirty="0" sz="900" spc="-14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top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481736"/>
            <a:ext cx="3924935" cy="256159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1, </a:t>
            </a:r>
            <a:r>
              <a:rPr dirty="0" sz="1600" spc="-10">
                <a:latin typeface="Carlito"/>
                <a:cs typeface="Carlito"/>
              </a:rPr>
              <a:t>2, </a:t>
            </a:r>
            <a:r>
              <a:rPr dirty="0" sz="1600" spc="-5">
                <a:latin typeface="Carlito"/>
                <a:cs typeface="Carlito"/>
              </a:rPr>
              <a:t>3, 8,</a:t>
            </a:r>
            <a:r>
              <a:rPr dirty="0" sz="1600" spc="3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9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1, </a:t>
            </a:r>
            <a:r>
              <a:rPr dirty="0" sz="1600" spc="-10">
                <a:latin typeface="Carlito"/>
                <a:cs typeface="Carlito"/>
              </a:rPr>
              <a:t>2, </a:t>
            </a:r>
            <a:r>
              <a:rPr dirty="0" sz="1600" spc="-5">
                <a:latin typeface="Carlito"/>
                <a:cs typeface="Carlito"/>
              </a:rPr>
              <a:t>3, 4, 6, 7,</a:t>
            </a:r>
            <a:r>
              <a:rPr dirty="0" sz="1600" spc="-1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2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1, </a:t>
            </a:r>
            <a:r>
              <a:rPr dirty="0" sz="1600" spc="-10">
                <a:latin typeface="Carlito"/>
                <a:cs typeface="Carlito"/>
              </a:rPr>
              <a:t>2, </a:t>
            </a:r>
            <a:r>
              <a:rPr dirty="0" sz="1600" spc="-5">
                <a:latin typeface="Carlito"/>
                <a:cs typeface="Carlito"/>
              </a:rPr>
              <a:t>3, 4, 5, 7,</a:t>
            </a:r>
            <a:r>
              <a:rPr dirty="0" sz="1600" spc="-1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2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1, </a:t>
            </a:r>
            <a:r>
              <a:rPr dirty="0" sz="1600" spc="-10">
                <a:latin typeface="Carlito"/>
                <a:cs typeface="Carlito"/>
              </a:rPr>
              <a:t>2, </a:t>
            </a:r>
            <a:r>
              <a:rPr dirty="0" sz="1600" spc="-5">
                <a:latin typeface="Carlito"/>
                <a:cs typeface="Carlito"/>
              </a:rPr>
              <a:t>3, 4, 6, 7, 2, 8,</a:t>
            </a:r>
            <a:r>
              <a:rPr dirty="0" sz="1600" spc="8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9</a:t>
            </a:r>
            <a:endParaRPr sz="1600">
              <a:latin typeface="Carlito"/>
              <a:cs typeface="Carlito"/>
            </a:endParaRPr>
          </a:p>
          <a:p>
            <a:pPr marL="184785" marR="32829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0">
                <a:latin typeface="Carlito"/>
                <a:cs typeface="Carlito"/>
              </a:rPr>
              <a:t>Test </a:t>
            </a:r>
            <a:r>
              <a:rPr dirty="0" sz="1600" spc="-10">
                <a:latin typeface="Carlito"/>
                <a:cs typeface="Carlito"/>
              </a:rPr>
              <a:t>cases </a:t>
            </a:r>
            <a:r>
              <a:rPr dirty="0" sz="1600" spc="-5">
                <a:latin typeface="Carlito"/>
                <a:cs typeface="Carlito"/>
              </a:rPr>
              <a:t>should be </a:t>
            </a:r>
            <a:r>
              <a:rPr dirty="0" sz="1600" spc="-10">
                <a:latin typeface="Carlito"/>
                <a:cs typeface="Carlito"/>
              </a:rPr>
              <a:t>derived </a:t>
            </a:r>
            <a:r>
              <a:rPr dirty="0" sz="1600" spc="-5">
                <a:latin typeface="Carlito"/>
                <a:cs typeface="Carlito"/>
              </a:rPr>
              <a:t>so </a:t>
            </a:r>
            <a:r>
              <a:rPr dirty="0" sz="1600" spc="-10">
                <a:latin typeface="Carlito"/>
                <a:cs typeface="Carlito"/>
              </a:rPr>
              <a:t>that </a:t>
            </a:r>
            <a:r>
              <a:rPr dirty="0" sz="1600">
                <a:latin typeface="Carlito"/>
                <a:cs typeface="Carlito"/>
              </a:rPr>
              <a:t>all </a:t>
            </a:r>
            <a:r>
              <a:rPr dirty="0" sz="1600" spc="-10">
                <a:latin typeface="Carlito"/>
                <a:cs typeface="Carlito"/>
              </a:rPr>
              <a:t>of  </a:t>
            </a:r>
            <a:r>
              <a:rPr dirty="0" sz="1600" spc="-5">
                <a:latin typeface="Carlito"/>
                <a:cs typeface="Carlito"/>
              </a:rPr>
              <a:t>these </a:t>
            </a:r>
            <a:r>
              <a:rPr dirty="0" sz="1600" spc="-10">
                <a:latin typeface="Carlito"/>
                <a:cs typeface="Carlito"/>
              </a:rPr>
              <a:t>paths </a:t>
            </a:r>
            <a:r>
              <a:rPr dirty="0" sz="1600" spc="-15">
                <a:latin typeface="Carlito"/>
                <a:cs typeface="Carlito"/>
              </a:rPr>
              <a:t>are</a:t>
            </a:r>
            <a:r>
              <a:rPr dirty="0" sz="1600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executed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0">
                <a:latin typeface="Carlito"/>
                <a:cs typeface="Carlito"/>
              </a:rPr>
              <a:t>Test</a:t>
            </a:r>
            <a:r>
              <a:rPr dirty="0" sz="1600" spc="-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case</a:t>
            </a:r>
            <a:endParaRPr sz="16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  <a:tab pos="1552575" algn="l"/>
              </a:tabLst>
            </a:pPr>
            <a:r>
              <a:rPr dirty="0" sz="1600" spc="-10">
                <a:latin typeface="Carlito"/>
                <a:cs typeface="Carlito"/>
              </a:rPr>
              <a:t>{1,2,3,4,5},</a:t>
            </a:r>
            <a:r>
              <a:rPr dirty="0" sz="1600" spc="85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1	which </a:t>
            </a:r>
            <a:r>
              <a:rPr dirty="0" sz="1600" spc="-10">
                <a:latin typeface="Carlito"/>
                <a:cs typeface="Carlito"/>
              </a:rPr>
              <a:t>path </a:t>
            </a:r>
            <a:r>
              <a:rPr dirty="0" sz="1600" spc="-5">
                <a:latin typeface="Carlito"/>
                <a:cs typeface="Carlito"/>
              </a:rPr>
              <a:t>is </a:t>
            </a:r>
            <a:r>
              <a:rPr dirty="0" sz="1600" spc="-10">
                <a:latin typeface="Carlito"/>
                <a:cs typeface="Carlito"/>
              </a:rPr>
              <a:t>sensitized </a:t>
            </a:r>
            <a:r>
              <a:rPr dirty="0" sz="1600" spc="-5">
                <a:latin typeface="Carlito"/>
                <a:cs typeface="Carlito"/>
              </a:rPr>
              <a:t>with  this </a:t>
            </a:r>
            <a:r>
              <a:rPr dirty="0" sz="1600" spc="-10">
                <a:latin typeface="Carlito"/>
                <a:cs typeface="Carlito"/>
              </a:rPr>
              <a:t>set </a:t>
            </a:r>
            <a:r>
              <a:rPr dirty="0" sz="1600" spc="-5">
                <a:latin typeface="Carlito"/>
                <a:cs typeface="Carlito"/>
              </a:rPr>
              <a:t>of</a:t>
            </a:r>
            <a:r>
              <a:rPr dirty="0" sz="1600">
                <a:latin typeface="Carlito"/>
                <a:cs typeface="Carlito"/>
              </a:rPr>
              <a:t> </a:t>
            </a:r>
            <a:r>
              <a:rPr dirty="0" sz="1600" spc="-5">
                <a:latin typeface="Carlito"/>
                <a:cs typeface="Carlito"/>
              </a:rPr>
              <a:t>inputs?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9133" y="108279"/>
            <a:ext cx="217297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Independent</a:t>
            </a:r>
            <a:r>
              <a:rPr dirty="0" sz="2200" spc="-40"/>
              <a:t> </a:t>
            </a:r>
            <a:r>
              <a:rPr dirty="0" sz="2200" spc="-10"/>
              <a:t>paths</a:t>
            </a:r>
            <a:endParaRPr sz="2200"/>
          </a:p>
        </p:txBody>
      </p:sp>
      <p:sp>
        <p:nvSpPr>
          <p:cNvPr id="4" name="object 4"/>
          <p:cNvSpPr/>
          <p:nvPr/>
        </p:nvSpPr>
        <p:spPr>
          <a:xfrm>
            <a:off x="1555750" y="2622549"/>
            <a:ext cx="165100" cy="12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945" y="51257"/>
            <a:ext cx="880744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A</a:t>
            </a:r>
            <a:r>
              <a:rPr dirty="0" sz="2200" spc="-35"/>
              <a:t>g</a:t>
            </a:r>
            <a:r>
              <a:rPr dirty="0" sz="2200" spc="-5"/>
              <a:t>en</a:t>
            </a:r>
            <a:r>
              <a:rPr dirty="0" sz="2200" spc="-15"/>
              <a:t>d</a:t>
            </a:r>
            <a:r>
              <a:rPr dirty="0" sz="2200" spc="-5"/>
              <a:t>a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483056"/>
            <a:ext cx="3290570" cy="185610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Preparation </a:t>
            </a:r>
            <a:r>
              <a:rPr dirty="0" sz="1600" spc="-15">
                <a:latin typeface="Carlito"/>
                <a:cs typeface="Carlito"/>
              </a:rPr>
              <a:t>for </a:t>
            </a:r>
            <a:r>
              <a:rPr dirty="0" sz="1600" spc="-10">
                <a:latin typeface="Carlito"/>
                <a:cs typeface="Carlito"/>
              </a:rPr>
              <a:t>Lab </a:t>
            </a:r>
            <a:r>
              <a:rPr dirty="0" sz="1600" spc="-5">
                <a:latin typeface="Carlito"/>
                <a:cs typeface="Carlito"/>
              </a:rPr>
              <a:t>on unit</a:t>
            </a:r>
            <a:r>
              <a:rPr dirty="0" sz="1600" spc="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testing</a:t>
            </a:r>
            <a:endParaRPr sz="16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Introduction to System </a:t>
            </a:r>
            <a:r>
              <a:rPr dirty="0" sz="1400" spc="-5">
                <a:latin typeface="Carlito"/>
                <a:cs typeface="Carlito"/>
              </a:rPr>
              <a:t>Under </a:t>
            </a:r>
            <a:r>
              <a:rPr dirty="0" sz="1400" spc="-35">
                <a:latin typeface="Carlito"/>
                <a:cs typeface="Carlito"/>
              </a:rPr>
              <a:t>Test</a:t>
            </a:r>
            <a:r>
              <a:rPr dirty="0" sz="1400" spc="-1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(SUT)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Control-flow</a:t>
            </a:r>
            <a:r>
              <a:rPr dirty="0" sz="1400" spc="-7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graph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0">
                <a:latin typeface="Carlito"/>
                <a:cs typeface="Carlito"/>
              </a:rPr>
              <a:t>Dataflow</a:t>
            </a:r>
            <a:r>
              <a:rPr dirty="0" sz="1400" spc="-5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graph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35">
                <a:latin typeface="Carlito"/>
                <a:cs typeface="Carlito"/>
              </a:rPr>
              <a:t>Test</a:t>
            </a:r>
            <a:r>
              <a:rPr dirty="0" sz="1400" spc="-40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Cases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Unit </a:t>
            </a:r>
            <a:r>
              <a:rPr dirty="0" sz="1400" spc="-20">
                <a:latin typeface="Carlito"/>
                <a:cs typeface="Carlito"/>
              </a:rPr>
              <a:t>Testing </a:t>
            </a:r>
            <a:r>
              <a:rPr dirty="0" sz="1400">
                <a:latin typeface="Carlito"/>
                <a:cs typeface="Carlito"/>
              </a:rPr>
              <a:t>in </a:t>
            </a:r>
            <a:r>
              <a:rPr dirty="0" sz="1400" spc="-10">
                <a:latin typeface="Carlito"/>
                <a:cs typeface="Carlito"/>
              </a:rPr>
              <a:t>MSVC</a:t>
            </a:r>
            <a:r>
              <a:rPr dirty="0" sz="1400" spc="-20">
                <a:latin typeface="Carlito"/>
                <a:cs typeface="Carlito"/>
              </a:rPr>
              <a:t> </a:t>
            </a:r>
            <a:r>
              <a:rPr dirty="0" sz="1400" spc="-5">
                <a:latin typeface="Carlito"/>
                <a:cs typeface="Carlito"/>
              </a:rPr>
              <a:t>(C#)</a:t>
            </a:r>
            <a:endParaRPr sz="14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5">
                <a:latin typeface="Carlito"/>
                <a:cs typeface="Carlito"/>
              </a:rPr>
              <a:t>Unit </a:t>
            </a:r>
            <a:r>
              <a:rPr dirty="0" sz="1400" spc="-20">
                <a:latin typeface="Carlito"/>
                <a:cs typeface="Carlito"/>
              </a:rPr>
              <a:t>Testing </a:t>
            </a:r>
            <a:r>
              <a:rPr dirty="0" sz="1400">
                <a:latin typeface="Carlito"/>
                <a:cs typeface="Carlito"/>
              </a:rPr>
              <a:t>in </a:t>
            </a:r>
            <a:r>
              <a:rPr dirty="0" sz="1400" spc="-10">
                <a:latin typeface="Carlito"/>
                <a:cs typeface="Carlito"/>
              </a:rPr>
              <a:t>Eclipse</a:t>
            </a:r>
            <a:r>
              <a:rPr dirty="0" sz="1400" spc="-15">
                <a:latin typeface="Carlito"/>
                <a:cs typeface="Carlito"/>
              </a:rPr>
              <a:t> </a:t>
            </a:r>
            <a:r>
              <a:rPr dirty="0" sz="1400" spc="-10">
                <a:latin typeface="Carlito"/>
                <a:cs typeface="Carlito"/>
              </a:rPr>
              <a:t>(Java)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6592" y="51257"/>
            <a:ext cx="117792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0"/>
              <a:t>Test</a:t>
            </a:r>
            <a:r>
              <a:rPr dirty="0" sz="2200" spc="-80"/>
              <a:t> </a:t>
            </a:r>
            <a:r>
              <a:rPr dirty="0" sz="2200" spc="-5"/>
              <a:t>Cases</a:t>
            </a:r>
            <a:endParaRPr sz="2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50" y="454024"/>
          <a:ext cx="4470400" cy="282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975"/>
                <a:gridCol w="2362200"/>
                <a:gridCol w="1028700"/>
              </a:tblGrid>
              <a:tr h="24726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2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Path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Condition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200" spc="-3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Test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Case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4312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1, 2, 3, 8,</a:t>
                      </a:r>
                      <a:r>
                        <a:rPr dirty="0" sz="12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345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Bottom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&lt;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top &amp;&amp; found ==</a:t>
                      </a:r>
                      <a:r>
                        <a:rPr dirty="0" sz="1200" spc="-1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false  elemArray[mid] ==</a:t>
                      </a:r>
                      <a:r>
                        <a:rPr dirty="0" sz="120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key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2,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{1,2,3},</a:t>
                      </a:r>
                      <a:r>
                        <a:rPr dirty="0" sz="1200" spc="-5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3001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1, 2, 3, 4, 6, 7,</a:t>
                      </a:r>
                      <a:r>
                        <a:rPr dirty="0" sz="1200" spc="-1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345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Bottom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&lt;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top &amp;&amp; found ==</a:t>
                      </a:r>
                      <a:r>
                        <a:rPr dirty="0" sz="1200" spc="-1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false  elemArray[mid] ==</a:t>
                      </a:r>
                      <a:r>
                        <a:rPr dirty="0" sz="120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key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?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3001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1, 2, 3, 4, 5, 7,</a:t>
                      </a:r>
                      <a:r>
                        <a:rPr dirty="0" sz="1200" spc="-1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345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Bottom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&lt;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top &amp;&amp; found ==</a:t>
                      </a:r>
                      <a:r>
                        <a:rPr dirty="0" sz="1200" spc="-1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false  elemArray[mid] ==</a:t>
                      </a:r>
                      <a:r>
                        <a:rPr dirty="0" sz="120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key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?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4604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3001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1, 2, 3, 4, 6,</a:t>
                      </a:r>
                      <a:r>
                        <a:rPr dirty="0" sz="12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7,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2, 8,</a:t>
                      </a:r>
                      <a:r>
                        <a:rPr dirty="0" sz="12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9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3454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Bottom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&lt;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top &amp;&amp; found ==</a:t>
                      </a:r>
                      <a:r>
                        <a:rPr dirty="0" sz="1200" spc="-1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false  elemArray[mid] ==</a:t>
                      </a:r>
                      <a:r>
                        <a:rPr dirty="0" sz="120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20">
                          <a:latin typeface="Carlito"/>
                          <a:cs typeface="Carlito"/>
                        </a:rPr>
                        <a:t>key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?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172" y="12572"/>
            <a:ext cx="18034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/>
              <a:t>Dataflow</a:t>
            </a:r>
            <a:r>
              <a:rPr dirty="0" sz="2200" spc="-55"/>
              <a:t> </a:t>
            </a:r>
            <a:r>
              <a:rPr dirty="0" sz="2200" spc="-15"/>
              <a:t>Graph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737305" y="547436"/>
            <a:ext cx="2174875" cy="2872105"/>
            <a:chOff x="737305" y="547436"/>
            <a:chExt cx="2174875" cy="2872105"/>
          </a:xfrm>
        </p:grpSpPr>
        <p:sp>
          <p:nvSpPr>
            <p:cNvPr id="4" name="object 4"/>
            <p:cNvSpPr/>
            <p:nvPr/>
          </p:nvSpPr>
          <p:spPr>
            <a:xfrm>
              <a:off x="737305" y="2344188"/>
              <a:ext cx="367030" cy="248920"/>
            </a:xfrm>
            <a:custGeom>
              <a:avLst/>
              <a:gdLst/>
              <a:ahLst/>
              <a:cxnLst/>
              <a:rect l="l" t="t" r="r" b="b"/>
              <a:pathLst>
                <a:path w="367030" h="248919">
                  <a:moveTo>
                    <a:pt x="235851" y="0"/>
                  </a:moveTo>
                  <a:lnTo>
                    <a:pt x="131278" y="0"/>
                  </a:lnTo>
                  <a:lnTo>
                    <a:pt x="77507" y="9175"/>
                  </a:lnTo>
                  <a:lnTo>
                    <a:pt x="36076" y="34286"/>
                  </a:lnTo>
                  <a:lnTo>
                    <a:pt x="9426" y="71714"/>
                  </a:lnTo>
                  <a:lnTo>
                    <a:pt x="0" y="117839"/>
                  </a:lnTo>
                  <a:lnTo>
                    <a:pt x="0" y="131050"/>
                  </a:lnTo>
                  <a:lnTo>
                    <a:pt x="9426" y="177039"/>
                  </a:lnTo>
                  <a:lnTo>
                    <a:pt x="36076" y="214487"/>
                  </a:lnTo>
                  <a:lnTo>
                    <a:pt x="77507" y="239679"/>
                  </a:lnTo>
                  <a:lnTo>
                    <a:pt x="131278" y="248902"/>
                  </a:lnTo>
                  <a:lnTo>
                    <a:pt x="235851" y="248902"/>
                  </a:lnTo>
                  <a:lnTo>
                    <a:pt x="289566" y="239679"/>
                  </a:lnTo>
                  <a:lnTo>
                    <a:pt x="330886" y="214487"/>
                  </a:lnTo>
                  <a:lnTo>
                    <a:pt x="357426" y="177039"/>
                  </a:lnTo>
                  <a:lnTo>
                    <a:pt x="366803" y="131050"/>
                  </a:lnTo>
                  <a:lnTo>
                    <a:pt x="366803" y="117839"/>
                  </a:lnTo>
                  <a:lnTo>
                    <a:pt x="357426" y="71714"/>
                  </a:lnTo>
                  <a:lnTo>
                    <a:pt x="330886" y="34286"/>
                  </a:lnTo>
                  <a:lnTo>
                    <a:pt x="289566" y="9175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609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2210" y="547436"/>
              <a:ext cx="2069878" cy="2871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32161" y="1177481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8971" y="1767722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5807" y="2226547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217" y="2659316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7254" y="2659316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5807" y="3118494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9168" y="1268740"/>
            <a:ext cx="2397760" cy="1941195"/>
          </a:xfrm>
          <a:custGeom>
            <a:avLst/>
            <a:gdLst/>
            <a:ahLst/>
            <a:cxnLst/>
            <a:rect l="l" t="t" r="r" b="b"/>
            <a:pathLst>
              <a:path w="2397760" h="1941195">
                <a:moveTo>
                  <a:pt x="0" y="0"/>
                </a:moveTo>
                <a:lnTo>
                  <a:pt x="2397471" y="0"/>
                </a:lnTo>
                <a:lnTo>
                  <a:pt x="2397471" y="1940973"/>
                </a:lnTo>
                <a:lnTo>
                  <a:pt x="655151" y="1940973"/>
                </a:lnTo>
              </a:path>
            </a:pathLst>
          </a:custGeom>
          <a:ln w="13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021124" y="1058775"/>
            <a:ext cx="976630" cy="1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900" spc="30">
                <a:latin typeface="Times New Roman"/>
                <a:cs typeface="Times New Roman"/>
              </a:rPr>
              <a:t>while </a:t>
            </a:r>
            <a:r>
              <a:rPr dirty="0" sz="900">
                <a:latin typeface="Times New Roman"/>
                <a:cs typeface="Times New Roman"/>
              </a:rPr>
              <a:t>bottom </a:t>
            </a:r>
            <a:r>
              <a:rPr dirty="0" sz="900" spc="60">
                <a:latin typeface="Times New Roman"/>
                <a:cs typeface="Times New Roman"/>
              </a:rPr>
              <a:t>&lt;=</a:t>
            </a:r>
            <a:r>
              <a:rPr dirty="0" sz="900" spc="-170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top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6097" y="1740694"/>
            <a:ext cx="1303655" cy="1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900" spc="30">
                <a:latin typeface="Times New Roman"/>
                <a:cs typeface="Times New Roman"/>
              </a:rPr>
              <a:t>if </a:t>
            </a:r>
            <a:r>
              <a:rPr dirty="0" sz="900" spc="10">
                <a:latin typeface="Times New Roman"/>
                <a:cs typeface="Times New Roman"/>
              </a:rPr>
              <a:t>(elemArray [mid] ==</a:t>
            </a:r>
            <a:r>
              <a:rPr dirty="0" sz="900" spc="-155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key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23858" y="2343846"/>
            <a:ext cx="1238250" cy="1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900" spc="20">
                <a:latin typeface="Times New Roman"/>
                <a:cs typeface="Times New Roman"/>
              </a:rPr>
              <a:t>(if </a:t>
            </a:r>
            <a:r>
              <a:rPr dirty="0" sz="900" spc="10">
                <a:latin typeface="Times New Roman"/>
                <a:cs typeface="Times New Roman"/>
              </a:rPr>
              <a:t>(elemArray [mid]&lt;</a:t>
            </a:r>
            <a:r>
              <a:rPr dirty="0" sz="900" spc="-1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key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5449" y="2239207"/>
            <a:ext cx="459105" cy="930910"/>
            <a:chOff x="645449" y="2239207"/>
            <a:chExt cx="459105" cy="930910"/>
          </a:xfrm>
        </p:grpSpPr>
        <p:sp>
          <p:nvSpPr>
            <p:cNvPr id="17" name="object 17"/>
            <p:cNvSpPr/>
            <p:nvPr/>
          </p:nvSpPr>
          <p:spPr>
            <a:xfrm>
              <a:off x="737305" y="2921205"/>
              <a:ext cx="367030" cy="248920"/>
            </a:xfrm>
            <a:custGeom>
              <a:avLst/>
              <a:gdLst/>
              <a:ahLst/>
              <a:cxnLst/>
              <a:rect l="l" t="t" r="r" b="b"/>
              <a:pathLst>
                <a:path w="367030" h="248919">
                  <a:moveTo>
                    <a:pt x="235851" y="0"/>
                  </a:moveTo>
                  <a:lnTo>
                    <a:pt x="131278" y="0"/>
                  </a:lnTo>
                  <a:lnTo>
                    <a:pt x="77507" y="9177"/>
                  </a:lnTo>
                  <a:lnTo>
                    <a:pt x="36076" y="34293"/>
                  </a:lnTo>
                  <a:lnTo>
                    <a:pt x="9426" y="71725"/>
                  </a:lnTo>
                  <a:lnTo>
                    <a:pt x="0" y="117852"/>
                  </a:lnTo>
                  <a:lnTo>
                    <a:pt x="0" y="131050"/>
                  </a:lnTo>
                  <a:lnTo>
                    <a:pt x="9426" y="177044"/>
                  </a:lnTo>
                  <a:lnTo>
                    <a:pt x="36076" y="214491"/>
                  </a:lnTo>
                  <a:lnTo>
                    <a:pt x="77507" y="239681"/>
                  </a:lnTo>
                  <a:lnTo>
                    <a:pt x="131278" y="248902"/>
                  </a:lnTo>
                  <a:lnTo>
                    <a:pt x="235851" y="248902"/>
                  </a:lnTo>
                  <a:lnTo>
                    <a:pt x="289566" y="239681"/>
                  </a:lnTo>
                  <a:lnTo>
                    <a:pt x="330886" y="214491"/>
                  </a:lnTo>
                  <a:lnTo>
                    <a:pt x="357426" y="177044"/>
                  </a:lnTo>
                  <a:lnTo>
                    <a:pt x="366803" y="131050"/>
                  </a:lnTo>
                  <a:lnTo>
                    <a:pt x="366803" y="117852"/>
                  </a:lnTo>
                  <a:lnTo>
                    <a:pt x="357426" y="71725"/>
                  </a:lnTo>
                  <a:lnTo>
                    <a:pt x="330886" y="34293"/>
                  </a:lnTo>
                  <a:lnTo>
                    <a:pt x="289566" y="9177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609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58784" y="2239207"/>
              <a:ext cx="367030" cy="262255"/>
            </a:xfrm>
            <a:custGeom>
              <a:avLst/>
              <a:gdLst/>
              <a:ahLst/>
              <a:cxnLst/>
              <a:rect l="l" t="t" r="r" b="b"/>
              <a:pathLst>
                <a:path w="367030" h="262255">
                  <a:moveTo>
                    <a:pt x="275119" y="248902"/>
                  </a:moveTo>
                  <a:lnTo>
                    <a:pt x="104900" y="248902"/>
                  </a:lnTo>
                  <a:lnTo>
                    <a:pt x="104900" y="262113"/>
                  </a:lnTo>
                  <a:lnTo>
                    <a:pt x="275119" y="262113"/>
                  </a:lnTo>
                  <a:lnTo>
                    <a:pt x="275119" y="248902"/>
                  </a:lnTo>
                  <a:close/>
                </a:path>
                <a:path w="367030" h="262255">
                  <a:moveTo>
                    <a:pt x="301497" y="236031"/>
                  </a:moveTo>
                  <a:lnTo>
                    <a:pt x="78521" y="236031"/>
                  </a:lnTo>
                  <a:lnTo>
                    <a:pt x="78521" y="248902"/>
                  </a:lnTo>
                  <a:lnTo>
                    <a:pt x="301497" y="248902"/>
                  </a:lnTo>
                  <a:lnTo>
                    <a:pt x="301497" y="236031"/>
                  </a:lnTo>
                  <a:close/>
                </a:path>
                <a:path w="367030" h="262255">
                  <a:moveTo>
                    <a:pt x="327562" y="222820"/>
                  </a:moveTo>
                  <a:lnTo>
                    <a:pt x="39254" y="222820"/>
                  </a:lnTo>
                  <a:lnTo>
                    <a:pt x="39254" y="236031"/>
                  </a:lnTo>
                  <a:lnTo>
                    <a:pt x="327562" y="236031"/>
                  </a:lnTo>
                  <a:lnTo>
                    <a:pt x="327562" y="222820"/>
                  </a:lnTo>
                  <a:close/>
                </a:path>
                <a:path w="367030" h="262255">
                  <a:moveTo>
                    <a:pt x="340751" y="209622"/>
                  </a:moveTo>
                  <a:lnTo>
                    <a:pt x="26391" y="209622"/>
                  </a:lnTo>
                  <a:lnTo>
                    <a:pt x="26391" y="222820"/>
                  </a:lnTo>
                  <a:lnTo>
                    <a:pt x="340751" y="222820"/>
                  </a:lnTo>
                  <a:lnTo>
                    <a:pt x="340751" y="209622"/>
                  </a:lnTo>
                  <a:close/>
                </a:path>
                <a:path w="367030" h="262255">
                  <a:moveTo>
                    <a:pt x="353340" y="65362"/>
                  </a:moveTo>
                  <a:lnTo>
                    <a:pt x="13202" y="65362"/>
                  </a:lnTo>
                  <a:lnTo>
                    <a:pt x="13202" y="78572"/>
                  </a:lnTo>
                  <a:lnTo>
                    <a:pt x="0" y="78572"/>
                  </a:lnTo>
                  <a:lnTo>
                    <a:pt x="0" y="196738"/>
                  </a:lnTo>
                  <a:lnTo>
                    <a:pt x="13202" y="196738"/>
                  </a:lnTo>
                  <a:lnTo>
                    <a:pt x="13202" y="209622"/>
                  </a:lnTo>
                  <a:lnTo>
                    <a:pt x="348552" y="209622"/>
                  </a:lnTo>
                  <a:lnTo>
                    <a:pt x="353627" y="195985"/>
                  </a:lnTo>
                  <a:lnTo>
                    <a:pt x="353627" y="183540"/>
                  </a:lnTo>
                  <a:lnTo>
                    <a:pt x="358257" y="183540"/>
                  </a:lnTo>
                  <a:lnTo>
                    <a:pt x="361431" y="175011"/>
                  </a:lnTo>
                  <a:lnTo>
                    <a:pt x="366816" y="131062"/>
                  </a:lnTo>
                  <a:lnTo>
                    <a:pt x="362002" y="91770"/>
                  </a:lnTo>
                  <a:lnTo>
                    <a:pt x="353627" y="91770"/>
                  </a:lnTo>
                  <a:lnTo>
                    <a:pt x="353627" y="66134"/>
                  </a:lnTo>
                  <a:lnTo>
                    <a:pt x="353340" y="65362"/>
                  </a:lnTo>
                  <a:close/>
                </a:path>
                <a:path w="367030" h="262255">
                  <a:moveTo>
                    <a:pt x="340751" y="52490"/>
                  </a:moveTo>
                  <a:lnTo>
                    <a:pt x="26391" y="52490"/>
                  </a:lnTo>
                  <a:lnTo>
                    <a:pt x="26391" y="65362"/>
                  </a:lnTo>
                  <a:lnTo>
                    <a:pt x="340751" y="65362"/>
                  </a:lnTo>
                  <a:lnTo>
                    <a:pt x="340751" y="52490"/>
                  </a:lnTo>
                  <a:close/>
                </a:path>
                <a:path w="367030" h="262255">
                  <a:moveTo>
                    <a:pt x="327562" y="39292"/>
                  </a:moveTo>
                  <a:lnTo>
                    <a:pt x="39254" y="39292"/>
                  </a:lnTo>
                  <a:lnTo>
                    <a:pt x="39254" y="52490"/>
                  </a:lnTo>
                  <a:lnTo>
                    <a:pt x="327562" y="52490"/>
                  </a:lnTo>
                  <a:lnTo>
                    <a:pt x="327562" y="39292"/>
                  </a:lnTo>
                  <a:close/>
                </a:path>
                <a:path w="367030" h="262255">
                  <a:moveTo>
                    <a:pt x="301497" y="26082"/>
                  </a:moveTo>
                  <a:lnTo>
                    <a:pt x="78521" y="26082"/>
                  </a:lnTo>
                  <a:lnTo>
                    <a:pt x="78521" y="39292"/>
                  </a:lnTo>
                  <a:lnTo>
                    <a:pt x="301497" y="39292"/>
                  </a:lnTo>
                  <a:lnTo>
                    <a:pt x="301497" y="26082"/>
                  </a:lnTo>
                  <a:close/>
                </a:path>
                <a:path w="367030" h="262255">
                  <a:moveTo>
                    <a:pt x="275119" y="12884"/>
                  </a:moveTo>
                  <a:lnTo>
                    <a:pt x="104900" y="12884"/>
                  </a:lnTo>
                  <a:lnTo>
                    <a:pt x="104900" y="26082"/>
                  </a:lnTo>
                  <a:lnTo>
                    <a:pt x="275119" y="26082"/>
                  </a:lnTo>
                  <a:lnTo>
                    <a:pt x="275119" y="12884"/>
                  </a:lnTo>
                  <a:close/>
                </a:path>
                <a:path w="367030" h="262255">
                  <a:moveTo>
                    <a:pt x="235851" y="0"/>
                  </a:moveTo>
                  <a:lnTo>
                    <a:pt x="130964" y="0"/>
                  </a:lnTo>
                  <a:lnTo>
                    <a:pt x="130964" y="12884"/>
                  </a:lnTo>
                  <a:lnTo>
                    <a:pt x="235851" y="12884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58784" y="2239207"/>
              <a:ext cx="353695" cy="262255"/>
            </a:xfrm>
            <a:custGeom>
              <a:avLst/>
              <a:gdLst/>
              <a:ahLst/>
              <a:cxnLst/>
              <a:rect l="l" t="t" r="r" b="b"/>
              <a:pathLst>
                <a:path w="353694" h="262255">
                  <a:moveTo>
                    <a:pt x="275119" y="248902"/>
                  </a:moveTo>
                  <a:lnTo>
                    <a:pt x="104900" y="248902"/>
                  </a:lnTo>
                  <a:lnTo>
                    <a:pt x="104900" y="262113"/>
                  </a:lnTo>
                  <a:lnTo>
                    <a:pt x="275119" y="262113"/>
                  </a:lnTo>
                  <a:lnTo>
                    <a:pt x="275119" y="248902"/>
                  </a:lnTo>
                  <a:close/>
                </a:path>
                <a:path w="353694" h="262255">
                  <a:moveTo>
                    <a:pt x="301497" y="236031"/>
                  </a:moveTo>
                  <a:lnTo>
                    <a:pt x="78521" y="236031"/>
                  </a:lnTo>
                  <a:lnTo>
                    <a:pt x="78521" y="248902"/>
                  </a:lnTo>
                  <a:lnTo>
                    <a:pt x="301497" y="248902"/>
                  </a:lnTo>
                  <a:lnTo>
                    <a:pt x="301497" y="236031"/>
                  </a:lnTo>
                  <a:close/>
                </a:path>
                <a:path w="353694" h="262255">
                  <a:moveTo>
                    <a:pt x="332248" y="52490"/>
                  </a:moveTo>
                  <a:lnTo>
                    <a:pt x="26391" y="52490"/>
                  </a:lnTo>
                  <a:lnTo>
                    <a:pt x="26391" y="65362"/>
                  </a:lnTo>
                  <a:lnTo>
                    <a:pt x="15399" y="65362"/>
                  </a:lnTo>
                  <a:lnTo>
                    <a:pt x="13202" y="70445"/>
                  </a:lnTo>
                  <a:lnTo>
                    <a:pt x="13202" y="78572"/>
                  </a:lnTo>
                  <a:lnTo>
                    <a:pt x="9690" y="78572"/>
                  </a:lnTo>
                  <a:lnTo>
                    <a:pt x="6240" y="86556"/>
                  </a:lnTo>
                  <a:lnTo>
                    <a:pt x="0" y="131062"/>
                  </a:lnTo>
                  <a:lnTo>
                    <a:pt x="6240" y="175540"/>
                  </a:lnTo>
                  <a:lnTo>
                    <a:pt x="20992" y="209622"/>
                  </a:lnTo>
                  <a:lnTo>
                    <a:pt x="26391" y="209622"/>
                  </a:lnTo>
                  <a:lnTo>
                    <a:pt x="26391" y="219391"/>
                  </a:lnTo>
                  <a:lnTo>
                    <a:pt x="29062" y="222820"/>
                  </a:lnTo>
                  <a:lnTo>
                    <a:pt x="39254" y="222820"/>
                  </a:lnTo>
                  <a:lnTo>
                    <a:pt x="39349" y="236031"/>
                  </a:lnTo>
                  <a:lnTo>
                    <a:pt x="313122" y="236031"/>
                  </a:lnTo>
                  <a:lnTo>
                    <a:pt x="329388" y="216003"/>
                  </a:lnTo>
                  <a:lnTo>
                    <a:pt x="347326" y="175540"/>
                  </a:lnTo>
                  <a:lnTo>
                    <a:pt x="353627" y="131063"/>
                  </a:lnTo>
                  <a:lnTo>
                    <a:pt x="347326" y="86556"/>
                  </a:lnTo>
                  <a:lnTo>
                    <a:pt x="332248" y="52490"/>
                  </a:lnTo>
                  <a:close/>
                </a:path>
                <a:path w="353694" h="262255">
                  <a:moveTo>
                    <a:pt x="323930" y="39292"/>
                  </a:moveTo>
                  <a:lnTo>
                    <a:pt x="39254" y="39292"/>
                  </a:lnTo>
                  <a:lnTo>
                    <a:pt x="39254" y="52490"/>
                  </a:lnTo>
                  <a:lnTo>
                    <a:pt x="327562" y="52490"/>
                  </a:lnTo>
                  <a:lnTo>
                    <a:pt x="327562" y="43775"/>
                  </a:lnTo>
                  <a:lnTo>
                    <a:pt x="323930" y="39292"/>
                  </a:lnTo>
                  <a:close/>
                </a:path>
                <a:path w="353694" h="262255">
                  <a:moveTo>
                    <a:pt x="301497" y="26082"/>
                  </a:moveTo>
                  <a:lnTo>
                    <a:pt x="78521" y="26082"/>
                  </a:lnTo>
                  <a:lnTo>
                    <a:pt x="78521" y="39292"/>
                  </a:lnTo>
                  <a:lnTo>
                    <a:pt x="301497" y="39292"/>
                  </a:lnTo>
                  <a:lnTo>
                    <a:pt x="301497" y="26082"/>
                  </a:lnTo>
                  <a:close/>
                </a:path>
                <a:path w="353694" h="262255">
                  <a:moveTo>
                    <a:pt x="275119" y="12884"/>
                  </a:moveTo>
                  <a:lnTo>
                    <a:pt x="104900" y="12884"/>
                  </a:lnTo>
                  <a:lnTo>
                    <a:pt x="104900" y="26082"/>
                  </a:lnTo>
                  <a:lnTo>
                    <a:pt x="275119" y="26082"/>
                  </a:lnTo>
                  <a:lnTo>
                    <a:pt x="275119" y="12884"/>
                  </a:lnTo>
                  <a:close/>
                </a:path>
                <a:path w="353694" h="262255">
                  <a:moveTo>
                    <a:pt x="235851" y="0"/>
                  </a:moveTo>
                  <a:lnTo>
                    <a:pt x="130964" y="0"/>
                  </a:lnTo>
                  <a:lnTo>
                    <a:pt x="130964" y="12884"/>
                  </a:lnTo>
                  <a:lnTo>
                    <a:pt x="235851" y="12884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DCF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85175" y="2239207"/>
              <a:ext cx="301625" cy="262255"/>
            </a:xfrm>
            <a:custGeom>
              <a:avLst/>
              <a:gdLst/>
              <a:ahLst/>
              <a:cxnLst/>
              <a:rect l="l" t="t" r="r" b="b"/>
              <a:pathLst>
                <a:path w="301625" h="262255">
                  <a:moveTo>
                    <a:pt x="250657" y="26082"/>
                  </a:moveTo>
                  <a:lnTo>
                    <a:pt x="52129" y="26082"/>
                  </a:lnTo>
                  <a:lnTo>
                    <a:pt x="52129" y="39292"/>
                  </a:lnTo>
                  <a:lnTo>
                    <a:pt x="35036" y="39292"/>
                  </a:lnTo>
                  <a:lnTo>
                    <a:pt x="28016" y="46339"/>
                  </a:lnTo>
                  <a:lnTo>
                    <a:pt x="7421" y="85887"/>
                  </a:lnTo>
                  <a:lnTo>
                    <a:pt x="0" y="131062"/>
                  </a:lnTo>
                  <a:lnTo>
                    <a:pt x="7421" y="176231"/>
                  </a:lnTo>
                  <a:lnTo>
                    <a:pt x="28016" y="215775"/>
                  </a:lnTo>
                  <a:lnTo>
                    <a:pt x="48196" y="236031"/>
                  </a:lnTo>
                  <a:lnTo>
                    <a:pt x="52129" y="236031"/>
                  </a:lnTo>
                  <a:lnTo>
                    <a:pt x="52129" y="239978"/>
                  </a:lnTo>
                  <a:lnTo>
                    <a:pt x="59284" y="247160"/>
                  </a:lnTo>
                  <a:lnTo>
                    <a:pt x="62605" y="248902"/>
                  </a:lnTo>
                  <a:lnTo>
                    <a:pt x="78508" y="248902"/>
                  </a:lnTo>
                  <a:lnTo>
                    <a:pt x="78508" y="257245"/>
                  </a:lnTo>
                  <a:lnTo>
                    <a:pt x="87786" y="262113"/>
                  </a:lnTo>
                  <a:lnTo>
                    <a:pt x="207443" y="262113"/>
                  </a:lnTo>
                  <a:lnTo>
                    <a:pt x="238825" y="247160"/>
                  </a:lnTo>
                  <a:lnTo>
                    <a:pt x="272194" y="215775"/>
                  </a:lnTo>
                  <a:lnTo>
                    <a:pt x="293610" y="176231"/>
                  </a:lnTo>
                  <a:lnTo>
                    <a:pt x="301170" y="131062"/>
                  </a:lnTo>
                  <a:lnTo>
                    <a:pt x="293610" y="85887"/>
                  </a:lnTo>
                  <a:lnTo>
                    <a:pt x="272194" y="46339"/>
                  </a:lnTo>
                  <a:lnTo>
                    <a:pt x="250657" y="26082"/>
                  </a:lnTo>
                  <a:close/>
                </a:path>
                <a:path w="301625" h="262255">
                  <a:moveTo>
                    <a:pt x="234484" y="12884"/>
                  </a:moveTo>
                  <a:lnTo>
                    <a:pt x="78508" y="12884"/>
                  </a:lnTo>
                  <a:lnTo>
                    <a:pt x="78508" y="26082"/>
                  </a:lnTo>
                  <a:lnTo>
                    <a:pt x="248727" y="26082"/>
                  </a:lnTo>
                  <a:lnTo>
                    <a:pt x="248727" y="24266"/>
                  </a:lnTo>
                  <a:lnTo>
                    <a:pt x="238825" y="14952"/>
                  </a:lnTo>
                  <a:lnTo>
                    <a:pt x="234484" y="12884"/>
                  </a:lnTo>
                  <a:close/>
                </a:path>
                <a:path w="301625" h="262255">
                  <a:moveTo>
                    <a:pt x="207444" y="0"/>
                  </a:moveTo>
                  <a:lnTo>
                    <a:pt x="104573" y="0"/>
                  </a:lnTo>
                  <a:lnTo>
                    <a:pt x="104573" y="12884"/>
                  </a:lnTo>
                  <a:lnTo>
                    <a:pt x="209460" y="12884"/>
                  </a:lnTo>
                  <a:lnTo>
                    <a:pt x="209460" y="960"/>
                  </a:lnTo>
                  <a:lnTo>
                    <a:pt x="207444" y="0"/>
                  </a:lnTo>
                  <a:close/>
                </a:path>
              </a:pathLst>
            </a:custGeom>
            <a:solidFill>
              <a:srgbClr val="E1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11240" y="2252092"/>
              <a:ext cx="249041" cy="236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8784" y="2326468"/>
              <a:ext cx="367030" cy="175260"/>
            </a:xfrm>
            <a:custGeom>
              <a:avLst/>
              <a:gdLst/>
              <a:ahLst/>
              <a:cxnLst/>
              <a:rect l="l" t="t" r="r" b="b"/>
              <a:pathLst>
                <a:path w="367030" h="175260">
                  <a:moveTo>
                    <a:pt x="0" y="43802"/>
                  </a:moveTo>
                  <a:lnTo>
                    <a:pt x="6083" y="87598"/>
                  </a:lnTo>
                  <a:lnTo>
                    <a:pt x="23489" y="123869"/>
                  </a:lnTo>
                  <a:lnTo>
                    <a:pt x="50949" y="151347"/>
                  </a:lnTo>
                  <a:lnTo>
                    <a:pt x="87197" y="168764"/>
                  </a:lnTo>
                  <a:lnTo>
                    <a:pt x="130964" y="174852"/>
                  </a:lnTo>
                  <a:lnTo>
                    <a:pt x="235851" y="174852"/>
                  </a:lnTo>
                  <a:lnTo>
                    <a:pt x="279624" y="168764"/>
                  </a:lnTo>
                  <a:lnTo>
                    <a:pt x="315872" y="151347"/>
                  </a:lnTo>
                  <a:lnTo>
                    <a:pt x="343331" y="123869"/>
                  </a:lnTo>
                  <a:lnTo>
                    <a:pt x="360734" y="87598"/>
                  </a:lnTo>
                  <a:lnTo>
                    <a:pt x="366816" y="43802"/>
                  </a:lnTo>
                  <a:lnTo>
                    <a:pt x="360734" y="0"/>
                  </a:lnTo>
                </a:path>
              </a:pathLst>
            </a:custGeom>
            <a:ln w="26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03427" y="2279038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5449" y="2829109"/>
            <a:ext cx="393700" cy="276225"/>
            <a:chOff x="645449" y="2829109"/>
            <a:chExt cx="393700" cy="276225"/>
          </a:xfrm>
        </p:grpSpPr>
        <p:sp>
          <p:nvSpPr>
            <p:cNvPr id="25" name="object 25"/>
            <p:cNvSpPr/>
            <p:nvPr/>
          </p:nvSpPr>
          <p:spPr>
            <a:xfrm>
              <a:off x="658784" y="2829109"/>
              <a:ext cx="367030" cy="262890"/>
            </a:xfrm>
            <a:custGeom>
              <a:avLst/>
              <a:gdLst/>
              <a:ahLst/>
              <a:cxnLst/>
              <a:rect l="l" t="t" r="r" b="b"/>
              <a:pathLst>
                <a:path w="367030" h="262889">
                  <a:moveTo>
                    <a:pt x="275119" y="249228"/>
                  </a:moveTo>
                  <a:lnTo>
                    <a:pt x="104900" y="249228"/>
                  </a:lnTo>
                  <a:lnTo>
                    <a:pt x="104900" y="262439"/>
                  </a:lnTo>
                  <a:lnTo>
                    <a:pt x="275119" y="262439"/>
                  </a:lnTo>
                  <a:lnTo>
                    <a:pt x="275119" y="249228"/>
                  </a:lnTo>
                  <a:close/>
                </a:path>
                <a:path w="367030" h="262889">
                  <a:moveTo>
                    <a:pt x="301497" y="236357"/>
                  </a:moveTo>
                  <a:lnTo>
                    <a:pt x="78521" y="236357"/>
                  </a:lnTo>
                  <a:lnTo>
                    <a:pt x="78521" y="249228"/>
                  </a:lnTo>
                  <a:lnTo>
                    <a:pt x="301497" y="249228"/>
                  </a:lnTo>
                  <a:lnTo>
                    <a:pt x="301497" y="236357"/>
                  </a:lnTo>
                  <a:close/>
                </a:path>
                <a:path w="367030" h="262889">
                  <a:moveTo>
                    <a:pt x="327562" y="223146"/>
                  </a:moveTo>
                  <a:lnTo>
                    <a:pt x="39254" y="223146"/>
                  </a:lnTo>
                  <a:lnTo>
                    <a:pt x="39254" y="236357"/>
                  </a:lnTo>
                  <a:lnTo>
                    <a:pt x="327562" y="236357"/>
                  </a:lnTo>
                  <a:lnTo>
                    <a:pt x="327562" y="223146"/>
                  </a:lnTo>
                  <a:close/>
                </a:path>
                <a:path w="367030" h="262889">
                  <a:moveTo>
                    <a:pt x="340751" y="209948"/>
                  </a:moveTo>
                  <a:lnTo>
                    <a:pt x="26391" y="209948"/>
                  </a:lnTo>
                  <a:lnTo>
                    <a:pt x="26391" y="223146"/>
                  </a:lnTo>
                  <a:lnTo>
                    <a:pt x="340751" y="223146"/>
                  </a:lnTo>
                  <a:lnTo>
                    <a:pt x="340751" y="209948"/>
                  </a:lnTo>
                  <a:close/>
                </a:path>
                <a:path w="367030" h="262889">
                  <a:moveTo>
                    <a:pt x="353342" y="65688"/>
                  </a:moveTo>
                  <a:lnTo>
                    <a:pt x="13202" y="65688"/>
                  </a:lnTo>
                  <a:lnTo>
                    <a:pt x="13202" y="78898"/>
                  </a:lnTo>
                  <a:lnTo>
                    <a:pt x="0" y="78898"/>
                  </a:lnTo>
                  <a:lnTo>
                    <a:pt x="0" y="196751"/>
                  </a:lnTo>
                  <a:lnTo>
                    <a:pt x="13202" y="196751"/>
                  </a:lnTo>
                  <a:lnTo>
                    <a:pt x="13202" y="209948"/>
                  </a:lnTo>
                  <a:lnTo>
                    <a:pt x="348550" y="209948"/>
                  </a:lnTo>
                  <a:lnTo>
                    <a:pt x="353627" y="196304"/>
                  </a:lnTo>
                  <a:lnTo>
                    <a:pt x="353627" y="183866"/>
                  </a:lnTo>
                  <a:lnTo>
                    <a:pt x="358255" y="183866"/>
                  </a:lnTo>
                  <a:lnTo>
                    <a:pt x="361431" y="175329"/>
                  </a:lnTo>
                  <a:lnTo>
                    <a:pt x="366816" y="131375"/>
                  </a:lnTo>
                  <a:lnTo>
                    <a:pt x="362003" y="92096"/>
                  </a:lnTo>
                  <a:lnTo>
                    <a:pt x="353627" y="92096"/>
                  </a:lnTo>
                  <a:lnTo>
                    <a:pt x="353627" y="66453"/>
                  </a:lnTo>
                  <a:lnTo>
                    <a:pt x="353342" y="65688"/>
                  </a:lnTo>
                  <a:close/>
                </a:path>
                <a:path w="367030" h="262889">
                  <a:moveTo>
                    <a:pt x="340751" y="52490"/>
                  </a:moveTo>
                  <a:lnTo>
                    <a:pt x="26391" y="52490"/>
                  </a:lnTo>
                  <a:lnTo>
                    <a:pt x="26391" y="65688"/>
                  </a:lnTo>
                  <a:lnTo>
                    <a:pt x="340751" y="65688"/>
                  </a:lnTo>
                  <a:lnTo>
                    <a:pt x="340751" y="52490"/>
                  </a:lnTo>
                  <a:close/>
                </a:path>
                <a:path w="367030" h="262889">
                  <a:moveTo>
                    <a:pt x="327562" y="39605"/>
                  </a:moveTo>
                  <a:lnTo>
                    <a:pt x="39254" y="39605"/>
                  </a:lnTo>
                  <a:lnTo>
                    <a:pt x="39254" y="52490"/>
                  </a:lnTo>
                  <a:lnTo>
                    <a:pt x="327562" y="52490"/>
                  </a:lnTo>
                  <a:lnTo>
                    <a:pt x="327562" y="39605"/>
                  </a:lnTo>
                  <a:close/>
                </a:path>
                <a:path w="367030" h="262889">
                  <a:moveTo>
                    <a:pt x="301497" y="26408"/>
                  </a:moveTo>
                  <a:lnTo>
                    <a:pt x="78521" y="26408"/>
                  </a:lnTo>
                  <a:lnTo>
                    <a:pt x="78521" y="39605"/>
                  </a:lnTo>
                  <a:lnTo>
                    <a:pt x="301497" y="39605"/>
                  </a:lnTo>
                  <a:lnTo>
                    <a:pt x="301497" y="26408"/>
                  </a:lnTo>
                  <a:close/>
                </a:path>
                <a:path w="367030" h="262889">
                  <a:moveTo>
                    <a:pt x="275119" y="13210"/>
                  </a:moveTo>
                  <a:lnTo>
                    <a:pt x="104900" y="13210"/>
                  </a:lnTo>
                  <a:lnTo>
                    <a:pt x="104900" y="26408"/>
                  </a:lnTo>
                  <a:lnTo>
                    <a:pt x="275119" y="26408"/>
                  </a:lnTo>
                  <a:lnTo>
                    <a:pt x="275119" y="13210"/>
                  </a:lnTo>
                  <a:close/>
                </a:path>
                <a:path w="367030" h="262889">
                  <a:moveTo>
                    <a:pt x="235851" y="0"/>
                  </a:moveTo>
                  <a:lnTo>
                    <a:pt x="130964" y="0"/>
                  </a:lnTo>
                  <a:lnTo>
                    <a:pt x="130964" y="13210"/>
                  </a:lnTo>
                  <a:lnTo>
                    <a:pt x="235851" y="13210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8784" y="2829109"/>
              <a:ext cx="353695" cy="262890"/>
            </a:xfrm>
            <a:custGeom>
              <a:avLst/>
              <a:gdLst/>
              <a:ahLst/>
              <a:cxnLst/>
              <a:rect l="l" t="t" r="r" b="b"/>
              <a:pathLst>
                <a:path w="353694" h="262889">
                  <a:moveTo>
                    <a:pt x="275119" y="249228"/>
                  </a:moveTo>
                  <a:lnTo>
                    <a:pt x="104900" y="249228"/>
                  </a:lnTo>
                  <a:lnTo>
                    <a:pt x="104900" y="262439"/>
                  </a:lnTo>
                  <a:lnTo>
                    <a:pt x="275119" y="262439"/>
                  </a:lnTo>
                  <a:lnTo>
                    <a:pt x="275119" y="249228"/>
                  </a:lnTo>
                  <a:close/>
                </a:path>
                <a:path w="353694" h="262889">
                  <a:moveTo>
                    <a:pt x="301497" y="236357"/>
                  </a:moveTo>
                  <a:lnTo>
                    <a:pt x="78521" y="236357"/>
                  </a:lnTo>
                  <a:lnTo>
                    <a:pt x="78521" y="249228"/>
                  </a:lnTo>
                  <a:lnTo>
                    <a:pt x="301497" y="249228"/>
                  </a:lnTo>
                  <a:lnTo>
                    <a:pt x="301497" y="236357"/>
                  </a:lnTo>
                  <a:close/>
                </a:path>
                <a:path w="353694" h="262889">
                  <a:moveTo>
                    <a:pt x="332108" y="52490"/>
                  </a:moveTo>
                  <a:lnTo>
                    <a:pt x="26391" y="52490"/>
                  </a:lnTo>
                  <a:lnTo>
                    <a:pt x="26391" y="65688"/>
                  </a:lnTo>
                  <a:lnTo>
                    <a:pt x="15394" y="65688"/>
                  </a:lnTo>
                  <a:lnTo>
                    <a:pt x="13202" y="70760"/>
                  </a:lnTo>
                  <a:lnTo>
                    <a:pt x="13202" y="78898"/>
                  </a:lnTo>
                  <a:lnTo>
                    <a:pt x="9685" y="78898"/>
                  </a:lnTo>
                  <a:lnTo>
                    <a:pt x="6240" y="86869"/>
                  </a:lnTo>
                  <a:lnTo>
                    <a:pt x="0" y="131375"/>
                  </a:lnTo>
                  <a:lnTo>
                    <a:pt x="6240" y="175858"/>
                  </a:lnTo>
                  <a:lnTo>
                    <a:pt x="20993" y="209948"/>
                  </a:lnTo>
                  <a:lnTo>
                    <a:pt x="26391" y="209948"/>
                  </a:lnTo>
                  <a:lnTo>
                    <a:pt x="26391" y="219713"/>
                  </a:lnTo>
                  <a:lnTo>
                    <a:pt x="29064" y="223146"/>
                  </a:lnTo>
                  <a:lnTo>
                    <a:pt x="39254" y="223146"/>
                  </a:lnTo>
                  <a:lnTo>
                    <a:pt x="39351" y="236357"/>
                  </a:lnTo>
                  <a:lnTo>
                    <a:pt x="313120" y="236357"/>
                  </a:lnTo>
                  <a:lnTo>
                    <a:pt x="329388" y="216325"/>
                  </a:lnTo>
                  <a:lnTo>
                    <a:pt x="347326" y="175858"/>
                  </a:lnTo>
                  <a:lnTo>
                    <a:pt x="353627" y="131376"/>
                  </a:lnTo>
                  <a:lnTo>
                    <a:pt x="347326" y="86869"/>
                  </a:lnTo>
                  <a:lnTo>
                    <a:pt x="332108" y="52490"/>
                  </a:lnTo>
                  <a:close/>
                </a:path>
                <a:path w="353694" h="262889">
                  <a:moveTo>
                    <a:pt x="323927" y="39605"/>
                  </a:moveTo>
                  <a:lnTo>
                    <a:pt x="39254" y="39605"/>
                  </a:lnTo>
                  <a:lnTo>
                    <a:pt x="39254" y="52490"/>
                  </a:lnTo>
                  <a:lnTo>
                    <a:pt x="327562" y="52490"/>
                  </a:lnTo>
                  <a:lnTo>
                    <a:pt x="327562" y="44091"/>
                  </a:lnTo>
                  <a:lnTo>
                    <a:pt x="323927" y="39605"/>
                  </a:lnTo>
                  <a:close/>
                </a:path>
                <a:path w="353694" h="262889">
                  <a:moveTo>
                    <a:pt x="301497" y="26408"/>
                  </a:moveTo>
                  <a:lnTo>
                    <a:pt x="78521" y="26408"/>
                  </a:lnTo>
                  <a:lnTo>
                    <a:pt x="78521" y="39605"/>
                  </a:lnTo>
                  <a:lnTo>
                    <a:pt x="301497" y="39605"/>
                  </a:lnTo>
                  <a:lnTo>
                    <a:pt x="301497" y="26408"/>
                  </a:lnTo>
                  <a:close/>
                </a:path>
                <a:path w="353694" h="262889">
                  <a:moveTo>
                    <a:pt x="275119" y="13210"/>
                  </a:moveTo>
                  <a:lnTo>
                    <a:pt x="104900" y="13210"/>
                  </a:lnTo>
                  <a:lnTo>
                    <a:pt x="104900" y="26408"/>
                  </a:lnTo>
                  <a:lnTo>
                    <a:pt x="275119" y="26408"/>
                  </a:lnTo>
                  <a:lnTo>
                    <a:pt x="275119" y="13210"/>
                  </a:lnTo>
                  <a:close/>
                </a:path>
                <a:path w="353694" h="262889">
                  <a:moveTo>
                    <a:pt x="235851" y="0"/>
                  </a:moveTo>
                  <a:lnTo>
                    <a:pt x="130964" y="0"/>
                  </a:lnTo>
                  <a:lnTo>
                    <a:pt x="130964" y="13210"/>
                  </a:lnTo>
                  <a:lnTo>
                    <a:pt x="235851" y="13210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DCF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85175" y="2829109"/>
              <a:ext cx="301625" cy="262890"/>
            </a:xfrm>
            <a:custGeom>
              <a:avLst/>
              <a:gdLst/>
              <a:ahLst/>
              <a:cxnLst/>
              <a:rect l="l" t="t" r="r" b="b"/>
              <a:pathLst>
                <a:path w="301625" h="262889">
                  <a:moveTo>
                    <a:pt x="250777" y="26408"/>
                  </a:moveTo>
                  <a:lnTo>
                    <a:pt x="52129" y="26408"/>
                  </a:lnTo>
                  <a:lnTo>
                    <a:pt x="52129" y="39605"/>
                  </a:lnTo>
                  <a:lnTo>
                    <a:pt x="34917" y="39605"/>
                  </a:lnTo>
                  <a:lnTo>
                    <a:pt x="28016" y="46522"/>
                  </a:lnTo>
                  <a:lnTo>
                    <a:pt x="7421" y="86081"/>
                  </a:lnTo>
                  <a:lnTo>
                    <a:pt x="0" y="131375"/>
                  </a:lnTo>
                  <a:lnTo>
                    <a:pt x="7421" y="176550"/>
                  </a:lnTo>
                  <a:lnTo>
                    <a:pt x="28016" y="216098"/>
                  </a:lnTo>
                  <a:lnTo>
                    <a:pt x="48198" y="236357"/>
                  </a:lnTo>
                  <a:lnTo>
                    <a:pt x="52129" y="236357"/>
                  </a:lnTo>
                  <a:lnTo>
                    <a:pt x="52129" y="240303"/>
                  </a:lnTo>
                  <a:lnTo>
                    <a:pt x="59284" y="247485"/>
                  </a:lnTo>
                  <a:lnTo>
                    <a:pt x="62606" y="249228"/>
                  </a:lnTo>
                  <a:lnTo>
                    <a:pt x="78508" y="249228"/>
                  </a:lnTo>
                  <a:lnTo>
                    <a:pt x="78508" y="257571"/>
                  </a:lnTo>
                  <a:lnTo>
                    <a:pt x="87786" y="262439"/>
                  </a:lnTo>
                  <a:lnTo>
                    <a:pt x="207443" y="262439"/>
                  </a:lnTo>
                  <a:lnTo>
                    <a:pt x="238825" y="247485"/>
                  </a:lnTo>
                  <a:lnTo>
                    <a:pt x="272194" y="216098"/>
                  </a:lnTo>
                  <a:lnTo>
                    <a:pt x="293610" y="176550"/>
                  </a:lnTo>
                  <a:lnTo>
                    <a:pt x="301170" y="131375"/>
                  </a:lnTo>
                  <a:lnTo>
                    <a:pt x="293610" y="86081"/>
                  </a:lnTo>
                  <a:lnTo>
                    <a:pt x="272194" y="46522"/>
                  </a:lnTo>
                  <a:lnTo>
                    <a:pt x="250777" y="26408"/>
                  </a:lnTo>
                  <a:close/>
                </a:path>
                <a:path w="301625" h="262889">
                  <a:moveTo>
                    <a:pt x="234671" y="13210"/>
                  </a:moveTo>
                  <a:lnTo>
                    <a:pt x="78508" y="13210"/>
                  </a:lnTo>
                  <a:lnTo>
                    <a:pt x="78508" y="26408"/>
                  </a:lnTo>
                  <a:lnTo>
                    <a:pt x="248727" y="26408"/>
                  </a:lnTo>
                  <a:lnTo>
                    <a:pt x="248727" y="24483"/>
                  </a:lnTo>
                  <a:lnTo>
                    <a:pt x="238825" y="15184"/>
                  </a:lnTo>
                  <a:lnTo>
                    <a:pt x="234671" y="13210"/>
                  </a:lnTo>
                  <a:close/>
                </a:path>
                <a:path w="301625" h="262889">
                  <a:moveTo>
                    <a:pt x="206861" y="0"/>
                  </a:moveTo>
                  <a:lnTo>
                    <a:pt x="104573" y="0"/>
                  </a:lnTo>
                  <a:lnTo>
                    <a:pt x="104573" y="13210"/>
                  </a:lnTo>
                  <a:lnTo>
                    <a:pt x="209460" y="13210"/>
                  </a:lnTo>
                  <a:lnTo>
                    <a:pt x="209460" y="1234"/>
                  </a:lnTo>
                  <a:lnTo>
                    <a:pt x="206861" y="0"/>
                  </a:lnTo>
                  <a:close/>
                </a:path>
              </a:pathLst>
            </a:custGeom>
            <a:solidFill>
              <a:srgbClr val="E1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11240" y="2842319"/>
              <a:ext cx="249041" cy="2360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58784" y="2916530"/>
              <a:ext cx="367030" cy="175260"/>
            </a:xfrm>
            <a:custGeom>
              <a:avLst/>
              <a:gdLst/>
              <a:ahLst/>
              <a:cxnLst/>
              <a:rect l="l" t="t" r="r" b="b"/>
              <a:pathLst>
                <a:path w="367030" h="175260">
                  <a:moveTo>
                    <a:pt x="0" y="43955"/>
                  </a:moveTo>
                  <a:lnTo>
                    <a:pt x="6083" y="87757"/>
                  </a:lnTo>
                  <a:lnTo>
                    <a:pt x="23489" y="124032"/>
                  </a:lnTo>
                  <a:lnTo>
                    <a:pt x="50949" y="151512"/>
                  </a:lnTo>
                  <a:lnTo>
                    <a:pt x="87197" y="168930"/>
                  </a:lnTo>
                  <a:lnTo>
                    <a:pt x="130964" y="175018"/>
                  </a:lnTo>
                  <a:lnTo>
                    <a:pt x="235851" y="175018"/>
                  </a:lnTo>
                  <a:lnTo>
                    <a:pt x="279624" y="168930"/>
                  </a:lnTo>
                  <a:lnTo>
                    <a:pt x="315872" y="151512"/>
                  </a:lnTo>
                  <a:lnTo>
                    <a:pt x="343331" y="124032"/>
                  </a:lnTo>
                  <a:lnTo>
                    <a:pt x="360734" y="87757"/>
                  </a:lnTo>
                  <a:lnTo>
                    <a:pt x="366816" y="43954"/>
                  </a:lnTo>
                  <a:lnTo>
                    <a:pt x="360734" y="0"/>
                  </a:lnTo>
                </a:path>
              </a:pathLst>
            </a:custGeom>
            <a:ln w="26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03427" y="2869265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4118" y="1275244"/>
            <a:ext cx="570230" cy="1567180"/>
            <a:chOff x="724118" y="1275244"/>
            <a:chExt cx="570230" cy="1567180"/>
          </a:xfrm>
        </p:grpSpPr>
        <p:sp>
          <p:nvSpPr>
            <p:cNvPr id="32" name="object 32"/>
            <p:cNvSpPr/>
            <p:nvPr/>
          </p:nvSpPr>
          <p:spPr>
            <a:xfrm>
              <a:off x="776562" y="2501320"/>
              <a:ext cx="118061" cy="340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89749" y="1281911"/>
              <a:ext cx="497840" cy="957580"/>
            </a:xfrm>
            <a:custGeom>
              <a:avLst/>
              <a:gdLst/>
              <a:ahLst/>
              <a:cxnLst/>
              <a:rect l="l" t="t" r="r" b="b"/>
              <a:pathLst>
                <a:path w="497840" h="957580">
                  <a:moveTo>
                    <a:pt x="497768" y="0"/>
                  </a:moveTo>
                  <a:lnTo>
                    <a:pt x="0" y="0"/>
                  </a:lnTo>
                  <a:lnTo>
                    <a:pt x="0" y="957295"/>
                  </a:lnTo>
                  <a:lnTo>
                    <a:pt x="0" y="944097"/>
                  </a:lnTo>
                </a:path>
              </a:pathLst>
            </a:custGeom>
            <a:ln w="13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4118" y="2055364"/>
              <a:ext cx="118061" cy="1970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83679" y="1124372"/>
            <a:ext cx="609600" cy="1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900" spc="20">
                <a:latin typeface="Times New Roman"/>
                <a:cs typeface="Times New Roman"/>
              </a:rPr>
              <a:t>bottom </a:t>
            </a:r>
            <a:r>
              <a:rPr dirty="0" sz="900" spc="15">
                <a:latin typeface="Times New Roman"/>
                <a:cs typeface="Times New Roman"/>
              </a:rPr>
              <a:t>&gt;</a:t>
            </a:r>
            <a:r>
              <a:rPr dirty="0" sz="900" spc="-16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top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0500" y="990599"/>
            <a:ext cx="3695700" cy="1562100"/>
          </a:xfrm>
          <a:custGeom>
            <a:avLst/>
            <a:gdLst/>
            <a:ahLst/>
            <a:cxnLst/>
            <a:rect l="l" t="t" r="r" b="b"/>
            <a:pathLst>
              <a:path w="3695700" h="1562100">
                <a:moveTo>
                  <a:pt x="1028700" y="38100"/>
                </a:moveTo>
                <a:lnTo>
                  <a:pt x="0" y="38100"/>
                </a:lnTo>
                <a:lnTo>
                  <a:pt x="0" y="266700"/>
                </a:lnTo>
                <a:lnTo>
                  <a:pt x="1028700" y="266700"/>
                </a:lnTo>
                <a:lnTo>
                  <a:pt x="1028700" y="38100"/>
                </a:lnTo>
                <a:close/>
              </a:path>
              <a:path w="3695700" h="1562100">
                <a:moveTo>
                  <a:pt x="2971800" y="0"/>
                </a:moveTo>
                <a:lnTo>
                  <a:pt x="1752600" y="0"/>
                </a:lnTo>
                <a:lnTo>
                  <a:pt x="1752600" y="228600"/>
                </a:lnTo>
                <a:lnTo>
                  <a:pt x="2971800" y="228600"/>
                </a:lnTo>
                <a:lnTo>
                  <a:pt x="2971800" y="0"/>
                </a:lnTo>
                <a:close/>
              </a:path>
              <a:path w="3695700" h="1562100">
                <a:moveTo>
                  <a:pt x="3009900" y="762000"/>
                </a:moveTo>
                <a:lnTo>
                  <a:pt x="1562100" y="762000"/>
                </a:lnTo>
                <a:lnTo>
                  <a:pt x="1562100" y="952500"/>
                </a:lnTo>
                <a:lnTo>
                  <a:pt x="3009900" y="952500"/>
                </a:lnTo>
                <a:lnTo>
                  <a:pt x="3009900" y="762000"/>
                </a:lnTo>
                <a:close/>
              </a:path>
              <a:path w="3695700" h="1562100">
                <a:moveTo>
                  <a:pt x="3695700" y="1333500"/>
                </a:moveTo>
                <a:lnTo>
                  <a:pt x="2400300" y="1333500"/>
                </a:lnTo>
                <a:lnTo>
                  <a:pt x="2400300" y="1562100"/>
                </a:lnTo>
                <a:lnTo>
                  <a:pt x="3695700" y="1562100"/>
                </a:lnTo>
                <a:lnTo>
                  <a:pt x="3695700" y="133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09524" y="292462"/>
            <a:ext cx="2801620" cy="46164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400" spc="-5">
                <a:latin typeface="Carlito"/>
                <a:cs typeface="Carlito"/>
              </a:rPr>
              <a:t>Step </a:t>
            </a:r>
            <a:r>
              <a:rPr dirty="0" sz="1400">
                <a:latin typeface="Carlito"/>
                <a:cs typeface="Carlito"/>
              </a:rPr>
              <a:t>No. 1: </a:t>
            </a:r>
            <a:r>
              <a:rPr dirty="0" sz="1400" spc="-5">
                <a:latin typeface="Carlito"/>
                <a:cs typeface="Carlito"/>
              </a:rPr>
              <a:t>Consider Control-flow</a:t>
            </a:r>
            <a:r>
              <a:rPr dirty="0" sz="1400" spc="-105">
                <a:latin typeface="Carlito"/>
                <a:cs typeface="Carlito"/>
              </a:rPr>
              <a:t> </a:t>
            </a:r>
            <a:r>
              <a:rPr dirty="0" sz="1400" spc="-15">
                <a:latin typeface="Carlito"/>
                <a:cs typeface="Carlito"/>
              </a:rPr>
              <a:t>Path</a:t>
            </a:r>
            <a:endParaRPr sz="1400">
              <a:latin typeface="Carlito"/>
              <a:cs typeface="Carlito"/>
            </a:endParaRPr>
          </a:p>
          <a:p>
            <a:pPr algn="ctr" marR="64135">
              <a:lnSpc>
                <a:spcPct val="100000"/>
              </a:lnSpc>
              <a:spcBef>
                <a:spcPts val="280"/>
              </a:spcBef>
            </a:pPr>
            <a:r>
              <a:rPr dirty="0" sz="900" spc="1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172" y="51257"/>
            <a:ext cx="180403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/>
              <a:t>Dataflow</a:t>
            </a:r>
            <a:r>
              <a:rPr dirty="0" sz="2200" spc="-50"/>
              <a:t> </a:t>
            </a:r>
            <a:r>
              <a:rPr dirty="0" sz="2200" spc="-15"/>
              <a:t>Graph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737305" y="534266"/>
            <a:ext cx="2174875" cy="2885440"/>
            <a:chOff x="737305" y="534266"/>
            <a:chExt cx="2174875" cy="2885440"/>
          </a:xfrm>
        </p:grpSpPr>
        <p:sp>
          <p:nvSpPr>
            <p:cNvPr id="4" name="object 4"/>
            <p:cNvSpPr/>
            <p:nvPr/>
          </p:nvSpPr>
          <p:spPr>
            <a:xfrm>
              <a:off x="737305" y="2344188"/>
              <a:ext cx="367030" cy="248920"/>
            </a:xfrm>
            <a:custGeom>
              <a:avLst/>
              <a:gdLst/>
              <a:ahLst/>
              <a:cxnLst/>
              <a:rect l="l" t="t" r="r" b="b"/>
              <a:pathLst>
                <a:path w="367030" h="248919">
                  <a:moveTo>
                    <a:pt x="235851" y="0"/>
                  </a:moveTo>
                  <a:lnTo>
                    <a:pt x="131278" y="0"/>
                  </a:lnTo>
                  <a:lnTo>
                    <a:pt x="77507" y="9175"/>
                  </a:lnTo>
                  <a:lnTo>
                    <a:pt x="36076" y="34286"/>
                  </a:lnTo>
                  <a:lnTo>
                    <a:pt x="9426" y="71714"/>
                  </a:lnTo>
                  <a:lnTo>
                    <a:pt x="0" y="117839"/>
                  </a:lnTo>
                  <a:lnTo>
                    <a:pt x="0" y="131050"/>
                  </a:lnTo>
                  <a:lnTo>
                    <a:pt x="9426" y="177039"/>
                  </a:lnTo>
                  <a:lnTo>
                    <a:pt x="36076" y="214487"/>
                  </a:lnTo>
                  <a:lnTo>
                    <a:pt x="77507" y="239679"/>
                  </a:lnTo>
                  <a:lnTo>
                    <a:pt x="131278" y="248902"/>
                  </a:lnTo>
                  <a:lnTo>
                    <a:pt x="235851" y="248902"/>
                  </a:lnTo>
                  <a:lnTo>
                    <a:pt x="289566" y="239679"/>
                  </a:lnTo>
                  <a:lnTo>
                    <a:pt x="330886" y="214487"/>
                  </a:lnTo>
                  <a:lnTo>
                    <a:pt x="357426" y="177039"/>
                  </a:lnTo>
                  <a:lnTo>
                    <a:pt x="366803" y="131050"/>
                  </a:lnTo>
                  <a:lnTo>
                    <a:pt x="366803" y="117839"/>
                  </a:lnTo>
                  <a:lnTo>
                    <a:pt x="357426" y="71714"/>
                  </a:lnTo>
                  <a:lnTo>
                    <a:pt x="330886" y="34286"/>
                  </a:lnTo>
                  <a:lnTo>
                    <a:pt x="289566" y="9175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609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2210" y="534266"/>
              <a:ext cx="2069878" cy="28850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32161" y="587241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2161" y="1177481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971" y="1767722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5807" y="2226547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8217" y="2659316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5807" y="3118494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9168" y="1268740"/>
            <a:ext cx="2397760" cy="1941195"/>
          </a:xfrm>
          <a:custGeom>
            <a:avLst/>
            <a:gdLst/>
            <a:ahLst/>
            <a:cxnLst/>
            <a:rect l="l" t="t" r="r" b="b"/>
            <a:pathLst>
              <a:path w="2397760" h="1941195">
                <a:moveTo>
                  <a:pt x="0" y="0"/>
                </a:moveTo>
                <a:lnTo>
                  <a:pt x="2397471" y="0"/>
                </a:lnTo>
                <a:lnTo>
                  <a:pt x="2397471" y="1940973"/>
                </a:lnTo>
                <a:lnTo>
                  <a:pt x="655151" y="1940973"/>
                </a:lnTo>
              </a:path>
            </a:pathLst>
          </a:custGeom>
          <a:ln w="13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021124" y="1058775"/>
            <a:ext cx="976630" cy="1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900" spc="30">
                <a:latin typeface="Times New Roman"/>
                <a:cs typeface="Times New Roman"/>
              </a:rPr>
              <a:t>while </a:t>
            </a:r>
            <a:r>
              <a:rPr dirty="0" sz="900">
                <a:latin typeface="Times New Roman"/>
                <a:cs typeface="Times New Roman"/>
              </a:rPr>
              <a:t>bottom </a:t>
            </a:r>
            <a:r>
              <a:rPr dirty="0" sz="900" spc="60">
                <a:latin typeface="Times New Roman"/>
                <a:cs typeface="Times New Roman"/>
              </a:rPr>
              <a:t>&lt;=</a:t>
            </a:r>
            <a:r>
              <a:rPr dirty="0" sz="900" spc="-170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top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6097" y="1740694"/>
            <a:ext cx="1303655" cy="1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900" spc="30">
                <a:latin typeface="Times New Roman"/>
                <a:cs typeface="Times New Roman"/>
              </a:rPr>
              <a:t>if </a:t>
            </a:r>
            <a:r>
              <a:rPr dirty="0" sz="900" spc="10">
                <a:latin typeface="Times New Roman"/>
                <a:cs typeface="Times New Roman"/>
              </a:rPr>
              <a:t>(elemArray [mid] ==</a:t>
            </a:r>
            <a:r>
              <a:rPr dirty="0" sz="900" spc="-155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key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23858" y="2343846"/>
            <a:ext cx="1238250" cy="1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900" spc="20">
                <a:latin typeface="Times New Roman"/>
                <a:cs typeface="Times New Roman"/>
              </a:rPr>
              <a:t>(if </a:t>
            </a:r>
            <a:r>
              <a:rPr dirty="0" sz="900" spc="10">
                <a:latin typeface="Times New Roman"/>
                <a:cs typeface="Times New Roman"/>
              </a:rPr>
              <a:t>(elemArray [mid]&lt;</a:t>
            </a:r>
            <a:r>
              <a:rPr dirty="0" sz="900" spc="-1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key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1532" y="2225872"/>
            <a:ext cx="452755" cy="944244"/>
            <a:chOff x="651532" y="2225872"/>
            <a:chExt cx="452755" cy="944244"/>
          </a:xfrm>
        </p:grpSpPr>
        <p:sp>
          <p:nvSpPr>
            <p:cNvPr id="17" name="object 17"/>
            <p:cNvSpPr/>
            <p:nvPr/>
          </p:nvSpPr>
          <p:spPr>
            <a:xfrm>
              <a:off x="737305" y="2921205"/>
              <a:ext cx="367030" cy="248920"/>
            </a:xfrm>
            <a:custGeom>
              <a:avLst/>
              <a:gdLst/>
              <a:ahLst/>
              <a:cxnLst/>
              <a:rect l="l" t="t" r="r" b="b"/>
              <a:pathLst>
                <a:path w="367030" h="248919">
                  <a:moveTo>
                    <a:pt x="235851" y="0"/>
                  </a:moveTo>
                  <a:lnTo>
                    <a:pt x="131278" y="0"/>
                  </a:lnTo>
                  <a:lnTo>
                    <a:pt x="77507" y="9177"/>
                  </a:lnTo>
                  <a:lnTo>
                    <a:pt x="36076" y="34293"/>
                  </a:lnTo>
                  <a:lnTo>
                    <a:pt x="9426" y="71725"/>
                  </a:lnTo>
                  <a:lnTo>
                    <a:pt x="0" y="117852"/>
                  </a:lnTo>
                  <a:lnTo>
                    <a:pt x="0" y="131050"/>
                  </a:lnTo>
                  <a:lnTo>
                    <a:pt x="9426" y="177044"/>
                  </a:lnTo>
                  <a:lnTo>
                    <a:pt x="36076" y="214491"/>
                  </a:lnTo>
                  <a:lnTo>
                    <a:pt x="77507" y="239681"/>
                  </a:lnTo>
                  <a:lnTo>
                    <a:pt x="131278" y="248902"/>
                  </a:lnTo>
                  <a:lnTo>
                    <a:pt x="235851" y="248902"/>
                  </a:lnTo>
                  <a:lnTo>
                    <a:pt x="289566" y="239681"/>
                  </a:lnTo>
                  <a:lnTo>
                    <a:pt x="330886" y="214491"/>
                  </a:lnTo>
                  <a:lnTo>
                    <a:pt x="357426" y="177044"/>
                  </a:lnTo>
                  <a:lnTo>
                    <a:pt x="366803" y="131050"/>
                  </a:lnTo>
                  <a:lnTo>
                    <a:pt x="366803" y="117852"/>
                  </a:lnTo>
                  <a:lnTo>
                    <a:pt x="357426" y="71725"/>
                  </a:lnTo>
                  <a:lnTo>
                    <a:pt x="330886" y="34293"/>
                  </a:lnTo>
                  <a:lnTo>
                    <a:pt x="289566" y="9177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609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58784" y="2239207"/>
              <a:ext cx="367030" cy="262255"/>
            </a:xfrm>
            <a:custGeom>
              <a:avLst/>
              <a:gdLst/>
              <a:ahLst/>
              <a:cxnLst/>
              <a:rect l="l" t="t" r="r" b="b"/>
              <a:pathLst>
                <a:path w="367030" h="262255">
                  <a:moveTo>
                    <a:pt x="275119" y="248902"/>
                  </a:moveTo>
                  <a:lnTo>
                    <a:pt x="104900" y="248902"/>
                  </a:lnTo>
                  <a:lnTo>
                    <a:pt x="104900" y="262113"/>
                  </a:lnTo>
                  <a:lnTo>
                    <a:pt x="275119" y="262113"/>
                  </a:lnTo>
                  <a:lnTo>
                    <a:pt x="275119" y="248902"/>
                  </a:lnTo>
                  <a:close/>
                </a:path>
                <a:path w="367030" h="262255">
                  <a:moveTo>
                    <a:pt x="301497" y="236031"/>
                  </a:moveTo>
                  <a:lnTo>
                    <a:pt x="78521" y="236031"/>
                  </a:lnTo>
                  <a:lnTo>
                    <a:pt x="78521" y="248902"/>
                  </a:lnTo>
                  <a:lnTo>
                    <a:pt x="301497" y="248902"/>
                  </a:lnTo>
                  <a:lnTo>
                    <a:pt x="301497" y="236031"/>
                  </a:lnTo>
                  <a:close/>
                </a:path>
                <a:path w="367030" h="262255">
                  <a:moveTo>
                    <a:pt x="327562" y="222820"/>
                  </a:moveTo>
                  <a:lnTo>
                    <a:pt x="39254" y="222820"/>
                  </a:lnTo>
                  <a:lnTo>
                    <a:pt x="39254" y="236031"/>
                  </a:lnTo>
                  <a:lnTo>
                    <a:pt x="327562" y="236031"/>
                  </a:lnTo>
                  <a:lnTo>
                    <a:pt x="327562" y="222820"/>
                  </a:lnTo>
                  <a:close/>
                </a:path>
                <a:path w="367030" h="262255">
                  <a:moveTo>
                    <a:pt x="340751" y="209622"/>
                  </a:moveTo>
                  <a:lnTo>
                    <a:pt x="26391" y="209622"/>
                  </a:lnTo>
                  <a:lnTo>
                    <a:pt x="26391" y="222820"/>
                  </a:lnTo>
                  <a:lnTo>
                    <a:pt x="340751" y="222820"/>
                  </a:lnTo>
                  <a:lnTo>
                    <a:pt x="340751" y="209622"/>
                  </a:lnTo>
                  <a:close/>
                </a:path>
                <a:path w="367030" h="262255">
                  <a:moveTo>
                    <a:pt x="353340" y="65362"/>
                  </a:moveTo>
                  <a:lnTo>
                    <a:pt x="13202" y="65362"/>
                  </a:lnTo>
                  <a:lnTo>
                    <a:pt x="13202" y="78572"/>
                  </a:lnTo>
                  <a:lnTo>
                    <a:pt x="0" y="78572"/>
                  </a:lnTo>
                  <a:lnTo>
                    <a:pt x="0" y="196738"/>
                  </a:lnTo>
                  <a:lnTo>
                    <a:pt x="13202" y="196738"/>
                  </a:lnTo>
                  <a:lnTo>
                    <a:pt x="13202" y="209622"/>
                  </a:lnTo>
                  <a:lnTo>
                    <a:pt x="348553" y="209622"/>
                  </a:lnTo>
                  <a:lnTo>
                    <a:pt x="353627" y="195985"/>
                  </a:lnTo>
                  <a:lnTo>
                    <a:pt x="353627" y="183540"/>
                  </a:lnTo>
                  <a:lnTo>
                    <a:pt x="358258" y="183540"/>
                  </a:lnTo>
                  <a:lnTo>
                    <a:pt x="361431" y="175012"/>
                  </a:lnTo>
                  <a:lnTo>
                    <a:pt x="366816" y="131063"/>
                  </a:lnTo>
                  <a:lnTo>
                    <a:pt x="362002" y="91770"/>
                  </a:lnTo>
                  <a:lnTo>
                    <a:pt x="353627" y="91770"/>
                  </a:lnTo>
                  <a:lnTo>
                    <a:pt x="353627" y="66134"/>
                  </a:lnTo>
                  <a:lnTo>
                    <a:pt x="353340" y="65362"/>
                  </a:lnTo>
                  <a:close/>
                </a:path>
                <a:path w="367030" h="262255">
                  <a:moveTo>
                    <a:pt x="340751" y="52490"/>
                  </a:moveTo>
                  <a:lnTo>
                    <a:pt x="26391" y="52490"/>
                  </a:lnTo>
                  <a:lnTo>
                    <a:pt x="26391" y="65362"/>
                  </a:lnTo>
                  <a:lnTo>
                    <a:pt x="340751" y="65362"/>
                  </a:lnTo>
                  <a:lnTo>
                    <a:pt x="340751" y="52490"/>
                  </a:lnTo>
                  <a:close/>
                </a:path>
                <a:path w="367030" h="262255">
                  <a:moveTo>
                    <a:pt x="327562" y="39292"/>
                  </a:moveTo>
                  <a:lnTo>
                    <a:pt x="39254" y="39292"/>
                  </a:lnTo>
                  <a:lnTo>
                    <a:pt x="39254" y="52490"/>
                  </a:lnTo>
                  <a:lnTo>
                    <a:pt x="327562" y="52490"/>
                  </a:lnTo>
                  <a:lnTo>
                    <a:pt x="327562" y="39292"/>
                  </a:lnTo>
                  <a:close/>
                </a:path>
                <a:path w="367030" h="262255">
                  <a:moveTo>
                    <a:pt x="301497" y="26082"/>
                  </a:moveTo>
                  <a:lnTo>
                    <a:pt x="78521" y="26082"/>
                  </a:lnTo>
                  <a:lnTo>
                    <a:pt x="78521" y="39292"/>
                  </a:lnTo>
                  <a:lnTo>
                    <a:pt x="301497" y="39292"/>
                  </a:lnTo>
                  <a:lnTo>
                    <a:pt x="301497" y="26082"/>
                  </a:lnTo>
                  <a:close/>
                </a:path>
                <a:path w="367030" h="262255">
                  <a:moveTo>
                    <a:pt x="275119" y="12884"/>
                  </a:moveTo>
                  <a:lnTo>
                    <a:pt x="104900" y="12884"/>
                  </a:lnTo>
                  <a:lnTo>
                    <a:pt x="104900" y="26082"/>
                  </a:lnTo>
                  <a:lnTo>
                    <a:pt x="275119" y="26082"/>
                  </a:lnTo>
                  <a:lnTo>
                    <a:pt x="275119" y="12884"/>
                  </a:lnTo>
                  <a:close/>
                </a:path>
                <a:path w="367030" h="262255">
                  <a:moveTo>
                    <a:pt x="235851" y="0"/>
                  </a:moveTo>
                  <a:lnTo>
                    <a:pt x="130964" y="0"/>
                  </a:lnTo>
                  <a:lnTo>
                    <a:pt x="130964" y="12884"/>
                  </a:lnTo>
                  <a:lnTo>
                    <a:pt x="235851" y="12884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58784" y="2239207"/>
              <a:ext cx="353695" cy="262255"/>
            </a:xfrm>
            <a:custGeom>
              <a:avLst/>
              <a:gdLst/>
              <a:ahLst/>
              <a:cxnLst/>
              <a:rect l="l" t="t" r="r" b="b"/>
              <a:pathLst>
                <a:path w="353694" h="262255">
                  <a:moveTo>
                    <a:pt x="275119" y="248902"/>
                  </a:moveTo>
                  <a:lnTo>
                    <a:pt x="104900" y="248902"/>
                  </a:lnTo>
                  <a:lnTo>
                    <a:pt x="104900" y="262113"/>
                  </a:lnTo>
                  <a:lnTo>
                    <a:pt x="275119" y="262113"/>
                  </a:lnTo>
                  <a:lnTo>
                    <a:pt x="275119" y="248902"/>
                  </a:lnTo>
                  <a:close/>
                </a:path>
                <a:path w="353694" h="262255">
                  <a:moveTo>
                    <a:pt x="301497" y="236031"/>
                  </a:moveTo>
                  <a:lnTo>
                    <a:pt x="78521" y="236031"/>
                  </a:lnTo>
                  <a:lnTo>
                    <a:pt x="78521" y="248902"/>
                  </a:lnTo>
                  <a:lnTo>
                    <a:pt x="301497" y="248902"/>
                  </a:lnTo>
                  <a:lnTo>
                    <a:pt x="301497" y="236031"/>
                  </a:lnTo>
                  <a:close/>
                </a:path>
                <a:path w="353694" h="262255">
                  <a:moveTo>
                    <a:pt x="332248" y="52490"/>
                  </a:moveTo>
                  <a:lnTo>
                    <a:pt x="26391" y="52490"/>
                  </a:lnTo>
                  <a:lnTo>
                    <a:pt x="26391" y="65362"/>
                  </a:lnTo>
                  <a:lnTo>
                    <a:pt x="15399" y="65362"/>
                  </a:lnTo>
                  <a:lnTo>
                    <a:pt x="13202" y="70446"/>
                  </a:lnTo>
                  <a:lnTo>
                    <a:pt x="13202" y="78572"/>
                  </a:lnTo>
                  <a:lnTo>
                    <a:pt x="9690" y="78572"/>
                  </a:lnTo>
                  <a:lnTo>
                    <a:pt x="6240" y="86556"/>
                  </a:lnTo>
                  <a:lnTo>
                    <a:pt x="0" y="131063"/>
                  </a:lnTo>
                  <a:lnTo>
                    <a:pt x="6240" y="175540"/>
                  </a:lnTo>
                  <a:lnTo>
                    <a:pt x="20991" y="209622"/>
                  </a:lnTo>
                  <a:lnTo>
                    <a:pt x="26391" y="209622"/>
                  </a:lnTo>
                  <a:lnTo>
                    <a:pt x="26391" y="219391"/>
                  </a:lnTo>
                  <a:lnTo>
                    <a:pt x="29061" y="222820"/>
                  </a:lnTo>
                  <a:lnTo>
                    <a:pt x="39254" y="222820"/>
                  </a:lnTo>
                  <a:lnTo>
                    <a:pt x="39348" y="236031"/>
                  </a:lnTo>
                  <a:lnTo>
                    <a:pt x="313123" y="236031"/>
                  </a:lnTo>
                  <a:lnTo>
                    <a:pt x="329388" y="216003"/>
                  </a:lnTo>
                  <a:lnTo>
                    <a:pt x="347326" y="175540"/>
                  </a:lnTo>
                  <a:lnTo>
                    <a:pt x="353627" y="131063"/>
                  </a:lnTo>
                  <a:lnTo>
                    <a:pt x="347326" y="86556"/>
                  </a:lnTo>
                  <a:lnTo>
                    <a:pt x="332248" y="52490"/>
                  </a:lnTo>
                  <a:close/>
                </a:path>
                <a:path w="353694" h="262255">
                  <a:moveTo>
                    <a:pt x="323930" y="39292"/>
                  </a:moveTo>
                  <a:lnTo>
                    <a:pt x="39254" y="39292"/>
                  </a:lnTo>
                  <a:lnTo>
                    <a:pt x="39254" y="52490"/>
                  </a:lnTo>
                  <a:lnTo>
                    <a:pt x="327562" y="52490"/>
                  </a:lnTo>
                  <a:lnTo>
                    <a:pt x="327562" y="43775"/>
                  </a:lnTo>
                  <a:lnTo>
                    <a:pt x="323930" y="39292"/>
                  </a:lnTo>
                  <a:close/>
                </a:path>
                <a:path w="353694" h="262255">
                  <a:moveTo>
                    <a:pt x="301497" y="26082"/>
                  </a:moveTo>
                  <a:lnTo>
                    <a:pt x="78521" y="26082"/>
                  </a:lnTo>
                  <a:lnTo>
                    <a:pt x="78521" y="39292"/>
                  </a:lnTo>
                  <a:lnTo>
                    <a:pt x="301497" y="39292"/>
                  </a:lnTo>
                  <a:lnTo>
                    <a:pt x="301497" y="26082"/>
                  </a:lnTo>
                  <a:close/>
                </a:path>
                <a:path w="353694" h="262255">
                  <a:moveTo>
                    <a:pt x="275119" y="12884"/>
                  </a:moveTo>
                  <a:lnTo>
                    <a:pt x="104900" y="12884"/>
                  </a:lnTo>
                  <a:lnTo>
                    <a:pt x="104900" y="26082"/>
                  </a:lnTo>
                  <a:lnTo>
                    <a:pt x="275119" y="26082"/>
                  </a:lnTo>
                  <a:lnTo>
                    <a:pt x="275119" y="12884"/>
                  </a:lnTo>
                  <a:close/>
                </a:path>
                <a:path w="353694" h="262255">
                  <a:moveTo>
                    <a:pt x="235851" y="0"/>
                  </a:moveTo>
                  <a:lnTo>
                    <a:pt x="130964" y="0"/>
                  </a:lnTo>
                  <a:lnTo>
                    <a:pt x="130964" y="12884"/>
                  </a:lnTo>
                  <a:lnTo>
                    <a:pt x="235851" y="12884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DCF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85175" y="2239207"/>
              <a:ext cx="301625" cy="262255"/>
            </a:xfrm>
            <a:custGeom>
              <a:avLst/>
              <a:gdLst/>
              <a:ahLst/>
              <a:cxnLst/>
              <a:rect l="l" t="t" r="r" b="b"/>
              <a:pathLst>
                <a:path w="301625" h="262255">
                  <a:moveTo>
                    <a:pt x="250657" y="26082"/>
                  </a:moveTo>
                  <a:lnTo>
                    <a:pt x="52129" y="26082"/>
                  </a:lnTo>
                  <a:lnTo>
                    <a:pt x="52129" y="39292"/>
                  </a:lnTo>
                  <a:lnTo>
                    <a:pt x="35037" y="39292"/>
                  </a:lnTo>
                  <a:lnTo>
                    <a:pt x="28016" y="46340"/>
                  </a:lnTo>
                  <a:lnTo>
                    <a:pt x="7421" y="85888"/>
                  </a:lnTo>
                  <a:lnTo>
                    <a:pt x="0" y="131063"/>
                  </a:lnTo>
                  <a:lnTo>
                    <a:pt x="7421" y="176231"/>
                  </a:lnTo>
                  <a:lnTo>
                    <a:pt x="28016" y="215776"/>
                  </a:lnTo>
                  <a:lnTo>
                    <a:pt x="48196" y="236031"/>
                  </a:lnTo>
                  <a:lnTo>
                    <a:pt x="52129" y="236031"/>
                  </a:lnTo>
                  <a:lnTo>
                    <a:pt x="52129" y="239979"/>
                  </a:lnTo>
                  <a:lnTo>
                    <a:pt x="59284" y="247160"/>
                  </a:lnTo>
                  <a:lnTo>
                    <a:pt x="62604" y="248902"/>
                  </a:lnTo>
                  <a:lnTo>
                    <a:pt x="78508" y="248902"/>
                  </a:lnTo>
                  <a:lnTo>
                    <a:pt x="78508" y="257246"/>
                  </a:lnTo>
                  <a:lnTo>
                    <a:pt x="87785" y="262113"/>
                  </a:lnTo>
                  <a:lnTo>
                    <a:pt x="207444" y="262113"/>
                  </a:lnTo>
                  <a:lnTo>
                    <a:pt x="238825" y="247160"/>
                  </a:lnTo>
                  <a:lnTo>
                    <a:pt x="272194" y="215776"/>
                  </a:lnTo>
                  <a:lnTo>
                    <a:pt x="293610" y="176231"/>
                  </a:lnTo>
                  <a:lnTo>
                    <a:pt x="301170" y="131063"/>
                  </a:lnTo>
                  <a:lnTo>
                    <a:pt x="293610" y="85888"/>
                  </a:lnTo>
                  <a:lnTo>
                    <a:pt x="272194" y="46340"/>
                  </a:lnTo>
                  <a:lnTo>
                    <a:pt x="250657" y="26082"/>
                  </a:lnTo>
                  <a:close/>
                </a:path>
                <a:path w="301625" h="262255">
                  <a:moveTo>
                    <a:pt x="234484" y="12884"/>
                  </a:moveTo>
                  <a:lnTo>
                    <a:pt x="78508" y="12884"/>
                  </a:lnTo>
                  <a:lnTo>
                    <a:pt x="78508" y="26082"/>
                  </a:lnTo>
                  <a:lnTo>
                    <a:pt x="248727" y="26082"/>
                  </a:lnTo>
                  <a:lnTo>
                    <a:pt x="248727" y="24266"/>
                  </a:lnTo>
                  <a:lnTo>
                    <a:pt x="238825" y="14953"/>
                  </a:lnTo>
                  <a:lnTo>
                    <a:pt x="234484" y="12884"/>
                  </a:lnTo>
                  <a:close/>
                </a:path>
                <a:path w="301625" h="262255">
                  <a:moveTo>
                    <a:pt x="207443" y="0"/>
                  </a:moveTo>
                  <a:lnTo>
                    <a:pt x="104573" y="0"/>
                  </a:lnTo>
                  <a:lnTo>
                    <a:pt x="104573" y="12884"/>
                  </a:lnTo>
                  <a:lnTo>
                    <a:pt x="209460" y="12884"/>
                  </a:lnTo>
                  <a:lnTo>
                    <a:pt x="209460" y="960"/>
                  </a:lnTo>
                  <a:lnTo>
                    <a:pt x="207443" y="0"/>
                  </a:lnTo>
                  <a:close/>
                </a:path>
              </a:pathLst>
            </a:custGeom>
            <a:solidFill>
              <a:srgbClr val="E1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11240" y="2252092"/>
              <a:ext cx="249041" cy="236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64867" y="2239207"/>
              <a:ext cx="361315" cy="211454"/>
            </a:xfrm>
            <a:custGeom>
              <a:avLst/>
              <a:gdLst/>
              <a:ahLst/>
              <a:cxnLst/>
              <a:rect l="l" t="t" r="r" b="b"/>
              <a:pathLst>
                <a:path w="361315" h="211455">
                  <a:moveTo>
                    <a:pt x="337247" y="211130"/>
                  </a:moveTo>
                  <a:lnTo>
                    <a:pt x="354650" y="174859"/>
                  </a:lnTo>
                  <a:lnTo>
                    <a:pt x="360733" y="131063"/>
                  </a:lnTo>
                  <a:lnTo>
                    <a:pt x="354650" y="87260"/>
                  </a:lnTo>
                  <a:lnTo>
                    <a:pt x="337247" y="50985"/>
                  </a:lnTo>
                  <a:lnTo>
                    <a:pt x="309789" y="23505"/>
                  </a:lnTo>
                  <a:lnTo>
                    <a:pt x="273540" y="6087"/>
                  </a:lnTo>
                  <a:lnTo>
                    <a:pt x="229768" y="0"/>
                  </a:lnTo>
                  <a:lnTo>
                    <a:pt x="124881" y="0"/>
                  </a:lnTo>
                  <a:lnTo>
                    <a:pt x="81113" y="6087"/>
                  </a:lnTo>
                  <a:lnTo>
                    <a:pt x="44866" y="23505"/>
                  </a:lnTo>
                  <a:lnTo>
                    <a:pt x="17405" y="50985"/>
                  </a:lnTo>
                  <a:lnTo>
                    <a:pt x="0" y="87260"/>
                  </a:lnTo>
                </a:path>
              </a:pathLst>
            </a:custGeom>
            <a:ln w="263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03427" y="2279038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51532" y="2815773"/>
            <a:ext cx="387985" cy="276225"/>
            <a:chOff x="651532" y="2815773"/>
            <a:chExt cx="387985" cy="276225"/>
          </a:xfrm>
        </p:grpSpPr>
        <p:sp>
          <p:nvSpPr>
            <p:cNvPr id="25" name="object 25"/>
            <p:cNvSpPr/>
            <p:nvPr/>
          </p:nvSpPr>
          <p:spPr>
            <a:xfrm>
              <a:off x="658784" y="2829108"/>
              <a:ext cx="367030" cy="262890"/>
            </a:xfrm>
            <a:custGeom>
              <a:avLst/>
              <a:gdLst/>
              <a:ahLst/>
              <a:cxnLst/>
              <a:rect l="l" t="t" r="r" b="b"/>
              <a:pathLst>
                <a:path w="367030" h="262889">
                  <a:moveTo>
                    <a:pt x="275119" y="249228"/>
                  </a:moveTo>
                  <a:lnTo>
                    <a:pt x="104900" y="249228"/>
                  </a:lnTo>
                  <a:lnTo>
                    <a:pt x="104900" y="262439"/>
                  </a:lnTo>
                  <a:lnTo>
                    <a:pt x="275119" y="262439"/>
                  </a:lnTo>
                  <a:lnTo>
                    <a:pt x="275119" y="249228"/>
                  </a:lnTo>
                  <a:close/>
                </a:path>
                <a:path w="367030" h="262889">
                  <a:moveTo>
                    <a:pt x="301497" y="236357"/>
                  </a:moveTo>
                  <a:lnTo>
                    <a:pt x="78521" y="236357"/>
                  </a:lnTo>
                  <a:lnTo>
                    <a:pt x="78521" y="249228"/>
                  </a:lnTo>
                  <a:lnTo>
                    <a:pt x="301497" y="249228"/>
                  </a:lnTo>
                  <a:lnTo>
                    <a:pt x="301497" y="236357"/>
                  </a:lnTo>
                  <a:close/>
                </a:path>
                <a:path w="367030" h="262889">
                  <a:moveTo>
                    <a:pt x="327562" y="223146"/>
                  </a:moveTo>
                  <a:lnTo>
                    <a:pt x="39254" y="223146"/>
                  </a:lnTo>
                  <a:lnTo>
                    <a:pt x="39254" y="236357"/>
                  </a:lnTo>
                  <a:lnTo>
                    <a:pt x="327562" y="236357"/>
                  </a:lnTo>
                  <a:lnTo>
                    <a:pt x="327562" y="223146"/>
                  </a:lnTo>
                  <a:close/>
                </a:path>
                <a:path w="367030" h="262889">
                  <a:moveTo>
                    <a:pt x="340751" y="209948"/>
                  </a:moveTo>
                  <a:lnTo>
                    <a:pt x="26391" y="209948"/>
                  </a:lnTo>
                  <a:lnTo>
                    <a:pt x="26391" y="223146"/>
                  </a:lnTo>
                  <a:lnTo>
                    <a:pt x="340751" y="223146"/>
                  </a:lnTo>
                  <a:lnTo>
                    <a:pt x="340751" y="209948"/>
                  </a:lnTo>
                  <a:close/>
                </a:path>
                <a:path w="367030" h="262889">
                  <a:moveTo>
                    <a:pt x="353342" y="65688"/>
                  </a:moveTo>
                  <a:lnTo>
                    <a:pt x="13202" y="65688"/>
                  </a:lnTo>
                  <a:lnTo>
                    <a:pt x="13202" y="78898"/>
                  </a:lnTo>
                  <a:lnTo>
                    <a:pt x="0" y="78898"/>
                  </a:lnTo>
                  <a:lnTo>
                    <a:pt x="0" y="196751"/>
                  </a:lnTo>
                  <a:lnTo>
                    <a:pt x="13202" y="196751"/>
                  </a:lnTo>
                  <a:lnTo>
                    <a:pt x="13202" y="209948"/>
                  </a:lnTo>
                  <a:lnTo>
                    <a:pt x="348551" y="209948"/>
                  </a:lnTo>
                  <a:lnTo>
                    <a:pt x="353627" y="196305"/>
                  </a:lnTo>
                  <a:lnTo>
                    <a:pt x="353627" y="183866"/>
                  </a:lnTo>
                  <a:lnTo>
                    <a:pt x="358255" y="183866"/>
                  </a:lnTo>
                  <a:lnTo>
                    <a:pt x="361431" y="175330"/>
                  </a:lnTo>
                  <a:lnTo>
                    <a:pt x="366816" y="131376"/>
                  </a:lnTo>
                  <a:lnTo>
                    <a:pt x="362003" y="92096"/>
                  </a:lnTo>
                  <a:lnTo>
                    <a:pt x="353627" y="92096"/>
                  </a:lnTo>
                  <a:lnTo>
                    <a:pt x="353627" y="66453"/>
                  </a:lnTo>
                  <a:lnTo>
                    <a:pt x="353342" y="65688"/>
                  </a:lnTo>
                  <a:close/>
                </a:path>
                <a:path w="367030" h="262889">
                  <a:moveTo>
                    <a:pt x="340751" y="52490"/>
                  </a:moveTo>
                  <a:lnTo>
                    <a:pt x="26391" y="52490"/>
                  </a:lnTo>
                  <a:lnTo>
                    <a:pt x="26391" y="65688"/>
                  </a:lnTo>
                  <a:lnTo>
                    <a:pt x="340751" y="65688"/>
                  </a:lnTo>
                  <a:lnTo>
                    <a:pt x="340751" y="52490"/>
                  </a:lnTo>
                  <a:close/>
                </a:path>
                <a:path w="367030" h="262889">
                  <a:moveTo>
                    <a:pt x="327562" y="39605"/>
                  </a:moveTo>
                  <a:lnTo>
                    <a:pt x="39254" y="39605"/>
                  </a:lnTo>
                  <a:lnTo>
                    <a:pt x="39254" y="52490"/>
                  </a:lnTo>
                  <a:lnTo>
                    <a:pt x="327562" y="52490"/>
                  </a:lnTo>
                  <a:lnTo>
                    <a:pt x="327562" y="39605"/>
                  </a:lnTo>
                  <a:close/>
                </a:path>
                <a:path w="367030" h="262889">
                  <a:moveTo>
                    <a:pt x="301497" y="26408"/>
                  </a:moveTo>
                  <a:lnTo>
                    <a:pt x="78521" y="26408"/>
                  </a:lnTo>
                  <a:lnTo>
                    <a:pt x="78521" y="39605"/>
                  </a:lnTo>
                  <a:lnTo>
                    <a:pt x="301497" y="39605"/>
                  </a:lnTo>
                  <a:lnTo>
                    <a:pt x="301497" y="26408"/>
                  </a:lnTo>
                  <a:close/>
                </a:path>
                <a:path w="367030" h="262889">
                  <a:moveTo>
                    <a:pt x="275119" y="13210"/>
                  </a:moveTo>
                  <a:lnTo>
                    <a:pt x="104900" y="13210"/>
                  </a:lnTo>
                  <a:lnTo>
                    <a:pt x="104900" y="26408"/>
                  </a:lnTo>
                  <a:lnTo>
                    <a:pt x="275119" y="26408"/>
                  </a:lnTo>
                  <a:lnTo>
                    <a:pt x="275119" y="13210"/>
                  </a:lnTo>
                  <a:close/>
                </a:path>
                <a:path w="367030" h="262889">
                  <a:moveTo>
                    <a:pt x="235851" y="0"/>
                  </a:moveTo>
                  <a:lnTo>
                    <a:pt x="130964" y="0"/>
                  </a:lnTo>
                  <a:lnTo>
                    <a:pt x="130964" y="13210"/>
                  </a:lnTo>
                  <a:lnTo>
                    <a:pt x="235851" y="13210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8784" y="2829108"/>
              <a:ext cx="353695" cy="262890"/>
            </a:xfrm>
            <a:custGeom>
              <a:avLst/>
              <a:gdLst/>
              <a:ahLst/>
              <a:cxnLst/>
              <a:rect l="l" t="t" r="r" b="b"/>
              <a:pathLst>
                <a:path w="353694" h="262889">
                  <a:moveTo>
                    <a:pt x="275119" y="249228"/>
                  </a:moveTo>
                  <a:lnTo>
                    <a:pt x="104900" y="249228"/>
                  </a:lnTo>
                  <a:lnTo>
                    <a:pt x="104900" y="262439"/>
                  </a:lnTo>
                  <a:lnTo>
                    <a:pt x="275119" y="262439"/>
                  </a:lnTo>
                  <a:lnTo>
                    <a:pt x="275119" y="249228"/>
                  </a:lnTo>
                  <a:close/>
                </a:path>
                <a:path w="353694" h="262889">
                  <a:moveTo>
                    <a:pt x="301497" y="236357"/>
                  </a:moveTo>
                  <a:lnTo>
                    <a:pt x="78521" y="236357"/>
                  </a:lnTo>
                  <a:lnTo>
                    <a:pt x="78521" y="249228"/>
                  </a:lnTo>
                  <a:lnTo>
                    <a:pt x="301497" y="249228"/>
                  </a:lnTo>
                  <a:lnTo>
                    <a:pt x="301497" y="236357"/>
                  </a:lnTo>
                  <a:close/>
                </a:path>
                <a:path w="353694" h="262889">
                  <a:moveTo>
                    <a:pt x="332108" y="52490"/>
                  </a:moveTo>
                  <a:lnTo>
                    <a:pt x="26391" y="52490"/>
                  </a:lnTo>
                  <a:lnTo>
                    <a:pt x="26391" y="65688"/>
                  </a:lnTo>
                  <a:lnTo>
                    <a:pt x="15394" y="65688"/>
                  </a:lnTo>
                  <a:lnTo>
                    <a:pt x="13202" y="70761"/>
                  </a:lnTo>
                  <a:lnTo>
                    <a:pt x="13202" y="78898"/>
                  </a:lnTo>
                  <a:lnTo>
                    <a:pt x="9685" y="78898"/>
                  </a:lnTo>
                  <a:lnTo>
                    <a:pt x="6240" y="86870"/>
                  </a:lnTo>
                  <a:lnTo>
                    <a:pt x="0" y="131375"/>
                  </a:lnTo>
                  <a:lnTo>
                    <a:pt x="6240" y="175858"/>
                  </a:lnTo>
                  <a:lnTo>
                    <a:pt x="20993" y="209948"/>
                  </a:lnTo>
                  <a:lnTo>
                    <a:pt x="26391" y="209948"/>
                  </a:lnTo>
                  <a:lnTo>
                    <a:pt x="26391" y="219713"/>
                  </a:lnTo>
                  <a:lnTo>
                    <a:pt x="29064" y="223146"/>
                  </a:lnTo>
                  <a:lnTo>
                    <a:pt x="39254" y="223146"/>
                  </a:lnTo>
                  <a:lnTo>
                    <a:pt x="39350" y="236357"/>
                  </a:lnTo>
                  <a:lnTo>
                    <a:pt x="313120" y="236357"/>
                  </a:lnTo>
                  <a:lnTo>
                    <a:pt x="329388" y="216325"/>
                  </a:lnTo>
                  <a:lnTo>
                    <a:pt x="347326" y="175858"/>
                  </a:lnTo>
                  <a:lnTo>
                    <a:pt x="353627" y="131376"/>
                  </a:lnTo>
                  <a:lnTo>
                    <a:pt x="347326" y="86870"/>
                  </a:lnTo>
                  <a:lnTo>
                    <a:pt x="332108" y="52490"/>
                  </a:lnTo>
                  <a:close/>
                </a:path>
                <a:path w="353694" h="262889">
                  <a:moveTo>
                    <a:pt x="323926" y="39605"/>
                  </a:moveTo>
                  <a:lnTo>
                    <a:pt x="39254" y="39605"/>
                  </a:lnTo>
                  <a:lnTo>
                    <a:pt x="39254" y="52490"/>
                  </a:lnTo>
                  <a:lnTo>
                    <a:pt x="327562" y="52490"/>
                  </a:lnTo>
                  <a:lnTo>
                    <a:pt x="327562" y="44092"/>
                  </a:lnTo>
                  <a:lnTo>
                    <a:pt x="323926" y="39605"/>
                  </a:lnTo>
                  <a:close/>
                </a:path>
                <a:path w="353694" h="262889">
                  <a:moveTo>
                    <a:pt x="301497" y="26408"/>
                  </a:moveTo>
                  <a:lnTo>
                    <a:pt x="78521" y="26408"/>
                  </a:lnTo>
                  <a:lnTo>
                    <a:pt x="78521" y="39605"/>
                  </a:lnTo>
                  <a:lnTo>
                    <a:pt x="301497" y="39605"/>
                  </a:lnTo>
                  <a:lnTo>
                    <a:pt x="301497" y="26408"/>
                  </a:lnTo>
                  <a:close/>
                </a:path>
                <a:path w="353694" h="262889">
                  <a:moveTo>
                    <a:pt x="275119" y="13210"/>
                  </a:moveTo>
                  <a:lnTo>
                    <a:pt x="104900" y="13210"/>
                  </a:lnTo>
                  <a:lnTo>
                    <a:pt x="104900" y="26408"/>
                  </a:lnTo>
                  <a:lnTo>
                    <a:pt x="275119" y="26408"/>
                  </a:lnTo>
                  <a:lnTo>
                    <a:pt x="275119" y="13210"/>
                  </a:lnTo>
                  <a:close/>
                </a:path>
                <a:path w="353694" h="262889">
                  <a:moveTo>
                    <a:pt x="235851" y="0"/>
                  </a:moveTo>
                  <a:lnTo>
                    <a:pt x="130964" y="0"/>
                  </a:lnTo>
                  <a:lnTo>
                    <a:pt x="130964" y="13210"/>
                  </a:lnTo>
                  <a:lnTo>
                    <a:pt x="235851" y="13210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DCF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85175" y="2829108"/>
              <a:ext cx="301625" cy="262890"/>
            </a:xfrm>
            <a:custGeom>
              <a:avLst/>
              <a:gdLst/>
              <a:ahLst/>
              <a:cxnLst/>
              <a:rect l="l" t="t" r="r" b="b"/>
              <a:pathLst>
                <a:path w="301625" h="262889">
                  <a:moveTo>
                    <a:pt x="250776" y="26408"/>
                  </a:moveTo>
                  <a:lnTo>
                    <a:pt x="52129" y="26408"/>
                  </a:lnTo>
                  <a:lnTo>
                    <a:pt x="52129" y="39605"/>
                  </a:lnTo>
                  <a:lnTo>
                    <a:pt x="34917" y="39605"/>
                  </a:lnTo>
                  <a:lnTo>
                    <a:pt x="28016" y="46522"/>
                  </a:lnTo>
                  <a:lnTo>
                    <a:pt x="7421" y="86082"/>
                  </a:lnTo>
                  <a:lnTo>
                    <a:pt x="0" y="131376"/>
                  </a:lnTo>
                  <a:lnTo>
                    <a:pt x="7421" y="176551"/>
                  </a:lnTo>
                  <a:lnTo>
                    <a:pt x="28016" y="216099"/>
                  </a:lnTo>
                  <a:lnTo>
                    <a:pt x="48197" y="236357"/>
                  </a:lnTo>
                  <a:lnTo>
                    <a:pt x="52129" y="236357"/>
                  </a:lnTo>
                  <a:lnTo>
                    <a:pt x="52129" y="240304"/>
                  </a:lnTo>
                  <a:lnTo>
                    <a:pt x="59284" y="247486"/>
                  </a:lnTo>
                  <a:lnTo>
                    <a:pt x="62605" y="249228"/>
                  </a:lnTo>
                  <a:lnTo>
                    <a:pt x="78508" y="249228"/>
                  </a:lnTo>
                  <a:lnTo>
                    <a:pt x="78508" y="257571"/>
                  </a:lnTo>
                  <a:lnTo>
                    <a:pt x="87786" y="262439"/>
                  </a:lnTo>
                  <a:lnTo>
                    <a:pt x="207444" y="262439"/>
                  </a:lnTo>
                  <a:lnTo>
                    <a:pt x="238825" y="247486"/>
                  </a:lnTo>
                  <a:lnTo>
                    <a:pt x="272194" y="216099"/>
                  </a:lnTo>
                  <a:lnTo>
                    <a:pt x="293610" y="176551"/>
                  </a:lnTo>
                  <a:lnTo>
                    <a:pt x="301170" y="131376"/>
                  </a:lnTo>
                  <a:lnTo>
                    <a:pt x="293610" y="86082"/>
                  </a:lnTo>
                  <a:lnTo>
                    <a:pt x="272194" y="46522"/>
                  </a:lnTo>
                  <a:lnTo>
                    <a:pt x="250776" y="26408"/>
                  </a:lnTo>
                  <a:close/>
                </a:path>
                <a:path w="301625" h="262889">
                  <a:moveTo>
                    <a:pt x="234670" y="13210"/>
                  </a:moveTo>
                  <a:lnTo>
                    <a:pt x="78508" y="13210"/>
                  </a:lnTo>
                  <a:lnTo>
                    <a:pt x="78508" y="26408"/>
                  </a:lnTo>
                  <a:lnTo>
                    <a:pt x="248727" y="26408"/>
                  </a:lnTo>
                  <a:lnTo>
                    <a:pt x="248727" y="24483"/>
                  </a:lnTo>
                  <a:lnTo>
                    <a:pt x="238825" y="15184"/>
                  </a:lnTo>
                  <a:lnTo>
                    <a:pt x="234670" y="13210"/>
                  </a:lnTo>
                  <a:close/>
                </a:path>
                <a:path w="301625" h="262889">
                  <a:moveTo>
                    <a:pt x="206860" y="0"/>
                  </a:moveTo>
                  <a:lnTo>
                    <a:pt x="104573" y="0"/>
                  </a:lnTo>
                  <a:lnTo>
                    <a:pt x="104573" y="13210"/>
                  </a:lnTo>
                  <a:lnTo>
                    <a:pt x="209460" y="13210"/>
                  </a:lnTo>
                  <a:lnTo>
                    <a:pt x="209460" y="1234"/>
                  </a:lnTo>
                  <a:lnTo>
                    <a:pt x="206860" y="0"/>
                  </a:lnTo>
                  <a:close/>
                </a:path>
              </a:pathLst>
            </a:custGeom>
            <a:solidFill>
              <a:srgbClr val="E1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11240" y="2842319"/>
              <a:ext cx="249041" cy="2360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64867" y="2829108"/>
              <a:ext cx="361315" cy="211454"/>
            </a:xfrm>
            <a:custGeom>
              <a:avLst/>
              <a:gdLst/>
              <a:ahLst/>
              <a:cxnLst/>
              <a:rect l="l" t="t" r="r" b="b"/>
              <a:pathLst>
                <a:path w="361315" h="211455">
                  <a:moveTo>
                    <a:pt x="337247" y="211453"/>
                  </a:moveTo>
                  <a:lnTo>
                    <a:pt x="354650" y="175178"/>
                  </a:lnTo>
                  <a:lnTo>
                    <a:pt x="360733" y="131376"/>
                  </a:lnTo>
                  <a:lnTo>
                    <a:pt x="354650" y="87420"/>
                  </a:lnTo>
                  <a:lnTo>
                    <a:pt x="337247" y="51053"/>
                  </a:lnTo>
                  <a:lnTo>
                    <a:pt x="309789" y="23525"/>
                  </a:lnTo>
                  <a:lnTo>
                    <a:pt x="273540" y="6090"/>
                  </a:lnTo>
                  <a:lnTo>
                    <a:pt x="229768" y="0"/>
                  </a:lnTo>
                  <a:lnTo>
                    <a:pt x="124881" y="0"/>
                  </a:lnTo>
                  <a:lnTo>
                    <a:pt x="81113" y="6090"/>
                  </a:lnTo>
                  <a:lnTo>
                    <a:pt x="44866" y="23525"/>
                  </a:lnTo>
                  <a:lnTo>
                    <a:pt x="17405" y="51053"/>
                  </a:lnTo>
                  <a:lnTo>
                    <a:pt x="0" y="87420"/>
                  </a:lnTo>
                </a:path>
              </a:pathLst>
            </a:custGeom>
            <a:ln w="263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03427" y="2869265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4118" y="1275244"/>
            <a:ext cx="570230" cy="1567180"/>
            <a:chOff x="724118" y="1275244"/>
            <a:chExt cx="570230" cy="1567180"/>
          </a:xfrm>
        </p:grpSpPr>
        <p:sp>
          <p:nvSpPr>
            <p:cNvPr id="32" name="object 32"/>
            <p:cNvSpPr/>
            <p:nvPr/>
          </p:nvSpPr>
          <p:spPr>
            <a:xfrm>
              <a:off x="776562" y="2501320"/>
              <a:ext cx="118061" cy="340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89749" y="1281911"/>
              <a:ext cx="497840" cy="957580"/>
            </a:xfrm>
            <a:custGeom>
              <a:avLst/>
              <a:gdLst/>
              <a:ahLst/>
              <a:cxnLst/>
              <a:rect l="l" t="t" r="r" b="b"/>
              <a:pathLst>
                <a:path w="497840" h="957580">
                  <a:moveTo>
                    <a:pt x="497768" y="0"/>
                  </a:moveTo>
                  <a:lnTo>
                    <a:pt x="0" y="0"/>
                  </a:lnTo>
                  <a:lnTo>
                    <a:pt x="0" y="957295"/>
                  </a:lnTo>
                  <a:lnTo>
                    <a:pt x="0" y="944097"/>
                  </a:lnTo>
                </a:path>
              </a:pathLst>
            </a:custGeom>
            <a:ln w="13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4118" y="2055364"/>
              <a:ext cx="118061" cy="1970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83679" y="1124372"/>
            <a:ext cx="609600" cy="1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900" spc="20">
                <a:latin typeface="Times New Roman"/>
                <a:cs typeface="Times New Roman"/>
              </a:rPr>
              <a:t>bottom </a:t>
            </a:r>
            <a:r>
              <a:rPr dirty="0" sz="900" spc="15">
                <a:latin typeface="Times New Roman"/>
                <a:cs typeface="Times New Roman"/>
              </a:rPr>
              <a:t>&gt;</a:t>
            </a:r>
            <a:r>
              <a:rPr dirty="0" sz="900" spc="-16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top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0500" y="990612"/>
            <a:ext cx="3695700" cy="1562100"/>
          </a:xfrm>
          <a:custGeom>
            <a:avLst/>
            <a:gdLst/>
            <a:ahLst/>
            <a:cxnLst/>
            <a:rect l="l" t="t" r="r" b="b"/>
            <a:pathLst>
              <a:path w="3695700" h="1562100">
                <a:moveTo>
                  <a:pt x="1028700" y="38100"/>
                </a:moveTo>
                <a:lnTo>
                  <a:pt x="0" y="38100"/>
                </a:lnTo>
                <a:lnTo>
                  <a:pt x="0" y="266687"/>
                </a:lnTo>
                <a:lnTo>
                  <a:pt x="1028700" y="266687"/>
                </a:lnTo>
                <a:lnTo>
                  <a:pt x="1028700" y="38100"/>
                </a:lnTo>
                <a:close/>
              </a:path>
              <a:path w="3695700" h="1562100">
                <a:moveTo>
                  <a:pt x="2971800" y="0"/>
                </a:moveTo>
                <a:lnTo>
                  <a:pt x="1752600" y="0"/>
                </a:lnTo>
                <a:lnTo>
                  <a:pt x="1752600" y="228587"/>
                </a:lnTo>
                <a:lnTo>
                  <a:pt x="2971800" y="228587"/>
                </a:lnTo>
                <a:lnTo>
                  <a:pt x="2971800" y="0"/>
                </a:lnTo>
                <a:close/>
              </a:path>
              <a:path w="3695700" h="1562100">
                <a:moveTo>
                  <a:pt x="3009900" y="761987"/>
                </a:moveTo>
                <a:lnTo>
                  <a:pt x="1562100" y="761987"/>
                </a:lnTo>
                <a:lnTo>
                  <a:pt x="1562100" y="952487"/>
                </a:lnTo>
                <a:lnTo>
                  <a:pt x="3009900" y="952487"/>
                </a:lnTo>
                <a:lnTo>
                  <a:pt x="3009900" y="761987"/>
                </a:lnTo>
                <a:close/>
              </a:path>
              <a:path w="3695700" h="1562100">
                <a:moveTo>
                  <a:pt x="3695700" y="1333487"/>
                </a:moveTo>
                <a:lnTo>
                  <a:pt x="2400300" y="1333487"/>
                </a:lnTo>
                <a:lnTo>
                  <a:pt x="2400300" y="1562087"/>
                </a:lnTo>
                <a:lnTo>
                  <a:pt x="3695700" y="1562087"/>
                </a:lnTo>
                <a:lnTo>
                  <a:pt x="3695700" y="1333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748154" y="536828"/>
            <a:ext cx="2564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rlito"/>
                <a:cs typeface="Carlito"/>
              </a:rPr>
              <a:t>int bottom </a:t>
            </a:r>
            <a:r>
              <a:rPr dirty="0" sz="900">
                <a:latin typeface="Carlito"/>
                <a:cs typeface="Carlito"/>
              </a:rPr>
              <a:t>= 0; </a:t>
            </a:r>
            <a:r>
              <a:rPr dirty="0" sz="900" spc="-10">
                <a:latin typeface="Carlito"/>
                <a:cs typeface="Carlito"/>
              </a:rPr>
              <a:t>int </a:t>
            </a:r>
            <a:r>
              <a:rPr dirty="0" sz="900" spc="-5">
                <a:latin typeface="Carlito"/>
                <a:cs typeface="Carlito"/>
              </a:rPr>
              <a:t>top </a:t>
            </a:r>
            <a:r>
              <a:rPr dirty="0" sz="900">
                <a:latin typeface="Carlito"/>
                <a:cs typeface="Carlito"/>
              </a:rPr>
              <a:t>= </a:t>
            </a:r>
            <a:r>
              <a:rPr dirty="0" sz="900" spc="-10">
                <a:latin typeface="Carlito"/>
                <a:cs typeface="Carlito"/>
              </a:rPr>
              <a:t>elemArray.Length </a:t>
            </a:r>
            <a:r>
              <a:rPr dirty="0" sz="900">
                <a:latin typeface="Carlito"/>
                <a:cs typeface="Carlito"/>
              </a:rPr>
              <a:t>- 1; </a:t>
            </a:r>
            <a:r>
              <a:rPr dirty="0" sz="900" spc="-10">
                <a:latin typeface="Carlito"/>
                <a:cs typeface="Carlito"/>
              </a:rPr>
              <a:t>int </a:t>
            </a:r>
            <a:r>
              <a:rPr dirty="0" sz="900" spc="-5">
                <a:latin typeface="Carlito"/>
                <a:cs typeface="Carlito"/>
              </a:rPr>
              <a:t>mid;  </a:t>
            </a:r>
            <a:r>
              <a:rPr dirty="0" sz="900" spc="-10">
                <a:latin typeface="Carlito"/>
                <a:cs typeface="Carlito"/>
              </a:rPr>
              <a:t>int index </a:t>
            </a:r>
            <a:r>
              <a:rPr dirty="0" sz="900">
                <a:latin typeface="Carlito"/>
                <a:cs typeface="Carlito"/>
              </a:rPr>
              <a:t>= -1; </a:t>
            </a:r>
            <a:r>
              <a:rPr dirty="0" sz="900" spc="-5">
                <a:latin typeface="Carlito"/>
                <a:cs typeface="Carlito"/>
              </a:rPr>
              <a:t>Boolean </a:t>
            </a:r>
            <a:r>
              <a:rPr dirty="0" sz="900" spc="-10">
                <a:latin typeface="Carlito"/>
                <a:cs typeface="Carlito"/>
              </a:rPr>
              <a:t>found </a:t>
            </a:r>
            <a:r>
              <a:rPr dirty="0" sz="900">
                <a:latin typeface="Carlito"/>
                <a:cs typeface="Carlito"/>
              </a:rPr>
              <a:t>=</a:t>
            </a:r>
            <a:r>
              <a:rPr dirty="0" sz="900" spc="70">
                <a:latin typeface="Carlito"/>
                <a:cs typeface="Carlito"/>
              </a:rPr>
              <a:t> </a:t>
            </a:r>
            <a:r>
              <a:rPr dirty="0" sz="900" spc="-5">
                <a:latin typeface="Carlito"/>
                <a:cs typeface="Carlito"/>
              </a:rPr>
              <a:t>false;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95755" y="956005"/>
            <a:ext cx="199326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rlito"/>
                <a:cs typeface="Carlito"/>
              </a:rPr>
              <a:t>while (bottom &lt;= top &amp;&amp; </a:t>
            </a:r>
            <a:r>
              <a:rPr dirty="0" sz="900" spc="-10">
                <a:latin typeface="Carlito"/>
                <a:cs typeface="Carlito"/>
              </a:rPr>
              <a:t>found </a:t>
            </a:r>
            <a:r>
              <a:rPr dirty="0" sz="900" spc="-5">
                <a:latin typeface="Carlito"/>
                <a:cs typeface="Carlito"/>
              </a:rPr>
              <a:t>== false)</a:t>
            </a:r>
            <a:r>
              <a:rPr dirty="0" sz="900" spc="25">
                <a:latin typeface="Carlito"/>
                <a:cs typeface="Carlito"/>
              </a:rPr>
              <a:t> </a:t>
            </a:r>
            <a:r>
              <a:rPr dirty="0" sz="900">
                <a:latin typeface="Carlito"/>
                <a:cs typeface="Carlito"/>
              </a:rPr>
              <a:t>{</a:t>
            </a:r>
            <a:endParaRPr sz="900">
              <a:latin typeface="Carlito"/>
              <a:cs typeface="Carlito"/>
            </a:endParaRPr>
          </a:p>
          <a:p>
            <a:pPr marL="481965">
              <a:lnSpc>
                <a:spcPct val="100000"/>
              </a:lnSpc>
            </a:pPr>
            <a:r>
              <a:rPr dirty="0" sz="900">
                <a:latin typeface="Carlito"/>
                <a:cs typeface="Carlito"/>
              </a:rPr>
              <a:t>mid = </a:t>
            </a:r>
            <a:r>
              <a:rPr dirty="0" sz="900" spc="-5">
                <a:latin typeface="Carlito"/>
                <a:cs typeface="Carlito"/>
              </a:rPr>
              <a:t>(top </a:t>
            </a:r>
            <a:r>
              <a:rPr dirty="0" sz="900">
                <a:latin typeface="Carlito"/>
                <a:cs typeface="Carlito"/>
              </a:rPr>
              <a:t>+ </a:t>
            </a:r>
            <a:r>
              <a:rPr dirty="0" sz="900" spc="-5">
                <a:latin typeface="Carlito"/>
                <a:cs typeface="Carlito"/>
              </a:rPr>
              <a:t>bottom) </a:t>
            </a:r>
            <a:r>
              <a:rPr dirty="0" sz="900">
                <a:latin typeface="Carlito"/>
                <a:cs typeface="Carlito"/>
              </a:rPr>
              <a:t>/</a:t>
            </a:r>
            <a:r>
              <a:rPr dirty="0" sz="900" spc="-15">
                <a:latin typeface="Carlito"/>
                <a:cs typeface="Carlito"/>
              </a:rPr>
              <a:t> </a:t>
            </a:r>
            <a:r>
              <a:rPr dirty="0" sz="900">
                <a:latin typeface="Carlito"/>
                <a:cs typeface="Carlito"/>
              </a:rPr>
              <a:t>2;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324" y="1599437"/>
            <a:ext cx="131826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640" marR="5080" indent="-15557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rlito"/>
                <a:cs typeface="Carlito"/>
              </a:rPr>
              <a:t>if (elemArray[mid] == </a:t>
            </a:r>
            <a:r>
              <a:rPr dirty="0" sz="900" spc="-10">
                <a:latin typeface="Carlito"/>
                <a:cs typeface="Carlito"/>
              </a:rPr>
              <a:t>key) </a:t>
            </a:r>
            <a:r>
              <a:rPr dirty="0" sz="900">
                <a:latin typeface="Carlito"/>
                <a:cs typeface="Carlito"/>
              </a:rPr>
              <a:t>{  </a:t>
            </a:r>
            <a:r>
              <a:rPr dirty="0" sz="900" spc="-10">
                <a:latin typeface="Carlito"/>
                <a:cs typeface="Carlito"/>
              </a:rPr>
              <a:t>index </a:t>
            </a:r>
            <a:r>
              <a:rPr dirty="0" sz="900">
                <a:latin typeface="Carlito"/>
                <a:cs typeface="Carlito"/>
              </a:rPr>
              <a:t>= </a:t>
            </a:r>
            <a:r>
              <a:rPr dirty="0" sz="900" spc="-5">
                <a:latin typeface="Carlito"/>
                <a:cs typeface="Carlito"/>
              </a:rPr>
              <a:t>mid; </a:t>
            </a:r>
            <a:r>
              <a:rPr dirty="0" sz="900" spc="-10">
                <a:latin typeface="Carlito"/>
                <a:cs typeface="Carlito"/>
              </a:rPr>
              <a:t>found </a:t>
            </a:r>
            <a:r>
              <a:rPr dirty="0" sz="900">
                <a:latin typeface="Carlito"/>
                <a:cs typeface="Carlito"/>
              </a:rPr>
              <a:t>=  </a:t>
            </a:r>
            <a:r>
              <a:rPr dirty="0" sz="900" spc="-5">
                <a:latin typeface="Carlito"/>
                <a:cs typeface="Carlito"/>
              </a:rPr>
              <a:t>true; return</a:t>
            </a:r>
            <a:r>
              <a:rPr dirty="0" sz="900" spc="25">
                <a:latin typeface="Carlito"/>
                <a:cs typeface="Carlito"/>
              </a:rPr>
              <a:t> </a:t>
            </a:r>
            <a:r>
              <a:rPr dirty="0" sz="900" spc="-10">
                <a:latin typeface="Carlito"/>
                <a:cs typeface="Carlito"/>
              </a:rPr>
              <a:t>index;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10054" y="1756409"/>
            <a:ext cx="3587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rlito"/>
                <a:cs typeface="Carlito"/>
              </a:rPr>
              <a:t>} </a:t>
            </a:r>
            <a:r>
              <a:rPr dirty="0" sz="900" spc="-5">
                <a:latin typeface="Carlito"/>
                <a:cs typeface="Carlito"/>
              </a:rPr>
              <a:t>else</a:t>
            </a:r>
            <a:r>
              <a:rPr dirty="0" sz="900" spc="114">
                <a:latin typeface="Carlito"/>
                <a:cs typeface="Carlito"/>
              </a:rPr>
              <a:t> </a:t>
            </a:r>
            <a:r>
              <a:rPr dirty="0" sz="900">
                <a:latin typeface="Carlito"/>
                <a:cs typeface="Carlito"/>
              </a:rPr>
              <a:t>{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72308" y="2175509"/>
            <a:ext cx="11741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rlito"/>
                <a:cs typeface="Carlito"/>
              </a:rPr>
              <a:t>if (elemArray[mid] </a:t>
            </a:r>
            <a:r>
              <a:rPr dirty="0" sz="900">
                <a:latin typeface="Carlito"/>
                <a:cs typeface="Carlito"/>
              </a:rPr>
              <a:t>&lt;</a:t>
            </a:r>
            <a:r>
              <a:rPr dirty="0" sz="900" spc="-50">
                <a:latin typeface="Carlito"/>
                <a:cs typeface="Carlito"/>
              </a:rPr>
              <a:t> </a:t>
            </a:r>
            <a:r>
              <a:rPr dirty="0" sz="900" spc="-10">
                <a:latin typeface="Carlito"/>
                <a:cs typeface="Carlito"/>
              </a:rPr>
              <a:t>key)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62355" y="2451382"/>
            <a:ext cx="854710" cy="37528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900" spc="-10">
                <a:latin typeface="Carlito"/>
                <a:cs typeface="Carlito"/>
              </a:rPr>
              <a:t>bottom </a:t>
            </a:r>
            <a:r>
              <a:rPr dirty="0" sz="900">
                <a:latin typeface="Carlito"/>
                <a:cs typeface="Carlito"/>
              </a:rPr>
              <a:t>= </a:t>
            </a:r>
            <a:r>
              <a:rPr dirty="0" sz="900" spc="-5">
                <a:latin typeface="Carlito"/>
                <a:cs typeface="Carlito"/>
              </a:rPr>
              <a:t>mid </a:t>
            </a:r>
            <a:r>
              <a:rPr dirty="0" sz="900">
                <a:latin typeface="Carlito"/>
                <a:cs typeface="Carlito"/>
              </a:rPr>
              <a:t>+</a:t>
            </a:r>
            <a:r>
              <a:rPr dirty="0" sz="900" spc="-45">
                <a:latin typeface="Carlito"/>
                <a:cs typeface="Carlito"/>
              </a:rPr>
              <a:t> </a:t>
            </a:r>
            <a:r>
              <a:rPr dirty="0" sz="900">
                <a:latin typeface="Carlito"/>
                <a:cs typeface="Carlito"/>
              </a:rPr>
              <a:t>1;</a:t>
            </a:r>
            <a:endParaRPr sz="900">
              <a:latin typeface="Carlito"/>
              <a:cs typeface="Carlito"/>
            </a:endParaRPr>
          </a:p>
          <a:p>
            <a:pPr algn="r" marR="129539">
              <a:lnSpc>
                <a:spcPct val="100000"/>
              </a:lnSpc>
              <a:spcBef>
                <a:spcPts val="309"/>
              </a:spcBef>
            </a:pPr>
            <a:r>
              <a:rPr dirty="0" sz="900" spc="1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91408" y="2576321"/>
            <a:ext cx="749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rlito"/>
                <a:cs typeface="Carlito"/>
              </a:rPr>
              <a:t>else</a:t>
            </a:r>
            <a:r>
              <a:rPr dirty="0" sz="900">
                <a:latin typeface="Carlito"/>
                <a:cs typeface="Carlito"/>
              </a:rPr>
              <a:t> {</a:t>
            </a:r>
            <a:endParaRPr sz="900">
              <a:latin typeface="Carlito"/>
              <a:cs typeface="Carlito"/>
            </a:endParaRPr>
          </a:p>
          <a:p>
            <a:pPr marL="116205">
              <a:lnSpc>
                <a:spcPct val="100000"/>
              </a:lnSpc>
            </a:pPr>
            <a:r>
              <a:rPr dirty="0" sz="900" spc="-5">
                <a:latin typeface="Carlito"/>
                <a:cs typeface="Carlito"/>
              </a:rPr>
              <a:t>top </a:t>
            </a:r>
            <a:r>
              <a:rPr dirty="0" sz="900">
                <a:latin typeface="Carlito"/>
                <a:cs typeface="Carlito"/>
              </a:rPr>
              <a:t>= mid -</a:t>
            </a:r>
            <a:r>
              <a:rPr dirty="0" sz="900" spc="-75">
                <a:latin typeface="Carlito"/>
                <a:cs typeface="Carlito"/>
              </a:rPr>
              <a:t> </a:t>
            </a:r>
            <a:r>
              <a:rPr dirty="0" sz="900" spc="-5">
                <a:latin typeface="Carlito"/>
                <a:cs typeface="Carlito"/>
              </a:rPr>
              <a:t>1;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9524" y="341756"/>
            <a:ext cx="8191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Carlito"/>
                <a:cs typeface="Carlito"/>
              </a:rPr>
              <a:t>Step </a:t>
            </a:r>
            <a:r>
              <a:rPr dirty="0" sz="1400">
                <a:latin typeface="Carlito"/>
                <a:cs typeface="Carlito"/>
              </a:rPr>
              <a:t>No.</a:t>
            </a:r>
            <a:r>
              <a:rPr dirty="0" sz="1400" spc="-95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2: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172" y="50672"/>
            <a:ext cx="18034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/>
              <a:t>Dataflow</a:t>
            </a:r>
            <a:r>
              <a:rPr dirty="0" sz="2200" spc="-55"/>
              <a:t> </a:t>
            </a:r>
            <a:r>
              <a:rPr dirty="0" sz="2200" spc="-15"/>
              <a:t>Graph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737305" y="547436"/>
            <a:ext cx="2174875" cy="2872105"/>
            <a:chOff x="737305" y="547436"/>
            <a:chExt cx="2174875" cy="2872105"/>
          </a:xfrm>
        </p:grpSpPr>
        <p:sp>
          <p:nvSpPr>
            <p:cNvPr id="4" name="object 4"/>
            <p:cNvSpPr/>
            <p:nvPr/>
          </p:nvSpPr>
          <p:spPr>
            <a:xfrm>
              <a:off x="737305" y="2344188"/>
              <a:ext cx="367030" cy="248920"/>
            </a:xfrm>
            <a:custGeom>
              <a:avLst/>
              <a:gdLst/>
              <a:ahLst/>
              <a:cxnLst/>
              <a:rect l="l" t="t" r="r" b="b"/>
              <a:pathLst>
                <a:path w="367030" h="248919">
                  <a:moveTo>
                    <a:pt x="235851" y="0"/>
                  </a:moveTo>
                  <a:lnTo>
                    <a:pt x="131278" y="0"/>
                  </a:lnTo>
                  <a:lnTo>
                    <a:pt x="77507" y="9175"/>
                  </a:lnTo>
                  <a:lnTo>
                    <a:pt x="36076" y="34286"/>
                  </a:lnTo>
                  <a:lnTo>
                    <a:pt x="9426" y="71714"/>
                  </a:lnTo>
                  <a:lnTo>
                    <a:pt x="0" y="117839"/>
                  </a:lnTo>
                  <a:lnTo>
                    <a:pt x="0" y="131050"/>
                  </a:lnTo>
                  <a:lnTo>
                    <a:pt x="9426" y="177039"/>
                  </a:lnTo>
                  <a:lnTo>
                    <a:pt x="36076" y="214487"/>
                  </a:lnTo>
                  <a:lnTo>
                    <a:pt x="77507" y="239679"/>
                  </a:lnTo>
                  <a:lnTo>
                    <a:pt x="131278" y="248902"/>
                  </a:lnTo>
                  <a:lnTo>
                    <a:pt x="235851" y="248902"/>
                  </a:lnTo>
                  <a:lnTo>
                    <a:pt x="289566" y="239679"/>
                  </a:lnTo>
                  <a:lnTo>
                    <a:pt x="330886" y="214487"/>
                  </a:lnTo>
                  <a:lnTo>
                    <a:pt x="357426" y="177039"/>
                  </a:lnTo>
                  <a:lnTo>
                    <a:pt x="366803" y="131050"/>
                  </a:lnTo>
                  <a:lnTo>
                    <a:pt x="366803" y="117839"/>
                  </a:lnTo>
                  <a:lnTo>
                    <a:pt x="357426" y="71714"/>
                  </a:lnTo>
                  <a:lnTo>
                    <a:pt x="330886" y="34286"/>
                  </a:lnTo>
                  <a:lnTo>
                    <a:pt x="289566" y="9175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609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2210" y="547436"/>
              <a:ext cx="2069878" cy="2871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32161" y="587240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8971" y="1767722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5807" y="2226547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217" y="2659316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5807" y="3118494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59168" y="1268740"/>
            <a:ext cx="2397760" cy="1941195"/>
          </a:xfrm>
          <a:custGeom>
            <a:avLst/>
            <a:gdLst/>
            <a:ahLst/>
            <a:cxnLst/>
            <a:rect l="l" t="t" r="r" b="b"/>
            <a:pathLst>
              <a:path w="2397760" h="1941195">
                <a:moveTo>
                  <a:pt x="0" y="0"/>
                </a:moveTo>
                <a:lnTo>
                  <a:pt x="2397471" y="0"/>
                </a:lnTo>
                <a:lnTo>
                  <a:pt x="2397471" y="1940973"/>
                </a:lnTo>
                <a:lnTo>
                  <a:pt x="655151" y="1940973"/>
                </a:lnTo>
              </a:path>
            </a:pathLst>
          </a:custGeom>
          <a:ln w="13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21124" y="1058775"/>
            <a:ext cx="976630" cy="1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900" spc="30">
                <a:latin typeface="Times New Roman"/>
                <a:cs typeface="Times New Roman"/>
              </a:rPr>
              <a:t>while </a:t>
            </a:r>
            <a:r>
              <a:rPr dirty="0" sz="900">
                <a:latin typeface="Times New Roman"/>
                <a:cs typeface="Times New Roman"/>
              </a:rPr>
              <a:t>bottom </a:t>
            </a:r>
            <a:r>
              <a:rPr dirty="0" sz="900" spc="60">
                <a:latin typeface="Times New Roman"/>
                <a:cs typeface="Times New Roman"/>
              </a:rPr>
              <a:t>&lt;=</a:t>
            </a:r>
            <a:r>
              <a:rPr dirty="0" sz="900" spc="-170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top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6097" y="1740694"/>
            <a:ext cx="1303655" cy="1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900" spc="30">
                <a:latin typeface="Times New Roman"/>
                <a:cs typeface="Times New Roman"/>
              </a:rPr>
              <a:t>if </a:t>
            </a:r>
            <a:r>
              <a:rPr dirty="0" sz="900" spc="10">
                <a:latin typeface="Times New Roman"/>
                <a:cs typeface="Times New Roman"/>
              </a:rPr>
              <a:t>(elemArray [mid] ==</a:t>
            </a:r>
            <a:r>
              <a:rPr dirty="0" sz="900" spc="-155">
                <a:latin typeface="Times New Roman"/>
                <a:cs typeface="Times New Roman"/>
              </a:rPr>
              <a:t> </a:t>
            </a:r>
            <a:r>
              <a:rPr dirty="0" sz="900" spc="25">
                <a:latin typeface="Times New Roman"/>
                <a:cs typeface="Times New Roman"/>
              </a:rPr>
              <a:t>key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3858" y="2343846"/>
            <a:ext cx="1238250" cy="1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900" spc="20">
                <a:latin typeface="Times New Roman"/>
                <a:cs typeface="Times New Roman"/>
              </a:rPr>
              <a:t>(if </a:t>
            </a:r>
            <a:r>
              <a:rPr dirty="0" sz="900" spc="10">
                <a:latin typeface="Times New Roman"/>
                <a:cs typeface="Times New Roman"/>
              </a:rPr>
              <a:t>(elemArray [mid]&lt;</a:t>
            </a:r>
            <a:r>
              <a:rPr dirty="0" sz="900" spc="-110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key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5449" y="2239207"/>
            <a:ext cx="459105" cy="930910"/>
            <a:chOff x="645449" y="2239207"/>
            <a:chExt cx="459105" cy="930910"/>
          </a:xfrm>
        </p:grpSpPr>
        <p:sp>
          <p:nvSpPr>
            <p:cNvPr id="16" name="object 16"/>
            <p:cNvSpPr/>
            <p:nvPr/>
          </p:nvSpPr>
          <p:spPr>
            <a:xfrm>
              <a:off x="737305" y="2921205"/>
              <a:ext cx="367030" cy="248920"/>
            </a:xfrm>
            <a:custGeom>
              <a:avLst/>
              <a:gdLst/>
              <a:ahLst/>
              <a:cxnLst/>
              <a:rect l="l" t="t" r="r" b="b"/>
              <a:pathLst>
                <a:path w="367030" h="248919">
                  <a:moveTo>
                    <a:pt x="235851" y="0"/>
                  </a:moveTo>
                  <a:lnTo>
                    <a:pt x="131278" y="0"/>
                  </a:lnTo>
                  <a:lnTo>
                    <a:pt x="77507" y="9177"/>
                  </a:lnTo>
                  <a:lnTo>
                    <a:pt x="36076" y="34293"/>
                  </a:lnTo>
                  <a:lnTo>
                    <a:pt x="9426" y="71725"/>
                  </a:lnTo>
                  <a:lnTo>
                    <a:pt x="0" y="117852"/>
                  </a:lnTo>
                  <a:lnTo>
                    <a:pt x="0" y="131050"/>
                  </a:lnTo>
                  <a:lnTo>
                    <a:pt x="9426" y="177044"/>
                  </a:lnTo>
                  <a:lnTo>
                    <a:pt x="36076" y="214491"/>
                  </a:lnTo>
                  <a:lnTo>
                    <a:pt x="77507" y="239681"/>
                  </a:lnTo>
                  <a:lnTo>
                    <a:pt x="131278" y="248902"/>
                  </a:lnTo>
                  <a:lnTo>
                    <a:pt x="235851" y="248902"/>
                  </a:lnTo>
                  <a:lnTo>
                    <a:pt x="289566" y="239681"/>
                  </a:lnTo>
                  <a:lnTo>
                    <a:pt x="330886" y="214491"/>
                  </a:lnTo>
                  <a:lnTo>
                    <a:pt x="357426" y="177044"/>
                  </a:lnTo>
                  <a:lnTo>
                    <a:pt x="366803" y="131050"/>
                  </a:lnTo>
                  <a:lnTo>
                    <a:pt x="366803" y="117852"/>
                  </a:lnTo>
                  <a:lnTo>
                    <a:pt x="357426" y="71725"/>
                  </a:lnTo>
                  <a:lnTo>
                    <a:pt x="330886" y="34293"/>
                  </a:lnTo>
                  <a:lnTo>
                    <a:pt x="289566" y="9177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609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58784" y="2239207"/>
              <a:ext cx="367030" cy="262255"/>
            </a:xfrm>
            <a:custGeom>
              <a:avLst/>
              <a:gdLst/>
              <a:ahLst/>
              <a:cxnLst/>
              <a:rect l="l" t="t" r="r" b="b"/>
              <a:pathLst>
                <a:path w="367030" h="262255">
                  <a:moveTo>
                    <a:pt x="275119" y="248902"/>
                  </a:moveTo>
                  <a:lnTo>
                    <a:pt x="104900" y="248902"/>
                  </a:lnTo>
                  <a:lnTo>
                    <a:pt x="104900" y="262113"/>
                  </a:lnTo>
                  <a:lnTo>
                    <a:pt x="275119" y="262113"/>
                  </a:lnTo>
                  <a:lnTo>
                    <a:pt x="275119" y="248902"/>
                  </a:lnTo>
                  <a:close/>
                </a:path>
                <a:path w="367030" h="262255">
                  <a:moveTo>
                    <a:pt x="301497" y="236031"/>
                  </a:moveTo>
                  <a:lnTo>
                    <a:pt x="78521" y="236031"/>
                  </a:lnTo>
                  <a:lnTo>
                    <a:pt x="78521" y="248902"/>
                  </a:lnTo>
                  <a:lnTo>
                    <a:pt x="301497" y="248902"/>
                  </a:lnTo>
                  <a:lnTo>
                    <a:pt x="301497" y="236031"/>
                  </a:lnTo>
                  <a:close/>
                </a:path>
                <a:path w="367030" h="262255">
                  <a:moveTo>
                    <a:pt x="327562" y="222820"/>
                  </a:moveTo>
                  <a:lnTo>
                    <a:pt x="39254" y="222820"/>
                  </a:lnTo>
                  <a:lnTo>
                    <a:pt x="39254" y="236031"/>
                  </a:lnTo>
                  <a:lnTo>
                    <a:pt x="327562" y="236031"/>
                  </a:lnTo>
                  <a:lnTo>
                    <a:pt x="327562" y="222820"/>
                  </a:lnTo>
                  <a:close/>
                </a:path>
                <a:path w="367030" h="262255">
                  <a:moveTo>
                    <a:pt x="340751" y="209622"/>
                  </a:moveTo>
                  <a:lnTo>
                    <a:pt x="26391" y="209622"/>
                  </a:lnTo>
                  <a:lnTo>
                    <a:pt x="26391" y="222820"/>
                  </a:lnTo>
                  <a:lnTo>
                    <a:pt x="340751" y="222820"/>
                  </a:lnTo>
                  <a:lnTo>
                    <a:pt x="340751" y="209622"/>
                  </a:lnTo>
                  <a:close/>
                </a:path>
                <a:path w="367030" h="262255">
                  <a:moveTo>
                    <a:pt x="353340" y="65362"/>
                  </a:moveTo>
                  <a:lnTo>
                    <a:pt x="13202" y="65362"/>
                  </a:lnTo>
                  <a:lnTo>
                    <a:pt x="13202" y="78572"/>
                  </a:lnTo>
                  <a:lnTo>
                    <a:pt x="0" y="78572"/>
                  </a:lnTo>
                  <a:lnTo>
                    <a:pt x="0" y="196738"/>
                  </a:lnTo>
                  <a:lnTo>
                    <a:pt x="13202" y="196738"/>
                  </a:lnTo>
                  <a:lnTo>
                    <a:pt x="13202" y="209622"/>
                  </a:lnTo>
                  <a:lnTo>
                    <a:pt x="348552" y="209622"/>
                  </a:lnTo>
                  <a:lnTo>
                    <a:pt x="353627" y="195985"/>
                  </a:lnTo>
                  <a:lnTo>
                    <a:pt x="353627" y="183540"/>
                  </a:lnTo>
                  <a:lnTo>
                    <a:pt x="358257" y="183540"/>
                  </a:lnTo>
                  <a:lnTo>
                    <a:pt x="361431" y="175011"/>
                  </a:lnTo>
                  <a:lnTo>
                    <a:pt x="366816" y="131062"/>
                  </a:lnTo>
                  <a:lnTo>
                    <a:pt x="362002" y="91770"/>
                  </a:lnTo>
                  <a:lnTo>
                    <a:pt x="353627" y="91770"/>
                  </a:lnTo>
                  <a:lnTo>
                    <a:pt x="353627" y="66134"/>
                  </a:lnTo>
                  <a:lnTo>
                    <a:pt x="353340" y="65362"/>
                  </a:lnTo>
                  <a:close/>
                </a:path>
                <a:path w="367030" h="262255">
                  <a:moveTo>
                    <a:pt x="340751" y="52490"/>
                  </a:moveTo>
                  <a:lnTo>
                    <a:pt x="26391" y="52490"/>
                  </a:lnTo>
                  <a:lnTo>
                    <a:pt x="26391" y="65362"/>
                  </a:lnTo>
                  <a:lnTo>
                    <a:pt x="340751" y="65362"/>
                  </a:lnTo>
                  <a:lnTo>
                    <a:pt x="340751" y="52490"/>
                  </a:lnTo>
                  <a:close/>
                </a:path>
                <a:path w="367030" h="262255">
                  <a:moveTo>
                    <a:pt x="327562" y="39292"/>
                  </a:moveTo>
                  <a:lnTo>
                    <a:pt x="39254" y="39292"/>
                  </a:lnTo>
                  <a:lnTo>
                    <a:pt x="39254" y="52490"/>
                  </a:lnTo>
                  <a:lnTo>
                    <a:pt x="327562" y="52490"/>
                  </a:lnTo>
                  <a:lnTo>
                    <a:pt x="327562" y="39292"/>
                  </a:lnTo>
                  <a:close/>
                </a:path>
                <a:path w="367030" h="262255">
                  <a:moveTo>
                    <a:pt x="301497" y="26082"/>
                  </a:moveTo>
                  <a:lnTo>
                    <a:pt x="78521" y="26082"/>
                  </a:lnTo>
                  <a:lnTo>
                    <a:pt x="78521" y="39292"/>
                  </a:lnTo>
                  <a:lnTo>
                    <a:pt x="301497" y="39292"/>
                  </a:lnTo>
                  <a:lnTo>
                    <a:pt x="301497" y="26082"/>
                  </a:lnTo>
                  <a:close/>
                </a:path>
                <a:path w="367030" h="262255">
                  <a:moveTo>
                    <a:pt x="275119" y="12884"/>
                  </a:moveTo>
                  <a:lnTo>
                    <a:pt x="104900" y="12884"/>
                  </a:lnTo>
                  <a:lnTo>
                    <a:pt x="104900" y="26082"/>
                  </a:lnTo>
                  <a:lnTo>
                    <a:pt x="275119" y="26082"/>
                  </a:lnTo>
                  <a:lnTo>
                    <a:pt x="275119" y="12884"/>
                  </a:lnTo>
                  <a:close/>
                </a:path>
                <a:path w="367030" h="262255">
                  <a:moveTo>
                    <a:pt x="235851" y="0"/>
                  </a:moveTo>
                  <a:lnTo>
                    <a:pt x="130964" y="0"/>
                  </a:lnTo>
                  <a:lnTo>
                    <a:pt x="130964" y="12884"/>
                  </a:lnTo>
                  <a:lnTo>
                    <a:pt x="235851" y="12884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58784" y="2239207"/>
              <a:ext cx="353695" cy="262255"/>
            </a:xfrm>
            <a:custGeom>
              <a:avLst/>
              <a:gdLst/>
              <a:ahLst/>
              <a:cxnLst/>
              <a:rect l="l" t="t" r="r" b="b"/>
              <a:pathLst>
                <a:path w="353694" h="262255">
                  <a:moveTo>
                    <a:pt x="275119" y="248902"/>
                  </a:moveTo>
                  <a:lnTo>
                    <a:pt x="104900" y="248902"/>
                  </a:lnTo>
                  <a:lnTo>
                    <a:pt x="104900" y="262113"/>
                  </a:lnTo>
                  <a:lnTo>
                    <a:pt x="275119" y="262113"/>
                  </a:lnTo>
                  <a:lnTo>
                    <a:pt x="275119" y="248902"/>
                  </a:lnTo>
                  <a:close/>
                </a:path>
                <a:path w="353694" h="262255">
                  <a:moveTo>
                    <a:pt x="301497" y="236031"/>
                  </a:moveTo>
                  <a:lnTo>
                    <a:pt x="78521" y="236031"/>
                  </a:lnTo>
                  <a:lnTo>
                    <a:pt x="78521" y="248902"/>
                  </a:lnTo>
                  <a:lnTo>
                    <a:pt x="301497" y="248902"/>
                  </a:lnTo>
                  <a:lnTo>
                    <a:pt x="301497" y="236031"/>
                  </a:lnTo>
                  <a:close/>
                </a:path>
                <a:path w="353694" h="262255">
                  <a:moveTo>
                    <a:pt x="332248" y="52490"/>
                  </a:moveTo>
                  <a:lnTo>
                    <a:pt x="26391" y="52490"/>
                  </a:lnTo>
                  <a:lnTo>
                    <a:pt x="26391" y="65362"/>
                  </a:lnTo>
                  <a:lnTo>
                    <a:pt x="15399" y="65362"/>
                  </a:lnTo>
                  <a:lnTo>
                    <a:pt x="13202" y="70445"/>
                  </a:lnTo>
                  <a:lnTo>
                    <a:pt x="13202" y="78572"/>
                  </a:lnTo>
                  <a:lnTo>
                    <a:pt x="9690" y="78572"/>
                  </a:lnTo>
                  <a:lnTo>
                    <a:pt x="6240" y="86556"/>
                  </a:lnTo>
                  <a:lnTo>
                    <a:pt x="0" y="131062"/>
                  </a:lnTo>
                  <a:lnTo>
                    <a:pt x="6240" y="175540"/>
                  </a:lnTo>
                  <a:lnTo>
                    <a:pt x="20992" y="209622"/>
                  </a:lnTo>
                  <a:lnTo>
                    <a:pt x="26391" y="209622"/>
                  </a:lnTo>
                  <a:lnTo>
                    <a:pt x="26391" y="219391"/>
                  </a:lnTo>
                  <a:lnTo>
                    <a:pt x="29062" y="222820"/>
                  </a:lnTo>
                  <a:lnTo>
                    <a:pt x="39254" y="222820"/>
                  </a:lnTo>
                  <a:lnTo>
                    <a:pt x="39349" y="236031"/>
                  </a:lnTo>
                  <a:lnTo>
                    <a:pt x="313122" y="236031"/>
                  </a:lnTo>
                  <a:lnTo>
                    <a:pt x="329388" y="216003"/>
                  </a:lnTo>
                  <a:lnTo>
                    <a:pt x="347326" y="175540"/>
                  </a:lnTo>
                  <a:lnTo>
                    <a:pt x="353627" y="131063"/>
                  </a:lnTo>
                  <a:lnTo>
                    <a:pt x="347326" y="86556"/>
                  </a:lnTo>
                  <a:lnTo>
                    <a:pt x="332248" y="52490"/>
                  </a:lnTo>
                  <a:close/>
                </a:path>
                <a:path w="353694" h="262255">
                  <a:moveTo>
                    <a:pt x="323930" y="39292"/>
                  </a:moveTo>
                  <a:lnTo>
                    <a:pt x="39254" y="39292"/>
                  </a:lnTo>
                  <a:lnTo>
                    <a:pt x="39254" y="52490"/>
                  </a:lnTo>
                  <a:lnTo>
                    <a:pt x="327562" y="52490"/>
                  </a:lnTo>
                  <a:lnTo>
                    <a:pt x="327562" y="43775"/>
                  </a:lnTo>
                  <a:lnTo>
                    <a:pt x="323930" y="39292"/>
                  </a:lnTo>
                  <a:close/>
                </a:path>
                <a:path w="353694" h="262255">
                  <a:moveTo>
                    <a:pt x="301497" y="26082"/>
                  </a:moveTo>
                  <a:lnTo>
                    <a:pt x="78521" y="26082"/>
                  </a:lnTo>
                  <a:lnTo>
                    <a:pt x="78521" y="39292"/>
                  </a:lnTo>
                  <a:lnTo>
                    <a:pt x="301497" y="39292"/>
                  </a:lnTo>
                  <a:lnTo>
                    <a:pt x="301497" y="26082"/>
                  </a:lnTo>
                  <a:close/>
                </a:path>
                <a:path w="353694" h="262255">
                  <a:moveTo>
                    <a:pt x="275119" y="12884"/>
                  </a:moveTo>
                  <a:lnTo>
                    <a:pt x="104900" y="12884"/>
                  </a:lnTo>
                  <a:lnTo>
                    <a:pt x="104900" y="26082"/>
                  </a:lnTo>
                  <a:lnTo>
                    <a:pt x="275119" y="26082"/>
                  </a:lnTo>
                  <a:lnTo>
                    <a:pt x="275119" y="12884"/>
                  </a:lnTo>
                  <a:close/>
                </a:path>
                <a:path w="353694" h="262255">
                  <a:moveTo>
                    <a:pt x="235851" y="0"/>
                  </a:moveTo>
                  <a:lnTo>
                    <a:pt x="130964" y="0"/>
                  </a:lnTo>
                  <a:lnTo>
                    <a:pt x="130964" y="12884"/>
                  </a:lnTo>
                  <a:lnTo>
                    <a:pt x="235851" y="12884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DCF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85175" y="2239207"/>
              <a:ext cx="301625" cy="262255"/>
            </a:xfrm>
            <a:custGeom>
              <a:avLst/>
              <a:gdLst/>
              <a:ahLst/>
              <a:cxnLst/>
              <a:rect l="l" t="t" r="r" b="b"/>
              <a:pathLst>
                <a:path w="301625" h="262255">
                  <a:moveTo>
                    <a:pt x="250657" y="26082"/>
                  </a:moveTo>
                  <a:lnTo>
                    <a:pt x="52129" y="26082"/>
                  </a:lnTo>
                  <a:lnTo>
                    <a:pt x="52129" y="39292"/>
                  </a:lnTo>
                  <a:lnTo>
                    <a:pt x="35036" y="39292"/>
                  </a:lnTo>
                  <a:lnTo>
                    <a:pt x="28016" y="46339"/>
                  </a:lnTo>
                  <a:lnTo>
                    <a:pt x="7421" y="85887"/>
                  </a:lnTo>
                  <a:lnTo>
                    <a:pt x="0" y="131062"/>
                  </a:lnTo>
                  <a:lnTo>
                    <a:pt x="7421" y="176231"/>
                  </a:lnTo>
                  <a:lnTo>
                    <a:pt x="28016" y="215775"/>
                  </a:lnTo>
                  <a:lnTo>
                    <a:pt x="48196" y="236031"/>
                  </a:lnTo>
                  <a:lnTo>
                    <a:pt x="52129" y="236031"/>
                  </a:lnTo>
                  <a:lnTo>
                    <a:pt x="52129" y="239978"/>
                  </a:lnTo>
                  <a:lnTo>
                    <a:pt x="59284" y="247160"/>
                  </a:lnTo>
                  <a:lnTo>
                    <a:pt x="62605" y="248902"/>
                  </a:lnTo>
                  <a:lnTo>
                    <a:pt x="78508" y="248902"/>
                  </a:lnTo>
                  <a:lnTo>
                    <a:pt x="78508" y="257245"/>
                  </a:lnTo>
                  <a:lnTo>
                    <a:pt x="87786" y="262113"/>
                  </a:lnTo>
                  <a:lnTo>
                    <a:pt x="207443" y="262113"/>
                  </a:lnTo>
                  <a:lnTo>
                    <a:pt x="238825" y="247160"/>
                  </a:lnTo>
                  <a:lnTo>
                    <a:pt x="272194" y="215775"/>
                  </a:lnTo>
                  <a:lnTo>
                    <a:pt x="293610" y="176231"/>
                  </a:lnTo>
                  <a:lnTo>
                    <a:pt x="301170" y="131062"/>
                  </a:lnTo>
                  <a:lnTo>
                    <a:pt x="293610" y="85887"/>
                  </a:lnTo>
                  <a:lnTo>
                    <a:pt x="272194" y="46339"/>
                  </a:lnTo>
                  <a:lnTo>
                    <a:pt x="250657" y="26082"/>
                  </a:lnTo>
                  <a:close/>
                </a:path>
                <a:path w="301625" h="262255">
                  <a:moveTo>
                    <a:pt x="234484" y="12884"/>
                  </a:moveTo>
                  <a:lnTo>
                    <a:pt x="78508" y="12884"/>
                  </a:lnTo>
                  <a:lnTo>
                    <a:pt x="78508" y="26082"/>
                  </a:lnTo>
                  <a:lnTo>
                    <a:pt x="248727" y="26082"/>
                  </a:lnTo>
                  <a:lnTo>
                    <a:pt x="248727" y="24266"/>
                  </a:lnTo>
                  <a:lnTo>
                    <a:pt x="238825" y="14952"/>
                  </a:lnTo>
                  <a:lnTo>
                    <a:pt x="234484" y="12884"/>
                  </a:lnTo>
                  <a:close/>
                </a:path>
                <a:path w="301625" h="262255">
                  <a:moveTo>
                    <a:pt x="207444" y="0"/>
                  </a:moveTo>
                  <a:lnTo>
                    <a:pt x="104573" y="0"/>
                  </a:lnTo>
                  <a:lnTo>
                    <a:pt x="104573" y="12884"/>
                  </a:lnTo>
                  <a:lnTo>
                    <a:pt x="209460" y="12884"/>
                  </a:lnTo>
                  <a:lnTo>
                    <a:pt x="209460" y="960"/>
                  </a:lnTo>
                  <a:lnTo>
                    <a:pt x="207444" y="0"/>
                  </a:lnTo>
                  <a:close/>
                </a:path>
              </a:pathLst>
            </a:custGeom>
            <a:solidFill>
              <a:srgbClr val="E1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1240" y="2252092"/>
              <a:ext cx="249041" cy="236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58784" y="2326468"/>
              <a:ext cx="367030" cy="175260"/>
            </a:xfrm>
            <a:custGeom>
              <a:avLst/>
              <a:gdLst/>
              <a:ahLst/>
              <a:cxnLst/>
              <a:rect l="l" t="t" r="r" b="b"/>
              <a:pathLst>
                <a:path w="367030" h="175260">
                  <a:moveTo>
                    <a:pt x="0" y="43802"/>
                  </a:moveTo>
                  <a:lnTo>
                    <a:pt x="6083" y="87598"/>
                  </a:lnTo>
                  <a:lnTo>
                    <a:pt x="23489" y="123869"/>
                  </a:lnTo>
                  <a:lnTo>
                    <a:pt x="50949" y="151347"/>
                  </a:lnTo>
                  <a:lnTo>
                    <a:pt x="87197" y="168764"/>
                  </a:lnTo>
                  <a:lnTo>
                    <a:pt x="130964" y="174852"/>
                  </a:lnTo>
                  <a:lnTo>
                    <a:pt x="235851" y="174852"/>
                  </a:lnTo>
                  <a:lnTo>
                    <a:pt x="279624" y="168764"/>
                  </a:lnTo>
                  <a:lnTo>
                    <a:pt x="315872" y="151347"/>
                  </a:lnTo>
                  <a:lnTo>
                    <a:pt x="343331" y="123869"/>
                  </a:lnTo>
                  <a:lnTo>
                    <a:pt x="360734" y="87598"/>
                  </a:lnTo>
                  <a:lnTo>
                    <a:pt x="366816" y="43802"/>
                  </a:lnTo>
                  <a:lnTo>
                    <a:pt x="360734" y="0"/>
                  </a:lnTo>
                </a:path>
              </a:pathLst>
            </a:custGeom>
            <a:ln w="26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8784" y="2829109"/>
              <a:ext cx="367030" cy="262890"/>
            </a:xfrm>
            <a:custGeom>
              <a:avLst/>
              <a:gdLst/>
              <a:ahLst/>
              <a:cxnLst/>
              <a:rect l="l" t="t" r="r" b="b"/>
              <a:pathLst>
                <a:path w="367030" h="262889">
                  <a:moveTo>
                    <a:pt x="275119" y="249228"/>
                  </a:moveTo>
                  <a:lnTo>
                    <a:pt x="104900" y="249228"/>
                  </a:lnTo>
                  <a:lnTo>
                    <a:pt x="104900" y="262439"/>
                  </a:lnTo>
                  <a:lnTo>
                    <a:pt x="275119" y="262439"/>
                  </a:lnTo>
                  <a:lnTo>
                    <a:pt x="275119" y="249228"/>
                  </a:lnTo>
                  <a:close/>
                </a:path>
                <a:path w="367030" h="262889">
                  <a:moveTo>
                    <a:pt x="301497" y="236357"/>
                  </a:moveTo>
                  <a:lnTo>
                    <a:pt x="78521" y="236357"/>
                  </a:lnTo>
                  <a:lnTo>
                    <a:pt x="78521" y="249228"/>
                  </a:lnTo>
                  <a:lnTo>
                    <a:pt x="301497" y="249228"/>
                  </a:lnTo>
                  <a:lnTo>
                    <a:pt x="301497" y="236357"/>
                  </a:lnTo>
                  <a:close/>
                </a:path>
                <a:path w="367030" h="262889">
                  <a:moveTo>
                    <a:pt x="327562" y="223146"/>
                  </a:moveTo>
                  <a:lnTo>
                    <a:pt x="39254" y="223146"/>
                  </a:lnTo>
                  <a:lnTo>
                    <a:pt x="39254" y="236357"/>
                  </a:lnTo>
                  <a:lnTo>
                    <a:pt x="327562" y="236357"/>
                  </a:lnTo>
                  <a:lnTo>
                    <a:pt x="327562" y="223146"/>
                  </a:lnTo>
                  <a:close/>
                </a:path>
                <a:path w="367030" h="262889">
                  <a:moveTo>
                    <a:pt x="340751" y="209948"/>
                  </a:moveTo>
                  <a:lnTo>
                    <a:pt x="26391" y="209948"/>
                  </a:lnTo>
                  <a:lnTo>
                    <a:pt x="26391" y="223146"/>
                  </a:lnTo>
                  <a:lnTo>
                    <a:pt x="340751" y="223146"/>
                  </a:lnTo>
                  <a:lnTo>
                    <a:pt x="340751" y="209948"/>
                  </a:lnTo>
                  <a:close/>
                </a:path>
                <a:path w="367030" h="262889">
                  <a:moveTo>
                    <a:pt x="353342" y="65688"/>
                  </a:moveTo>
                  <a:lnTo>
                    <a:pt x="13202" y="65688"/>
                  </a:lnTo>
                  <a:lnTo>
                    <a:pt x="13202" y="78898"/>
                  </a:lnTo>
                  <a:lnTo>
                    <a:pt x="0" y="78898"/>
                  </a:lnTo>
                  <a:lnTo>
                    <a:pt x="0" y="196751"/>
                  </a:lnTo>
                  <a:lnTo>
                    <a:pt x="13202" y="196751"/>
                  </a:lnTo>
                  <a:lnTo>
                    <a:pt x="13202" y="209948"/>
                  </a:lnTo>
                  <a:lnTo>
                    <a:pt x="348550" y="209948"/>
                  </a:lnTo>
                  <a:lnTo>
                    <a:pt x="353627" y="196304"/>
                  </a:lnTo>
                  <a:lnTo>
                    <a:pt x="353627" y="183866"/>
                  </a:lnTo>
                  <a:lnTo>
                    <a:pt x="358255" y="183866"/>
                  </a:lnTo>
                  <a:lnTo>
                    <a:pt x="361431" y="175329"/>
                  </a:lnTo>
                  <a:lnTo>
                    <a:pt x="366816" y="131375"/>
                  </a:lnTo>
                  <a:lnTo>
                    <a:pt x="362003" y="92096"/>
                  </a:lnTo>
                  <a:lnTo>
                    <a:pt x="353627" y="92096"/>
                  </a:lnTo>
                  <a:lnTo>
                    <a:pt x="353627" y="66453"/>
                  </a:lnTo>
                  <a:lnTo>
                    <a:pt x="353342" y="65688"/>
                  </a:lnTo>
                  <a:close/>
                </a:path>
                <a:path w="367030" h="262889">
                  <a:moveTo>
                    <a:pt x="340751" y="52490"/>
                  </a:moveTo>
                  <a:lnTo>
                    <a:pt x="26391" y="52490"/>
                  </a:lnTo>
                  <a:lnTo>
                    <a:pt x="26391" y="65688"/>
                  </a:lnTo>
                  <a:lnTo>
                    <a:pt x="340751" y="65688"/>
                  </a:lnTo>
                  <a:lnTo>
                    <a:pt x="340751" y="52490"/>
                  </a:lnTo>
                  <a:close/>
                </a:path>
                <a:path w="367030" h="262889">
                  <a:moveTo>
                    <a:pt x="327562" y="39605"/>
                  </a:moveTo>
                  <a:lnTo>
                    <a:pt x="39254" y="39605"/>
                  </a:lnTo>
                  <a:lnTo>
                    <a:pt x="39254" y="52490"/>
                  </a:lnTo>
                  <a:lnTo>
                    <a:pt x="327562" y="52490"/>
                  </a:lnTo>
                  <a:lnTo>
                    <a:pt x="327562" y="39605"/>
                  </a:lnTo>
                  <a:close/>
                </a:path>
                <a:path w="367030" h="262889">
                  <a:moveTo>
                    <a:pt x="301497" y="26408"/>
                  </a:moveTo>
                  <a:lnTo>
                    <a:pt x="78521" y="26408"/>
                  </a:lnTo>
                  <a:lnTo>
                    <a:pt x="78521" y="39605"/>
                  </a:lnTo>
                  <a:lnTo>
                    <a:pt x="301497" y="39605"/>
                  </a:lnTo>
                  <a:lnTo>
                    <a:pt x="301497" y="26408"/>
                  </a:lnTo>
                  <a:close/>
                </a:path>
                <a:path w="367030" h="262889">
                  <a:moveTo>
                    <a:pt x="275119" y="13210"/>
                  </a:moveTo>
                  <a:lnTo>
                    <a:pt x="104900" y="13210"/>
                  </a:lnTo>
                  <a:lnTo>
                    <a:pt x="104900" y="26408"/>
                  </a:lnTo>
                  <a:lnTo>
                    <a:pt x="275119" y="26408"/>
                  </a:lnTo>
                  <a:lnTo>
                    <a:pt x="275119" y="13210"/>
                  </a:lnTo>
                  <a:close/>
                </a:path>
                <a:path w="367030" h="262889">
                  <a:moveTo>
                    <a:pt x="235851" y="0"/>
                  </a:moveTo>
                  <a:lnTo>
                    <a:pt x="130964" y="0"/>
                  </a:lnTo>
                  <a:lnTo>
                    <a:pt x="130964" y="13210"/>
                  </a:lnTo>
                  <a:lnTo>
                    <a:pt x="235851" y="13210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D6E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58784" y="2829109"/>
              <a:ext cx="353695" cy="262890"/>
            </a:xfrm>
            <a:custGeom>
              <a:avLst/>
              <a:gdLst/>
              <a:ahLst/>
              <a:cxnLst/>
              <a:rect l="l" t="t" r="r" b="b"/>
              <a:pathLst>
                <a:path w="353694" h="262889">
                  <a:moveTo>
                    <a:pt x="275119" y="249228"/>
                  </a:moveTo>
                  <a:lnTo>
                    <a:pt x="104900" y="249228"/>
                  </a:lnTo>
                  <a:lnTo>
                    <a:pt x="104900" y="262439"/>
                  </a:lnTo>
                  <a:lnTo>
                    <a:pt x="275119" y="262439"/>
                  </a:lnTo>
                  <a:lnTo>
                    <a:pt x="275119" y="249228"/>
                  </a:lnTo>
                  <a:close/>
                </a:path>
                <a:path w="353694" h="262889">
                  <a:moveTo>
                    <a:pt x="301497" y="236357"/>
                  </a:moveTo>
                  <a:lnTo>
                    <a:pt x="78521" y="236357"/>
                  </a:lnTo>
                  <a:lnTo>
                    <a:pt x="78521" y="249228"/>
                  </a:lnTo>
                  <a:lnTo>
                    <a:pt x="301497" y="249228"/>
                  </a:lnTo>
                  <a:lnTo>
                    <a:pt x="301497" y="236357"/>
                  </a:lnTo>
                  <a:close/>
                </a:path>
                <a:path w="353694" h="262889">
                  <a:moveTo>
                    <a:pt x="332108" y="52490"/>
                  </a:moveTo>
                  <a:lnTo>
                    <a:pt x="26391" y="52490"/>
                  </a:lnTo>
                  <a:lnTo>
                    <a:pt x="26391" y="65688"/>
                  </a:lnTo>
                  <a:lnTo>
                    <a:pt x="15394" y="65688"/>
                  </a:lnTo>
                  <a:lnTo>
                    <a:pt x="13202" y="70760"/>
                  </a:lnTo>
                  <a:lnTo>
                    <a:pt x="13202" y="78898"/>
                  </a:lnTo>
                  <a:lnTo>
                    <a:pt x="9685" y="78898"/>
                  </a:lnTo>
                  <a:lnTo>
                    <a:pt x="6240" y="86869"/>
                  </a:lnTo>
                  <a:lnTo>
                    <a:pt x="0" y="131375"/>
                  </a:lnTo>
                  <a:lnTo>
                    <a:pt x="6240" y="175858"/>
                  </a:lnTo>
                  <a:lnTo>
                    <a:pt x="20993" y="209948"/>
                  </a:lnTo>
                  <a:lnTo>
                    <a:pt x="26391" y="209948"/>
                  </a:lnTo>
                  <a:lnTo>
                    <a:pt x="26391" y="219713"/>
                  </a:lnTo>
                  <a:lnTo>
                    <a:pt x="29064" y="223146"/>
                  </a:lnTo>
                  <a:lnTo>
                    <a:pt x="39254" y="223146"/>
                  </a:lnTo>
                  <a:lnTo>
                    <a:pt x="39351" y="236357"/>
                  </a:lnTo>
                  <a:lnTo>
                    <a:pt x="313120" y="236357"/>
                  </a:lnTo>
                  <a:lnTo>
                    <a:pt x="329388" y="216325"/>
                  </a:lnTo>
                  <a:lnTo>
                    <a:pt x="347326" y="175858"/>
                  </a:lnTo>
                  <a:lnTo>
                    <a:pt x="353627" y="131376"/>
                  </a:lnTo>
                  <a:lnTo>
                    <a:pt x="347326" y="86869"/>
                  </a:lnTo>
                  <a:lnTo>
                    <a:pt x="332108" y="52490"/>
                  </a:lnTo>
                  <a:close/>
                </a:path>
                <a:path w="353694" h="262889">
                  <a:moveTo>
                    <a:pt x="323927" y="39605"/>
                  </a:moveTo>
                  <a:lnTo>
                    <a:pt x="39254" y="39605"/>
                  </a:lnTo>
                  <a:lnTo>
                    <a:pt x="39254" y="52490"/>
                  </a:lnTo>
                  <a:lnTo>
                    <a:pt x="327562" y="52490"/>
                  </a:lnTo>
                  <a:lnTo>
                    <a:pt x="327562" y="44091"/>
                  </a:lnTo>
                  <a:lnTo>
                    <a:pt x="323927" y="39605"/>
                  </a:lnTo>
                  <a:close/>
                </a:path>
                <a:path w="353694" h="262889">
                  <a:moveTo>
                    <a:pt x="301497" y="26408"/>
                  </a:moveTo>
                  <a:lnTo>
                    <a:pt x="78521" y="26408"/>
                  </a:lnTo>
                  <a:lnTo>
                    <a:pt x="78521" y="39605"/>
                  </a:lnTo>
                  <a:lnTo>
                    <a:pt x="301497" y="39605"/>
                  </a:lnTo>
                  <a:lnTo>
                    <a:pt x="301497" y="26408"/>
                  </a:lnTo>
                  <a:close/>
                </a:path>
                <a:path w="353694" h="262889">
                  <a:moveTo>
                    <a:pt x="275119" y="13210"/>
                  </a:moveTo>
                  <a:lnTo>
                    <a:pt x="104900" y="13210"/>
                  </a:lnTo>
                  <a:lnTo>
                    <a:pt x="104900" y="26408"/>
                  </a:lnTo>
                  <a:lnTo>
                    <a:pt x="275119" y="26408"/>
                  </a:lnTo>
                  <a:lnTo>
                    <a:pt x="275119" y="13210"/>
                  </a:lnTo>
                  <a:close/>
                </a:path>
                <a:path w="353694" h="262889">
                  <a:moveTo>
                    <a:pt x="235851" y="0"/>
                  </a:moveTo>
                  <a:lnTo>
                    <a:pt x="130964" y="0"/>
                  </a:lnTo>
                  <a:lnTo>
                    <a:pt x="130964" y="13210"/>
                  </a:lnTo>
                  <a:lnTo>
                    <a:pt x="235851" y="13210"/>
                  </a:lnTo>
                  <a:lnTo>
                    <a:pt x="235851" y="0"/>
                  </a:lnTo>
                  <a:close/>
                </a:path>
              </a:pathLst>
            </a:custGeom>
            <a:solidFill>
              <a:srgbClr val="DCF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85175" y="2829109"/>
              <a:ext cx="301625" cy="262890"/>
            </a:xfrm>
            <a:custGeom>
              <a:avLst/>
              <a:gdLst/>
              <a:ahLst/>
              <a:cxnLst/>
              <a:rect l="l" t="t" r="r" b="b"/>
              <a:pathLst>
                <a:path w="301625" h="262889">
                  <a:moveTo>
                    <a:pt x="250777" y="26408"/>
                  </a:moveTo>
                  <a:lnTo>
                    <a:pt x="52129" y="26408"/>
                  </a:lnTo>
                  <a:lnTo>
                    <a:pt x="52129" y="39605"/>
                  </a:lnTo>
                  <a:lnTo>
                    <a:pt x="34917" y="39605"/>
                  </a:lnTo>
                  <a:lnTo>
                    <a:pt x="28016" y="46522"/>
                  </a:lnTo>
                  <a:lnTo>
                    <a:pt x="7421" y="86081"/>
                  </a:lnTo>
                  <a:lnTo>
                    <a:pt x="0" y="131375"/>
                  </a:lnTo>
                  <a:lnTo>
                    <a:pt x="7421" y="176550"/>
                  </a:lnTo>
                  <a:lnTo>
                    <a:pt x="28016" y="216098"/>
                  </a:lnTo>
                  <a:lnTo>
                    <a:pt x="48198" y="236357"/>
                  </a:lnTo>
                  <a:lnTo>
                    <a:pt x="52129" y="236357"/>
                  </a:lnTo>
                  <a:lnTo>
                    <a:pt x="52129" y="240303"/>
                  </a:lnTo>
                  <a:lnTo>
                    <a:pt x="59284" y="247485"/>
                  </a:lnTo>
                  <a:lnTo>
                    <a:pt x="62606" y="249228"/>
                  </a:lnTo>
                  <a:lnTo>
                    <a:pt x="78508" y="249228"/>
                  </a:lnTo>
                  <a:lnTo>
                    <a:pt x="78508" y="257571"/>
                  </a:lnTo>
                  <a:lnTo>
                    <a:pt x="87786" y="262439"/>
                  </a:lnTo>
                  <a:lnTo>
                    <a:pt x="207443" y="262439"/>
                  </a:lnTo>
                  <a:lnTo>
                    <a:pt x="238825" y="247485"/>
                  </a:lnTo>
                  <a:lnTo>
                    <a:pt x="272194" y="216098"/>
                  </a:lnTo>
                  <a:lnTo>
                    <a:pt x="293610" y="176550"/>
                  </a:lnTo>
                  <a:lnTo>
                    <a:pt x="301170" y="131375"/>
                  </a:lnTo>
                  <a:lnTo>
                    <a:pt x="293610" y="86081"/>
                  </a:lnTo>
                  <a:lnTo>
                    <a:pt x="272194" y="46522"/>
                  </a:lnTo>
                  <a:lnTo>
                    <a:pt x="250777" y="26408"/>
                  </a:lnTo>
                  <a:close/>
                </a:path>
                <a:path w="301625" h="262889">
                  <a:moveTo>
                    <a:pt x="234671" y="13210"/>
                  </a:moveTo>
                  <a:lnTo>
                    <a:pt x="78508" y="13210"/>
                  </a:lnTo>
                  <a:lnTo>
                    <a:pt x="78508" y="26408"/>
                  </a:lnTo>
                  <a:lnTo>
                    <a:pt x="248727" y="26408"/>
                  </a:lnTo>
                  <a:lnTo>
                    <a:pt x="248727" y="24483"/>
                  </a:lnTo>
                  <a:lnTo>
                    <a:pt x="238825" y="15184"/>
                  </a:lnTo>
                  <a:lnTo>
                    <a:pt x="234671" y="13210"/>
                  </a:lnTo>
                  <a:close/>
                </a:path>
                <a:path w="301625" h="262889">
                  <a:moveTo>
                    <a:pt x="206861" y="0"/>
                  </a:moveTo>
                  <a:lnTo>
                    <a:pt x="104573" y="0"/>
                  </a:lnTo>
                  <a:lnTo>
                    <a:pt x="104573" y="13210"/>
                  </a:lnTo>
                  <a:lnTo>
                    <a:pt x="209460" y="13210"/>
                  </a:lnTo>
                  <a:lnTo>
                    <a:pt x="209460" y="1234"/>
                  </a:lnTo>
                  <a:lnTo>
                    <a:pt x="206861" y="0"/>
                  </a:lnTo>
                  <a:close/>
                </a:path>
              </a:pathLst>
            </a:custGeom>
            <a:solidFill>
              <a:srgbClr val="E1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1240" y="2842319"/>
              <a:ext cx="249041" cy="2360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8784" y="2916529"/>
              <a:ext cx="367030" cy="175260"/>
            </a:xfrm>
            <a:custGeom>
              <a:avLst/>
              <a:gdLst/>
              <a:ahLst/>
              <a:cxnLst/>
              <a:rect l="l" t="t" r="r" b="b"/>
              <a:pathLst>
                <a:path w="367030" h="175260">
                  <a:moveTo>
                    <a:pt x="0" y="43955"/>
                  </a:moveTo>
                  <a:lnTo>
                    <a:pt x="6083" y="87757"/>
                  </a:lnTo>
                  <a:lnTo>
                    <a:pt x="23489" y="124032"/>
                  </a:lnTo>
                  <a:lnTo>
                    <a:pt x="50949" y="151512"/>
                  </a:lnTo>
                  <a:lnTo>
                    <a:pt x="87197" y="168930"/>
                  </a:lnTo>
                  <a:lnTo>
                    <a:pt x="130964" y="175018"/>
                  </a:lnTo>
                  <a:lnTo>
                    <a:pt x="235851" y="175018"/>
                  </a:lnTo>
                  <a:lnTo>
                    <a:pt x="279624" y="168930"/>
                  </a:lnTo>
                  <a:lnTo>
                    <a:pt x="315872" y="151512"/>
                  </a:lnTo>
                  <a:lnTo>
                    <a:pt x="343331" y="124032"/>
                  </a:lnTo>
                  <a:lnTo>
                    <a:pt x="360734" y="87757"/>
                  </a:lnTo>
                  <a:lnTo>
                    <a:pt x="366816" y="43954"/>
                  </a:lnTo>
                  <a:lnTo>
                    <a:pt x="360734" y="0"/>
                  </a:lnTo>
                </a:path>
              </a:pathLst>
            </a:custGeom>
            <a:ln w="26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803427" y="2869265"/>
            <a:ext cx="8445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1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24118" y="1275244"/>
            <a:ext cx="570230" cy="1567180"/>
            <a:chOff x="724118" y="1275244"/>
            <a:chExt cx="570230" cy="1567180"/>
          </a:xfrm>
        </p:grpSpPr>
        <p:sp>
          <p:nvSpPr>
            <p:cNvPr id="29" name="object 29"/>
            <p:cNvSpPr/>
            <p:nvPr/>
          </p:nvSpPr>
          <p:spPr>
            <a:xfrm>
              <a:off x="776562" y="2501320"/>
              <a:ext cx="118061" cy="340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89749" y="1281911"/>
              <a:ext cx="497840" cy="957580"/>
            </a:xfrm>
            <a:custGeom>
              <a:avLst/>
              <a:gdLst/>
              <a:ahLst/>
              <a:cxnLst/>
              <a:rect l="l" t="t" r="r" b="b"/>
              <a:pathLst>
                <a:path w="497840" h="957580">
                  <a:moveTo>
                    <a:pt x="497768" y="0"/>
                  </a:moveTo>
                  <a:lnTo>
                    <a:pt x="0" y="0"/>
                  </a:lnTo>
                  <a:lnTo>
                    <a:pt x="0" y="957295"/>
                  </a:lnTo>
                  <a:lnTo>
                    <a:pt x="0" y="944097"/>
                  </a:lnTo>
                </a:path>
              </a:pathLst>
            </a:custGeom>
            <a:ln w="13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24118" y="2055364"/>
              <a:ext cx="118061" cy="1970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83679" y="1124372"/>
            <a:ext cx="609600" cy="130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5"/>
              </a:lnSpc>
            </a:pPr>
            <a:r>
              <a:rPr dirty="0" sz="900" spc="20">
                <a:latin typeface="Times New Roman"/>
                <a:cs typeface="Times New Roman"/>
              </a:rPr>
              <a:t>bottom </a:t>
            </a:r>
            <a:r>
              <a:rPr dirty="0" sz="900" spc="15">
                <a:latin typeface="Times New Roman"/>
                <a:cs typeface="Times New Roman"/>
              </a:rPr>
              <a:t>&gt;</a:t>
            </a:r>
            <a:r>
              <a:rPr dirty="0" sz="900" spc="-165">
                <a:latin typeface="Times New Roman"/>
                <a:cs typeface="Times New Roman"/>
              </a:rPr>
              <a:t> </a:t>
            </a:r>
            <a:r>
              <a:rPr dirty="0" sz="900" spc="10">
                <a:latin typeface="Times New Roman"/>
                <a:cs typeface="Times New Roman"/>
              </a:rPr>
              <a:t>top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0500" y="990599"/>
            <a:ext cx="3695700" cy="1562100"/>
          </a:xfrm>
          <a:custGeom>
            <a:avLst/>
            <a:gdLst/>
            <a:ahLst/>
            <a:cxnLst/>
            <a:rect l="l" t="t" r="r" b="b"/>
            <a:pathLst>
              <a:path w="3695700" h="1562100">
                <a:moveTo>
                  <a:pt x="1028700" y="38100"/>
                </a:moveTo>
                <a:lnTo>
                  <a:pt x="0" y="38100"/>
                </a:lnTo>
                <a:lnTo>
                  <a:pt x="0" y="266700"/>
                </a:lnTo>
                <a:lnTo>
                  <a:pt x="1028700" y="266700"/>
                </a:lnTo>
                <a:lnTo>
                  <a:pt x="1028700" y="38100"/>
                </a:lnTo>
                <a:close/>
              </a:path>
              <a:path w="3695700" h="1562100">
                <a:moveTo>
                  <a:pt x="2971800" y="0"/>
                </a:moveTo>
                <a:lnTo>
                  <a:pt x="1752600" y="0"/>
                </a:lnTo>
                <a:lnTo>
                  <a:pt x="1752600" y="228600"/>
                </a:lnTo>
                <a:lnTo>
                  <a:pt x="2971800" y="228600"/>
                </a:lnTo>
                <a:lnTo>
                  <a:pt x="2971800" y="0"/>
                </a:lnTo>
                <a:close/>
              </a:path>
              <a:path w="3695700" h="1562100">
                <a:moveTo>
                  <a:pt x="3009900" y="762000"/>
                </a:moveTo>
                <a:lnTo>
                  <a:pt x="1562100" y="762000"/>
                </a:lnTo>
                <a:lnTo>
                  <a:pt x="1562100" y="952500"/>
                </a:lnTo>
                <a:lnTo>
                  <a:pt x="3009900" y="952500"/>
                </a:lnTo>
                <a:lnTo>
                  <a:pt x="3009900" y="762000"/>
                </a:lnTo>
                <a:close/>
              </a:path>
              <a:path w="3695700" h="1562100">
                <a:moveTo>
                  <a:pt x="3695700" y="1333500"/>
                </a:moveTo>
                <a:lnTo>
                  <a:pt x="2400300" y="1333500"/>
                </a:lnTo>
                <a:lnTo>
                  <a:pt x="2400300" y="1562100"/>
                </a:lnTo>
                <a:lnTo>
                  <a:pt x="3695700" y="1562100"/>
                </a:lnTo>
                <a:lnTo>
                  <a:pt x="3695700" y="133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786254" y="574293"/>
            <a:ext cx="1552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rlito"/>
                <a:cs typeface="Carlito"/>
              </a:rPr>
              <a:t>Def </a:t>
            </a:r>
            <a:r>
              <a:rPr dirty="0" sz="900">
                <a:latin typeface="Carlito"/>
                <a:cs typeface="Carlito"/>
              </a:rPr>
              <a:t>= {5}, C-Use = {0}. </a:t>
            </a:r>
            <a:r>
              <a:rPr dirty="0" sz="900" spc="-5">
                <a:latin typeface="Carlito"/>
                <a:cs typeface="Carlito"/>
              </a:rPr>
              <a:t>P-Use </a:t>
            </a:r>
            <a:r>
              <a:rPr dirty="0" sz="900">
                <a:latin typeface="Carlito"/>
                <a:cs typeface="Carlito"/>
              </a:rPr>
              <a:t>=</a:t>
            </a:r>
            <a:r>
              <a:rPr dirty="0" sz="900" spc="-75">
                <a:latin typeface="Carlito"/>
                <a:cs typeface="Carlito"/>
              </a:rPr>
              <a:t> </a:t>
            </a:r>
            <a:r>
              <a:rPr dirty="0" sz="900">
                <a:latin typeface="Carlito"/>
                <a:cs typeface="Carlito"/>
              </a:rPr>
              <a:t>{0}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32161" y="959374"/>
            <a:ext cx="1791970" cy="38544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52095">
              <a:lnSpc>
                <a:spcPct val="100000"/>
              </a:lnSpc>
              <a:spcBef>
                <a:spcPts val="409"/>
              </a:spcBef>
            </a:pPr>
            <a:r>
              <a:rPr dirty="0" sz="900" spc="-10">
                <a:latin typeface="Carlito"/>
                <a:cs typeface="Carlito"/>
              </a:rPr>
              <a:t>Def </a:t>
            </a:r>
            <a:r>
              <a:rPr dirty="0" sz="900">
                <a:latin typeface="Carlito"/>
                <a:cs typeface="Carlito"/>
              </a:rPr>
              <a:t>= {1}, C-Use = {2}. </a:t>
            </a:r>
            <a:r>
              <a:rPr dirty="0" sz="900" spc="-5">
                <a:latin typeface="Carlito"/>
                <a:cs typeface="Carlito"/>
              </a:rPr>
              <a:t>P-Use </a:t>
            </a:r>
            <a:r>
              <a:rPr dirty="0" sz="900">
                <a:latin typeface="Carlito"/>
                <a:cs typeface="Carlito"/>
              </a:rPr>
              <a:t>=</a:t>
            </a:r>
            <a:r>
              <a:rPr dirty="0" sz="900" spc="-75">
                <a:latin typeface="Carlito"/>
                <a:cs typeface="Carlito"/>
              </a:rPr>
              <a:t> </a:t>
            </a:r>
            <a:r>
              <a:rPr dirty="0" sz="900">
                <a:latin typeface="Carlito"/>
                <a:cs typeface="Carlito"/>
              </a:rPr>
              <a:t>{3}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900" spc="1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10054" y="1761489"/>
            <a:ext cx="1552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rlito"/>
                <a:cs typeface="Carlito"/>
              </a:rPr>
              <a:t>Def </a:t>
            </a:r>
            <a:r>
              <a:rPr dirty="0" sz="900">
                <a:latin typeface="Carlito"/>
                <a:cs typeface="Carlito"/>
              </a:rPr>
              <a:t>= {0}, C-Use = {0}. </a:t>
            </a:r>
            <a:r>
              <a:rPr dirty="0" sz="900" spc="-5">
                <a:latin typeface="Carlito"/>
                <a:cs typeface="Carlito"/>
              </a:rPr>
              <a:t>P-Use </a:t>
            </a:r>
            <a:r>
              <a:rPr dirty="0" sz="900">
                <a:latin typeface="Carlito"/>
                <a:cs typeface="Carlito"/>
              </a:rPr>
              <a:t>=</a:t>
            </a:r>
            <a:r>
              <a:rPr dirty="0" sz="900" spc="-75">
                <a:latin typeface="Carlito"/>
                <a:cs typeface="Carlito"/>
              </a:rPr>
              <a:t> </a:t>
            </a:r>
            <a:r>
              <a:rPr dirty="0" sz="900">
                <a:latin typeface="Carlito"/>
                <a:cs typeface="Carlito"/>
              </a:rPr>
              <a:t>{0}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14345" y="2218689"/>
            <a:ext cx="1552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rlito"/>
                <a:cs typeface="Carlito"/>
              </a:rPr>
              <a:t>Def </a:t>
            </a:r>
            <a:r>
              <a:rPr dirty="0" sz="900">
                <a:latin typeface="Carlito"/>
                <a:cs typeface="Carlito"/>
              </a:rPr>
              <a:t>= {0}, C-Use = {0}. </a:t>
            </a:r>
            <a:r>
              <a:rPr dirty="0" sz="900" spc="-5">
                <a:latin typeface="Carlito"/>
                <a:cs typeface="Carlito"/>
              </a:rPr>
              <a:t>P-Use </a:t>
            </a:r>
            <a:r>
              <a:rPr dirty="0" sz="900">
                <a:latin typeface="Carlito"/>
                <a:cs typeface="Carlito"/>
              </a:rPr>
              <a:t>=</a:t>
            </a:r>
            <a:r>
              <a:rPr dirty="0" sz="900" spc="-75">
                <a:latin typeface="Carlito"/>
                <a:cs typeface="Carlito"/>
              </a:rPr>
              <a:t> </a:t>
            </a:r>
            <a:r>
              <a:rPr dirty="0" sz="900">
                <a:latin typeface="Carlito"/>
                <a:cs typeface="Carlito"/>
              </a:rPr>
              <a:t>{1}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5673" y="2098674"/>
            <a:ext cx="45465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rlito"/>
                <a:cs typeface="Carlito"/>
              </a:rPr>
              <a:t>Def </a:t>
            </a:r>
            <a:r>
              <a:rPr dirty="0" sz="900">
                <a:latin typeface="Carlito"/>
                <a:cs typeface="Carlito"/>
              </a:rPr>
              <a:t>=</a:t>
            </a:r>
            <a:r>
              <a:rPr dirty="0" sz="900" spc="-65">
                <a:latin typeface="Carlito"/>
                <a:cs typeface="Carlito"/>
              </a:rPr>
              <a:t> </a:t>
            </a:r>
            <a:r>
              <a:rPr dirty="0" sz="900">
                <a:latin typeface="Carlito"/>
                <a:cs typeface="Carlito"/>
              </a:rPr>
              <a:t>{1},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0273" y="2232322"/>
            <a:ext cx="753110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900" spc="-5">
                <a:latin typeface="Carlito"/>
                <a:cs typeface="Carlito"/>
              </a:rPr>
              <a:t>C-Use </a:t>
            </a:r>
            <a:r>
              <a:rPr dirty="0" sz="900">
                <a:latin typeface="Carlito"/>
                <a:cs typeface="Carlito"/>
              </a:rPr>
              <a:t>= {2}.</a:t>
            </a:r>
            <a:r>
              <a:rPr dirty="0" sz="900" spc="155">
                <a:latin typeface="Carlito"/>
                <a:cs typeface="Carlito"/>
              </a:rPr>
              <a:t> </a:t>
            </a:r>
            <a:r>
              <a:rPr dirty="0" baseline="-21604" sz="1350" spc="15">
                <a:latin typeface="Times New Roman"/>
                <a:cs typeface="Times New Roman"/>
              </a:rPr>
              <a:t>8</a:t>
            </a:r>
            <a:endParaRPr baseline="-21604"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900" spc="-5">
                <a:latin typeface="Carlito"/>
                <a:cs typeface="Carlito"/>
              </a:rPr>
              <a:t>P-Use </a:t>
            </a:r>
            <a:r>
              <a:rPr dirty="0" sz="900">
                <a:latin typeface="Carlito"/>
                <a:cs typeface="Carlito"/>
              </a:rPr>
              <a:t>=</a:t>
            </a:r>
            <a:r>
              <a:rPr dirty="0" sz="900" spc="-30">
                <a:latin typeface="Carlito"/>
                <a:cs typeface="Carlito"/>
              </a:rPr>
              <a:t> </a:t>
            </a:r>
            <a:r>
              <a:rPr dirty="0" sz="900">
                <a:latin typeface="Carlito"/>
                <a:cs typeface="Carlito"/>
              </a:rPr>
              <a:t>{1}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91408" y="2670174"/>
            <a:ext cx="1552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rlito"/>
                <a:cs typeface="Carlito"/>
              </a:rPr>
              <a:t>Def </a:t>
            </a:r>
            <a:r>
              <a:rPr dirty="0" sz="900">
                <a:latin typeface="Carlito"/>
                <a:cs typeface="Carlito"/>
              </a:rPr>
              <a:t>= {1}, C-Use = {1}. </a:t>
            </a:r>
            <a:r>
              <a:rPr dirty="0" sz="900" spc="-5">
                <a:latin typeface="Carlito"/>
                <a:cs typeface="Carlito"/>
              </a:rPr>
              <a:t>P-Use </a:t>
            </a:r>
            <a:r>
              <a:rPr dirty="0" sz="900">
                <a:latin typeface="Carlito"/>
                <a:cs typeface="Carlito"/>
              </a:rPr>
              <a:t>=</a:t>
            </a:r>
            <a:r>
              <a:rPr dirty="0" sz="900" spc="-75">
                <a:latin typeface="Carlito"/>
                <a:cs typeface="Carlito"/>
              </a:rPr>
              <a:t> </a:t>
            </a:r>
            <a:r>
              <a:rPr dirty="0" sz="900">
                <a:latin typeface="Carlito"/>
                <a:cs typeface="Carlito"/>
              </a:rPr>
              <a:t>{0}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51255" y="2555874"/>
            <a:ext cx="66611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rlito"/>
                <a:cs typeface="Carlito"/>
              </a:rPr>
              <a:t>Def </a:t>
            </a:r>
            <a:r>
              <a:rPr dirty="0" sz="900">
                <a:latin typeface="Carlito"/>
                <a:cs typeface="Carlito"/>
              </a:rPr>
              <a:t>=</a:t>
            </a:r>
            <a:r>
              <a:rPr dirty="0" sz="900" spc="-10">
                <a:latin typeface="Carlito"/>
                <a:cs typeface="Carlito"/>
              </a:rPr>
              <a:t> </a:t>
            </a:r>
            <a:r>
              <a:rPr dirty="0" sz="900">
                <a:latin typeface="Carlito"/>
                <a:cs typeface="Carlito"/>
              </a:rPr>
              <a:t>{1},</a:t>
            </a:r>
            <a:endParaRPr sz="90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dirty="0" sz="900" spc="-5">
                <a:latin typeface="Carlito"/>
                <a:cs typeface="Carlito"/>
              </a:rPr>
              <a:t>C-Use </a:t>
            </a:r>
            <a:r>
              <a:rPr dirty="0" sz="900">
                <a:latin typeface="Carlito"/>
                <a:cs typeface="Carlito"/>
              </a:rPr>
              <a:t>=</a:t>
            </a:r>
            <a:r>
              <a:rPr dirty="0" sz="900" spc="-45">
                <a:latin typeface="Carlito"/>
                <a:cs typeface="Carlito"/>
              </a:rPr>
              <a:t> </a:t>
            </a:r>
            <a:r>
              <a:rPr dirty="0" sz="900" spc="-10">
                <a:latin typeface="Carlito"/>
                <a:cs typeface="Carlito"/>
              </a:rPr>
              <a:t>{1}.</a:t>
            </a:r>
            <a:r>
              <a:rPr dirty="0" baseline="15432" sz="1350" spc="-15">
                <a:latin typeface="Times New Roman"/>
                <a:cs typeface="Times New Roman"/>
              </a:rPr>
              <a:t>5</a:t>
            </a:r>
            <a:endParaRPr baseline="15432"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900" spc="-5">
                <a:latin typeface="Carlito"/>
                <a:cs typeface="Carlito"/>
              </a:rPr>
              <a:t>P-Use </a:t>
            </a:r>
            <a:r>
              <a:rPr dirty="0" sz="900">
                <a:latin typeface="Carlito"/>
                <a:cs typeface="Carlito"/>
              </a:rPr>
              <a:t>=</a:t>
            </a:r>
            <a:r>
              <a:rPr dirty="0" sz="900" spc="-35">
                <a:latin typeface="Carlito"/>
                <a:cs typeface="Carlito"/>
              </a:rPr>
              <a:t> </a:t>
            </a:r>
            <a:r>
              <a:rPr dirty="0" sz="900">
                <a:latin typeface="Carlito"/>
                <a:cs typeface="Carlito"/>
              </a:rPr>
              <a:t>{0}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9524" y="341121"/>
            <a:ext cx="8191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rlito"/>
                <a:cs typeface="Carlito"/>
              </a:rPr>
              <a:t>Step </a:t>
            </a:r>
            <a:r>
              <a:rPr dirty="0" sz="1400">
                <a:latin typeface="Carlito"/>
                <a:cs typeface="Carlito"/>
              </a:rPr>
              <a:t>No.</a:t>
            </a:r>
            <a:r>
              <a:rPr dirty="0" sz="1400" spc="-95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3: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481987"/>
            <a:ext cx="3028950" cy="1917064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DCU </a:t>
            </a:r>
            <a:r>
              <a:rPr dirty="0" sz="1600" spc="-15">
                <a:latin typeface="Carlito"/>
                <a:cs typeface="Carlito"/>
              </a:rPr>
              <a:t>Paths</a:t>
            </a:r>
            <a:endParaRPr sz="16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345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z="1400" spc="-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latin typeface="Carlito"/>
                <a:cs typeface="Carlito"/>
              </a:rPr>
              <a:t>1,2,3,8,9</a:t>
            </a:r>
            <a:endParaRPr sz="1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DU</a:t>
            </a:r>
            <a:r>
              <a:rPr dirty="0" sz="1600" spc="-100">
                <a:latin typeface="Carlito"/>
                <a:cs typeface="Carlito"/>
              </a:rPr>
              <a:t> </a:t>
            </a:r>
            <a:r>
              <a:rPr dirty="0" sz="1600" spc="-15">
                <a:latin typeface="Carlito"/>
                <a:cs typeface="Carlito"/>
              </a:rPr>
              <a:t>Paths</a:t>
            </a:r>
            <a:endParaRPr sz="16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z="1400" spc="-1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latin typeface="Carlito"/>
                <a:cs typeface="Carlito"/>
              </a:rPr>
              <a:t>1,2,3,4,6,7</a:t>
            </a:r>
            <a:endParaRPr sz="14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40">
                <a:latin typeface="Carlito"/>
                <a:cs typeface="Carlito"/>
              </a:rPr>
              <a:t>We </a:t>
            </a:r>
            <a:r>
              <a:rPr dirty="0" sz="1600" spc="-5">
                <a:latin typeface="Carlito"/>
                <a:cs typeface="Carlito"/>
              </a:rPr>
              <a:t>find </a:t>
            </a:r>
            <a:r>
              <a:rPr dirty="0" sz="1600" spc="-10">
                <a:latin typeface="Carlito"/>
                <a:cs typeface="Carlito"/>
              </a:rPr>
              <a:t>out appropriate </a:t>
            </a:r>
            <a:r>
              <a:rPr dirty="0" sz="1600" spc="-5">
                <a:latin typeface="Carlito"/>
                <a:cs typeface="Carlito"/>
              </a:rPr>
              <a:t>inputs </a:t>
            </a:r>
            <a:r>
              <a:rPr dirty="0" sz="1600" spc="-20">
                <a:latin typeface="Carlito"/>
                <a:cs typeface="Carlito"/>
              </a:rPr>
              <a:t>for  </a:t>
            </a:r>
            <a:r>
              <a:rPr dirty="0" sz="1600" spc="-10">
                <a:latin typeface="Carlito"/>
                <a:cs typeface="Carlito"/>
              </a:rPr>
              <a:t>sensitization</a:t>
            </a:r>
            <a:endParaRPr sz="16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dirty="0" sz="1400" spc="-5">
                <a:latin typeface="Carlito"/>
                <a:cs typeface="Carlito"/>
              </a:rPr>
              <a:t>{1,2,3,4,5},</a:t>
            </a:r>
            <a:r>
              <a:rPr dirty="0" sz="1400" spc="-45">
                <a:latin typeface="Carlito"/>
                <a:cs typeface="Carlito"/>
              </a:rPr>
              <a:t> </a:t>
            </a:r>
            <a:r>
              <a:rPr dirty="0" sz="1400">
                <a:latin typeface="Carlito"/>
                <a:cs typeface="Carlito"/>
              </a:rPr>
              <a:t>3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0761" y="109219"/>
            <a:ext cx="202882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/>
              <a:t>Path</a:t>
            </a:r>
            <a:r>
              <a:rPr dirty="0" sz="2200" spc="-70"/>
              <a:t> </a:t>
            </a:r>
            <a:r>
              <a:rPr dirty="0" sz="2200" spc="-10"/>
              <a:t>Sensitization</a:t>
            </a:r>
            <a:endParaRPr sz="2200"/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588" y="1232153"/>
            <a:ext cx="276669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000000"/>
                </a:solidFill>
              </a:rPr>
              <a:t>Unit </a:t>
            </a:r>
            <a:r>
              <a:rPr dirty="0" sz="2200" spc="-35">
                <a:solidFill>
                  <a:srgbClr val="000000"/>
                </a:solidFill>
              </a:rPr>
              <a:t>Testing </a:t>
            </a:r>
            <a:r>
              <a:rPr dirty="0" sz="2200" spc="-5">
                <a:solidFill>
                  <a:srgbClr val="000000"/>
                </a:solidFill>
              </a:rPr>
              <a:t>with</a:t>
            </a:r>
            <a:r>
              <a:rPr dirty="0" sz="2200" spc="15">
                <a:solidFill>
                  <a:srgbClr val="000000"/>
                </a:solidFill>
              </a:rPr>
              <a:t> </a:t>
            </a:r>
            <a:r>
              <a:rPr dirty="0" sz="2200" spc="-15">
                <a:solidFill>
                  <a:srgbClr val="000000"/>
                </a:solidFill>
              </a:rPr>
              <a:t>Eclipse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020" y="498220"/>
            <a:ext cx="3971925" cy="2931160"/>
            <a:chOff x="422020" y="498220"/>
            <a:chExt cx="3971925" cy="2931160"/>
          </a:xfrm>
        </p:grpSpPr>
        <p:sp>
          <p:nvSpPr>
            <p:cNvPr id="3" name="object 3"/>
            <p:cNvSpPr/>
            <p:nvPr/>
          </p:nvSpPr>
          <p:spPr>
            <a:xfrm>
              <a:off x="422020" y="498220"/>
              <a:ext cx="3971671" cy="2930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90699" y="2705099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0" y="152399"/>
                  </a:moveTo>
                  <a:lnTo>
                    <a:pt x="1524000" y="152399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5239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6848" y="0"/>
            <a:ext cx="31807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Opening </a:t>
            </a:r>
            <a:r>
              <a:rPr dirty="0" spc="-20"/>
              <a:t>Java </a:t>
            </a:r>
            <a:r>
              <a:rPr dirty="0" spc="-10"/>
              <a:t>Project </a:t>
            </a:r>
            <a:r>
              <a:rPr dirty="0" spc="-5"/>
              <a:t>in</a:t>
            </a:r>
            <a:r>
              <a:rPr dirty="0" spc="-50"/>
              <a:t> </a:t>
            </a:r>
            <a:r>
              <a:rPr dirty="0" spc="-10"/>
              <a:t>Eclipse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227456"/>
            <a:ext cx="18522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File -&gt; </a:t>
            </a:r>
            <a:r>
              <a:rPr dirty="0" sz="1600" spc="-10">
                <a:latin typeface="Carlito"/>
                <a:cs typeface="Carlito"/>
              </a:rPr>
              <a:t>New </a:t>
            </a:r>
            <a:r>
              <a:rPr dirty="0" sz="1600" spc="-5">
                <a:latin typeface="Carlito"/>
                <a:cs typeface="Carlito"/>
              </a:rPr>
              <a:t>-&gt;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Other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8" name="object 8"/>
            <p:cNvSpPr/>
            <p:nvPr/>
          </p:nvSpPr>
          <p:spPr>
            <a:xfrm>
              <a:off x="2490723" y="1333499"/>
              <a:ext cx="2071624" cy="1104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90800" y="1562099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838200" y="1524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699"/>
            <a:ext cx="3311905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5949" y="0"/>
            <a:ext cx="234124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 </a:t>
            </a:r>
            <a:r>
              <a:rPr dirty="0" spc="-15"/>
              <a:t>Package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5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9974" y="341121"/>
            <a:ext cx="38728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5">
                <a:latin typeface="Carlito"/>
                <a:cs typeface="Carlito"/>
              </a:rPr>
              <a:t>Right </a:t>
            </a:r>
            <a:r>
              <a:rPr dirty="0" sz="1500">
                <a:latin typeface="Carlito"/>
                <a:cs typeface="Carlito"/>
              </a:rPr>
              <a:t>Click </a:t>
            </a:r>
            <a:r>
              <a:rPr dirty="0" sz="1500" spc="-5">
                <a:latin typeface="Carlito"/>
                <a:cs typeface="Carlito"/>
              </a:rPr>
              <a:t>on </a:t>
            </a:r>
            <a:r>
              <a:rPr dirty="0" sz="1500" spc="-10">
                <a:latin typeface="Carlito"/>
                <a:cs typeface="Carlito"/>
              </a:rPr>
              <a:t>Project </a:t>
            </a:r>
            <a:r>
              <a:rPr dirty="0" sz="1500">
                <a:latin typeface="Carlito"/>
                <a:cs typeface="Carlito"/>
              </a:rPr>
              <a:t>Name </a:t>
            </a:r>
            <a:r>
              <a:rPr dirty="0" sz="1500" spc="-5">
                <a:latin typeface="Carlito"/>
                <a:cs typeface="Carlito"/>
              </a:rPr>
              <a:t>-&gt; </a:t>
            </a:r>
            <a:r>
              <a:rPr dirty="0" sz="1500">
                <a:latin typeface="Carlito"/>
                <a:cs typeface="Carlito"/>
              </a:rPr>
              <a:t>Add </a:t>
            </a:r>
            <a:r>
              <a:rPr dirty="0" sz="1500" spc="-5">
                <a:latin typeface="Carlito"/>
                <a:cs typeface="Carlito"/>
              </a:rPr>
              <a:t>-&gt; New</a:t>
            </a:r>
            <a:r>
              <a:rPr dirty="0" sz="1500" spc="-9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Item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6" name="object 6"/>
            <p:cNvSpPr/>
            <p:nvPr/>
          </p:nvSpPr>
          <p:spPr>
            <a:xfrm>
              <a:off x="342900" y="647699"/>
              <a:ext cx="3352800" cy="2209800"/>
            </a:xfrm>
            <a:custGeom>
              <a:avLst/>
              <a:gdLst/>
              <a:ahLst/>
              <a:cxnLst/>
              <a:rect l="l" t="t" r="r" b="b"/>
              <a:pathLst>
                <a:path w="3352800" h="2209800">
                  <a:moveTo>
                    <a:pt x="1714500" y="457200"/>
                  </a:moveTo>
                  <a:lnTo>
                    <a:pt x="2819400" y="457200"/>
                  </a:lnTo>
                  <a:lnTo>
                    <a:pt x="2819400" y="266700"/>
                  </a:lnTo>
                  <a:lnTo>
                    <a:pt x="1714500" y="266700"/>
                  </a:lnTo>
                  <a:lnTo>
                    <a:pt x="1714500" y="457200"/>
                  </a:lnTo>
                  <a:close/>
                </a:path>
                <a:path w="3352800" h="2209800">
                  <a:moveTo>
                    <a:pt x="0" y="152400"/>
                  </a:moveTo>
                  <a:lnTo>
                    <a:pt x="1752600" y="1524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  <a:path w="3352800" h="2209800">
                  <a:moveTo>
                    <a:pt x="2590800" y="2209800"/>
                  </a:moveTo>
                  <a:lnTo>
                    <a:pt x="3352800" y="2209800"/>
                  </a:lnTo>
                  <a:lnTo>
                    <a:pt x="3352800" y="2095500"/>
                  </a:lnTo>
                  <a:lnTo>
                    <a:pt x="2590800" y="2095500"/>
                  </a:lnTo>
                  <a:lnTo>
                    <a:pt x="2590800" y="22098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7299" y="2247836"/>
              <a:ext cx="3086100" cy="7855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52498" y="1959355"/>
              <a:ext cx="286385" cy="382905"/>
            </a:xfrm>
            <a:custGeom>
              <a:avLst/>
              <a:gdLst/>
              <a:ahLst/>
              <a:cxnLst/>
              <a:rect l="l" t="t" r="r" b="b"/>
              <a:pathLst>
                <a:path w="286385" h="382905">
                  <a:moveTo>
                    <a:pt x="249936" y="0"/>
                  </a:moveTo>
                  <a:lnTo>
                    <a:pt x="207137" y="95758"/>
                  </a:lnTo>
                  <a:lnTo>
                    <a:pt x="85470" y="41275"/>
                  </a:lnTo>
                  <a:lnTo>
                    <a:pt x="0" y="232663"/>
                  </a:lnTo>
                  <a:lnTo>
                    <a:pt x="121665" y="287019"/>
                  </a:lnTo>
                  <a:lnTo>
                    <a:pt x="78993" y="382650"/>
                  </a:lnTo>
                  <a:lnTo>
                    <a:pt x="286131" y="245744"/>
                  </a:lnTo>
                  <a:lnTo>
                    <a:pt x="24993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52498" y="1959355"/>
              <a:ext cx="286385" cy="382905"/>
            </a:xfrm>
            <a:custGeom>
              <a:avLst/>
              <a:gdLst/>
              <a:ahLst/>
              <a:cxnLst/>
              <a:rect l="l" t="t" r="r" b="b"/>
              <a:pathLst>
                <a:path w="286385" h="382905">
                  <a:moveTo>
                    <a:pt x="85470" y="41275"/>
                  </a:moveTo>
                  <a:lnTo>
                    <a:pt x="207137" y="95758"/>
                  </a:lnTo>
                  <a:lnTo>
                    <a:pt x="249936" y="0"/>
                  </a:lnTo>
                  <a:lnTo>
                    <a:pt x="286131" y="245744"/>
                  </a:lnTo>
                  <a:lnTo>
                    <a:pt x="78993" y="382650"/>
                  </a:lnTo>
                  <a:lnTo>
                    <a:pt x="121665" y="287019"/>
                  </a:lnTo>
                  <a:lnTo>
                    <a:pt x="0" y="232663"/>
                  </a:lnTo>
                  <a:lnTo>
                    <a:pt x="85470" y="41275"/>
                  </a:lnTo>
                  <a:close/>
                </a:path>
              </a:pathLst>
            </a:custGeom>
            <a:ln w="127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28800" y="2247899"/>
              <a:ext cx="2667000" cy="685800"/>
            </a:xfrm>
            <a:custGeom>
              <a:avLst/>
              <a:gdLst/>
              <a:ahLst/>
              <a:cxnLst/>
              <a:rect l="l" t="t" r="r" b="b"/>
              <a:pathLst>
                <a:path w="2667000" h="685800">
                  <a:moveTo>
                    <a:pt x="0" y="190500"/>
                  </a:moveTo>
                  <a:lnTo>
                    <a:pt x="914400" y="1905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  <a:path w="2667000" h="685800">
                  <a:moveTo>
                    <a:pt x="1752600" y="685800"/>
                  </a:moveTo>
                  <a:lnTo>
                    <a:pt x="2667000" y="685800"/>
                  </a:lnTo>
                  <a:lnTo>
                    <a:pt x="2667000" y="495300"/>
                  </a:lnTo>
                  <a:lnTo>
                    <a:pt x="1752600" y="495300"/>
                  </a:lnTo>
                  <a:lnTo>
                    <a:pt x="1752600" y="6858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5352"/>
            <a:ext cx="3428999" cy="3906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964" y="35509"/>
            <a:ext cx="3021965" cy="695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Right </a:t>
            </a:r>
            <a:r>
              <a:rPr dirty="0" sz="2200" spc="-5"/>
              <a:t>Click on </a:t>
            </a:r>
            <a:r>
              <a:rPr dirty="0" sz="2200" spc="-20"/>
              <a:t>Package</a:t>
            </a:r>
            <a:r>
              <a:rPr dirty="0" sz="2200" spc="-5"/>
              <a:t> and</a:t>
            </a:r>
            <a:endParaRPr sz="2200"/>
          </a:p>
          <a:p>
            <a:pPr algn="ctr" marL="1905">
              <a:lnSpc>
                <a:spcPct val="100000"/>
              </a:lnSpc>
            </a:pPr>
            <a:r>
              <a:rPr dirty="0" sz="2200" spc="-5"/>
              <a:t>Add</a:t>
            </a:r>
            <a:r>
              <a:rPr dirty="0" sz="2200" spc="-10"/>
              <a:t> </a:t>
            </a:r>
            <a:r>
              <a:rPr dirty="0" sz="2200"/>
              <a:t>Class</a:t>
            </a:r>
            <a:endParaRPr sz="2200"/>
          </a:p>
        </p:txBody>
      </p:sp>
      <p:sp>
        <p:nvSpPr>
          <p:cNvPr id="4" name="object 4"/>
          <p:cNvSpPr/>
          <p:nvPr/>
        </p:nvSpPr>
        <p:spPr>
          <a:xfrm>
            <a:off x="609600" y="800100"/>
            <a:ext cx="1562100" cy="2590800"/>
          </a:xfrm>
          <a:custGeom>
            <a:avLst/>
            <a:gdLst/>
            <a:ahLst/>
            <a:cxnLst/>
            <a:rect l="l" t="t" r="r" b="b"/>
            <a:pathLst>
              <a:path w="1562100" h="2590800">
                <a:moveTo>
                  <a:pt x="876300" y="0"/>
                </a:moveTo>
                <a:lnTo>
                  <a:pt x="876300" y="685800"/>
                </a:lnTo>
                <a:lnTo>
                  <a:pt x="1104900" y="685800"/>
                </a:lnTo>
                <a:lnTo>
                  <a:pt x="1104900" y="0"/>
                </a:lnTo>
                <a:lnTo>
                  <a:pt x="876300" y="0"/>
                </a:lnTo>
                <a:close/>
              </a:path>
              <a:path w="1562100" h="2590800">
                <a:moveTo>
                  <a:pt x="1371600" y="1409700"/>
                </a:moveTo>
                <a:lnTo>
                  <a:pt x="1371600" y="2590800"/>
                </a:lnTo>
                <a:lnTo>
                  <a:pt x="1562100" y="2590800"/>
                </a:lnTo>
                <a:lnTo>
                  <a:pt x="1562100" y="1409700"/>
                </a:lnTo>
                <a:lnTo>
                  <a:pt x="1371600" y="1409700"/>
                </a:lnTo>
                <a:close/>
              </a:path>
              <a:path w="1562100" h="2590800">
                <a:moveTo>
                  <a:pt x="0" y="1409700"/>
                </a:moveTo>
                <a:lnTo>
                  <a:pt x="0" y="2590800"/>
                </a:lnTo>
                <a:lnTo>
                  <a:pt x="381000" y="2590800"/>
                </a:lnTo>
                <a:lnTo>
                  <a:pt x="381000" y="1409700"/>
                </a:lnTo>
                <a:lnTo>
                  <a:pt x="0" y="1409700"/>
                </a:lnTo>
                <a:close/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4"/>
            <a:ext cx="3428365" cy="4571365"/>
          </a:xfrm>
          <a:custGeom>
            <a:avLst/>
            <a:gdLst/>
            <a:ahLst/>
            <a:cxnLst/>
            <a:rect l="l" t="t" r="r" b="b"/>
            <a:pathLst>
              <a:path w="3428365" h="4571365">
                <a:moveTo>
                  <a:pt x="0" y="0"/>
                </a:moveTo>
                <a:lnTo>
                  <a:pt x="0" y="4571365"/>
                </a:lnTo>
                <a:lnTo>
                  <a:pt x="3428111" y="4571365"/>
                </a:lnTo>
                <a:lnTo>
                  <a:pt x="3428111" y="0"/>
                </a:lnTo>
                <a:lnTo>
                  <a:pt x="0" y="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064" y="0"/>
            <a:ext cx="200850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Code of Class</a:t>
            </a:r>
            <a:r>
              <a:rPr dirty="0" spc="-70"/>
              <a:t> </a:t>
            </a:r>
            <a:r>
              <a:rPr dirty="0" spc="-5"/>
              <a:t>(SUT)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974" y="314604"/>
            <a:ext cx="3267075" cy="31356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40"/>
              </a:spcBef>
            </a:pPr>
            <a:r>
              <a:rPr dirty="0" sz="1000" spc="-10" b="1">
                <a:latin typeface="Carlito"/>
                <a:cs typeface="Carlito"/>
              </a:rPr>
              <a:t>package</a:t>
            </a:r>
            <a:r>
              <a:rPr dirty="0" sz="1000" spc="-5" b="1">
                <a:latin typeface="Carlito"/>
                <a:cs typeface="Carlito"/>
              </a:rPr>
              <a:t> src;</a:t>
            </a:r>
            <a:endParaRPr sz="1000">
              <a:latin typeface="Carlito"/>
              <a:cs typeface="Carlito"/>
            </a:endParaRPr>
          </a:p>
          <a:p>
            <a:pPr algn="just"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latin typeface="Carlito"/>
                <a:cs typeface="Carlito"/>
              </a:rPr>
              <a:t>public class MyBSearch</a:t>
            </a:r>
            <a:r>
              <a:rPr dirty="0" sz="1000" spc="20" b="1">
                <a:latin typeface="Carlito"/>
                <a:cs typeface="Carlito"/>
              </a:rPr>
              <a:t> </a:t>
            </a:r>
            <a:r>
              <a:rPr dirty="0" sz="1000" spc="-5" b="1">
                <a:latin typeface="Carlito"/>
                <a:cs typeface="Carlito"/>
              </a:rPr>
              <a:t>{</a:t>
            </a:r>
            <a:endParaRPr sz="1000">
              <a:latin typeface="Carlito"/>
              <a:cs typeface="Carlito"/>
            </a:endParaRPr>
          </a:p>
          <a:p>
            <a:pPr algn="just" marL="125095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latin typeface="Carlito"/>
                <a:cs typeface="Carlito"/>
              </a:rPr>
              <a:t>public </a:t>
            </a:r>
            <a:r>
              <a:rPr dirty="0" sz="1000" spc="-10" b="1">
                <a:latin typeface="Carlito"/>
                <a:cs typeface="Carlito"/>
              </a:rPr>
              <a:t>int </a:t>
            </a:r>
            <a:r>
              <a:rPr dirty="0" sz="1000" spc="-5" b="1">
                <a:latin typeface="Carlito"/>
                <a:cs typeface="Carlito"/>
              </a:rPr>
              <a:t>search(int </a:t>
            </a:r>
            <a:r>
              <a:rPr dirty="0" sz="1000" spc="-30" b="1">
                <a:latin typeface="Carlito"/>
                <a:cs typeface="Carlito"/>
              </a:rPr>
              <a:t>key, </a:t>
            </a:r>
            <a:r>
              <a:rPr dirty="0" sz="1000" spc="-5" b="1">
                <a:latin typeface="Carlito"/>
                <a:cs typeface="Carlito"/>
              </a:rPr>
              <a:t>int[] </a:t>
            </a:r>
            <a:r>
              <a:rPr dirty="0" sz="1000" spc="-10" b="1">
                <a:latin typeface="Carlito"/>
                <a:cs typeface="Carlito"/>
              </a:rPr>
              <a:t>elemArray)</a:t>
            </a:r>
            <a:r>
              <a:rPr dirty="0" sz="1000" spc="65" b="1">
                <a:latin typeface="Carlito"/>
                <a:cs typeface="Carlito"/>
              </a:rPr>
              <a:t> </a:t>
            </a:r>
            <a:r>
              <a:rPr dirty="0" sz="1000" spc="-5" b="1">
                <a:latin typeface="Carlito"/>
                <a:cs typeface="Carlito"/>
              </a:rPr>
              <a:t>{</a:t>
            </a:r>
            <a:endParaRPr sz="1000">
              <a:latin typeface="Carlito"/>
              <a:cs typeface="Carlito"/>
            </a:endParaRPr>
          </a:p>
          <a:p>
            <a:pPr algn="just" marL="239395" marR="579120">
              <a:lnSpc>
                <a:spcPct val="120000"/>
              </a:lnSpc>
            </a:pPr>
            <a:r>
              <a:rPr dirty="0" sz="1000" spc="-10" b="1">
                <a:latin typeface="Carlito"/>
                <a:cs typeface="Carlito"/>
              </a:rPr>
              <a:t>int bottom </a:t>
            </a:r>
            <a:r>
              <a:rPr dirty="0" sz="1000" spc="-5" b="1">
                <a:latin typeface="Carlito"/>
                <a:cs typeface="Carlito"/>
              </a:rPr>
              <a:t>= 0; </a:t>
            </a:r>
            <a:r>
              <a:rPr dirty="0" sz="1000" spc="-10" b="1">
                <a:latin typeface="Carlito"/>
                <a:cs typeface="Carlito"/>
              </a:rPr>
              <a:t>int top </a:t>
            </a:r>
            <a:r>
              <a:rPr dirty="0" sz="1000" spc="-5" b="1">
                <a:latin typeface="Carlito"/>
                <a:cs typeface="Carlito"/>
              </a:rPr>
              <a:t>= </a:t>
            </a:r>
            <a:r>
              <a:rPr dirty="0" sz="1000" spc="-15" b="1">
                <a:latin typeface="Carlito"/>
                <a:cs typeface="Carlito"/>
              </a:rPr>
              <a:t>elemArray.length </a:t>
            </a:r>
            <a:r>
              <a:rPr dirty="0" sz="1000" spc="-5" b="1">
                <a:latin typeface="Carlito"/>
                <a:cs typeface="Carlito"/>
              </a:rPr>
              <a:t>- </a:t>
            </a:r>
            <a:r>
              <a:rPr dirty="0" sz="1000" spc="-10" b="1">
                <a:latin typeface="Carlito"/>
                <a:cs typeface="Carlito"/>
              </a:rPr>
              <a:t>1;  int </a:t>
            </a:r>
            <a:r>
              <a:rPr dirty="0" sz="1000" spc="-5" b="1">
                <a:latin typeface="Carlito"/>
                <a:cs typeface="Carlito"/>
              </a:rPr>
              <a:t>mid; </a:t>
            </a:r>
            <a:r>
              <a:rPr dirty="0" sz="1000" spc="-10" b="1">
                <a:latin typeface="Carlito"/>
                <a:cs typeface="Carlito"/>
              </a:rPr>
              <a:t>int </a:t>
            </a:r>
            <a:r>
              <a:rPr dirty="0" sz="1000" spc="-5" b="1">
                <a:latin typeface="Carlito"/>
                <a:cs typeface="Carlito"/>
              </a:rPr>
              <a:t>index = -1; boolean </a:t>
            </a:r>
            <a:r>
              <a:rPr dirty="0" sz="1000" spc="-10" b="1">
                <a:latin typeface="Carlito"/>
                <a:cs typeface="Carlito"/>
              </a:rPr>
              <a:t>found </a:t>
            </a:r>
            <a:r>
              <a:rPr dirty="0" sz="1000" spc="-5" b="1">
                <a:latin typeface="Carlito"/>
                <a:cs typeface="Carlito"/>
              </a:rPr>
              <a:t>= false;  while (bottom &lt;= </a:t>
            </a:r>
            <a:r>
              <a:rPr dirty="0" sz="1000" spc="-10" b="1">
                <a:latin typeface="Carlito"/>
                <a:cs typeface="Carlito"/>
              </a:rPr>
              <a:t>top &amp;&amp; found </a:t>
            </a:r>
            <a:r>
              <a:rPr dirty="0" sz="1000" spc="-5" b="1">
                <a:latin typeface="Carlito"/>
                <a:cs typeface="Carlito"/>
              </a:rPr>
              <a:t>== </a:t>
            </a:r>
            <a:r>
              <a:rPr dirty="0" sz="1000" spc="-10" b="1">
                <a:latin typeface="Carlito"/>
                <a:cs typeface="Carlito"/>
              </a:rPr>
              <a:t>false)</a:t>
            </a:r>
            <a:r>
              <a:rPr dirty="0" sz="1000" spc="50" b="1">
                <a:latin typeface="Carlito"/>
                <a:cs typeface="Carlito"/>
              </a:rPr>
              <a:t> </a:t>
            </a:r>
            <a:r>
              <a:rPr dirty="0" sz="1000" spc="-5" b="1">
                <a:latin typeface="Carlito"/>
                <a:cs typeface="Carlito"/>
              </a:rPr>
              <a:t>{</a:t>
            </a:r>
            <a:endParaRPr sz="1000">
              <a:latin typeface="Carlito"/>
              <a:cs typeface="Carlito"/>
            </a:endParaRPr>
          </a:p>
          <a:p>
            <a:pPr algn="just" marL="46990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mid = </a:t>
            </a:r>
            <a:r>
              <a:rPr dirty="0" sz="1000" spc="-10">
                <a:latin typeface="Carlito"/>
                <a:cs typeface="Carlito"/>
              </a:rPr>
              <a:t>(top </a:t>
            </a:r>
            <a:r>
              <a:rPr dirty="0" sz="1000" spc="-5">
                <a:latin typeface="Carlito"/>
                <a:cs typeface="Carlito"/>
              </a:rPr>
              <a:t>+ bottom) /</a:t>
            </a:r>
            <a:r>
              <a:rPr dirty="0" sz="1000" spc="1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2;</a:t>
            </a:r>
            <a:endParaRPr sz="1000">
              <a:latin typeface="Carlito"/>
              <a:cs typeface="Carlito"/>
            </a:endParaRPr>
          </a:p>
          <a:p>
            <a:pPr algn="just" marL="469900">
              <a:lnSpc>
                <a:spcPct val="100000"/>
              </a:lnSpc>
              <a:spcBef>
                <a:spcPts val="240"/>
              </a:spcBef>
            </a:pPr>
            <a:r>
              <a:rPr dirty="0" sz="1000" spc="-10" b="1">
                <a:latin typeface="Carlito"/>
                <a:cs typeface="Carlito"/>
              </a:rPr>
              <a:t>if (elemArray[mid] </a:t>
            </a:r>
            <a:r>
              <a:rPr dirty="0" sz="1000" spc="-5" b="1">
                <a:latin typeface="Carlito"/>
                <a:cs typeface="Carlito"/>
              </a:rPr>
              <a:t>== </a:t>
            </a:r>
            <a:r>
              <a:rPr dirty="0" sz="1000" spc="-15" b="1">
                <a:latin typeface="Carlito"/>
                <a:cs typeface="Carlito"/>
              </a:rPr>
              <a:t>key)</a:t>
            </a:r>
            <a:r>
              <a:rPr dirty="0" sz="1000" spc="40" b="1">
                <a:latin typeface="Carlito"/>
                <a:cs typeface="Carlito"/>
              </a:rPr>
              <a:t> </a:t>
            </a:r>
            <a:r>
              <a:rPr dirty="0" sz="1000" spc="-5" b="1">
                <a:latin typeface="Carlito"/>
                <a:cs typeface="Carlito"/>
              </a:rPr>
              <a:t>{</a:t>
            </a:r>
            <a:endParaRPr sz="1000">
              <a:latin typeface="Carlito"/>
              <a:cs typeface="Carlito"/>
            </a:endParaRPr>
          </a:p>
          <a:p>
            <a:pPr algn="just" marL="927100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latin typeface="Carlito"/>
                <a:cs typeface="Carlito"/>
              </a:rPr>
              <a:t>index </a:t>
            </a:r>
            <a:r>
              <a:rPr dirty="0" sz="1000" spc="-5">
                <a:latin typeface="Carlito"/>
                <a:cs typeface="Carlito"/>
              </a:rPr>
              <a:t>= mid; </a:t>
            </a:r>
            <a:r>
              <a:rPr dirty="0" sz="1000" spc="-10">
                <a:latin typeface="Carlito"/>
                <a:cs typeface="Carlito"/>
              </a:rPr>
              <a:t>found </a:t>
            </a:r>
            <a:r>
              <a:rPr dirty="0" sz="1000" spc="-5">
                <a:latin typeface="Carlito"/>
                <a:cs typeface="Carlito"/>
              </a:rPr>
              <a:t>= </a:t>
            </a:r>
            <a:r>
              <a:rPr dirty="0" sz="1000" spc="-5" b="1">
                <a:latin typeface="Carlito"/>
                <a:cs typeface="Carlito"/>
              </a:rPr>
              <a:t>true; return index;</a:t>
            </a:r>
            <a:r>
              <a:rPr dirty="0" sz="1000" spc="80" b="1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}</a:t>
            </a:r>
            <a:endParaRPr sz="1000">
              <a:latin typeface="Carlito"/>
              <a:cs typeface="Carlito"/>
            </a:endParaRPr>
          </a:p>
          <a:p>
            <a:pPr marL="239395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latin typeface="Carlito"/>
                <a:cs typeface="Carlito"/>
              </a:rPr>
              <a:t>else{</a:t>
            </a:r>
            <a:endParaRPr sz="1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latin typeface="Carlito"/>
                <a:cs typeface="Carlito"/>
              </a:rPr>
              <a:t>if </a:t>
            </a:r>
            <a:r>
              <a:rPr dirty="0" sz="1000" spc="-10" b="1">
                <a:latin typeface="Carlito"/>
                <a:cs typeface="Carlito"/>
              </a:rPr>
              <a:t>(elemArray[mid] </a:t>
            </a:r>
            <a:r>
              <a:rPr dirty="0" sz="1000" spc="-5" b="1">
                <a:latin typeface="Carlito"/>
                <a:cs typeface="Carlito"/>
              </a:rPr>
              <a:t>&lt;</a:t>
            </a:r>
            <a:r>
              <a:rPr dirty="0" sz="1000" spc="20" b="1">
                <a:latin typeface="Carlito"/>
                <a:cs typeface="Carlito"/>
              </a:rPr>
              <a:t> </a:t>
            </a:r>
            <a:r>
              <a:rPr dirty="0" sz="1000" spc="-15" b="1">
                <a:latin typeface="Carlito"/>
                <a:cs typeface="Carlito"/>
              </a:rPr>
              <a:t>key)</a:t>
            </a:r>
            <a:endParaRPr sz="1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latin typeface="Carlito"/>
                <a:cs typeface="Carlito"/>
              </a:rPr>
              <a:t>bottom </a:t>
            </a:r>
            <a:r>
              <a:rPr dirty="0" sz="1000" spc="-5">
                <a:latin typeface="Carlito"/>
                <a:cs typeface="Carlito"/>
              </a:rPr>
              <a:t>= mid +</a:t>
            </a:r>
            <a:r>
              <a:rPr dirty="0" sz="1000" spc="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1;</a:t>
            </a:r>
            <a:endParaRPr sz="1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latin typeface="Carlito"/>
                <a:cs typeface="Carlito"/>
              </a:rPr>
              <a:t>else</a:t>
            </a:r>
            <a:endParaRPr sz="1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latin typeface="Carlito"/>
                <a:cs typeface="Carlito"/>
              </a:rPr>
              <a:t>top </a:t>
            </a:r>
            <a:r>
              <a:rPr dirty="0" sz="1000" spc="-5">
                <a:latin typeface="Carlito"/>
                <a:cs typeface="Carlito"/>
              </a:rPr>
              <a:t>= mid -</a:t>
            </a:r>
            <a:r>
              <a:rPr dirty="0" sz="1000" spc="1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1;</a:t>
            </a:r>
            <a:endParaRPr sz="1000">
              <a:latin typeface="Carlito"/>
              <a:cs typeface="Carlito"/>
            </a:endParaRPr>
          </a:p>
          <a:p>
            <a:pPr marL="239395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}</a:t>
            </a:r>
            <a:r>
              <a:rPr dirty="0" sz="100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}</a:t>
            </a:r>
            <a:endParaRPr sz="1000">
              <a:latin typeface="Carlito"/>
              <a:cs typeface="Carlito"/>
            </a:endParaRPr>
          </a:p>
          <a:p>
            <a:pPr marL="239395">
              <a:lnSpc>
                <a:spcPct val="100000"/>
              </a:lnSpc>
              <a:spcBef>
                <a:spcPts val="240"/>
              </a:spcBef>
            </a:pPr>
            <a:r>
              <a:rPr dirty="0" sz="1000" spc="-5" b="1">
                <a:latin typeface="Carlito"/>
                <a:cs typeface="Carlito"/>
              </a:rPr>
              <a:t>return index;</a:t>
            </a:r>
            <a:r>
              <a:rPr dirty="0" sz="1000" b="1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}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000" spc="-5">
                <a:latin typeface="Carlito"/>
                <a:cs typeface="Carlito"/>
              </a:rPr>
              <a:t>}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352" y="1289049"/>
            <a:ext cx="1971039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solidFill>
                  <a:srgbClr val="000000"/>
                </a:solidFill>
                <a:latin typeface="Carlito"/>
                <a:cs typeface="Carlito"/>
              </a:rPr>
              <a:t>LAB</a:t>
            </a:r>
            <a:r>
              <a:rPr dirty="0" spc="-80" b="1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spc="-30" b="1">
                <a:solidFill>
                  <a:srgbClr val="000000"/>
                </a:solidFill>
                <a:latin typeface="Carlito"/>
                <a:cs typeface="Carlito"/>
              </a:rPr>
              <a:t>PREPARATION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457199"/>
            <a:ext cx="25908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71499"/>
            <a:ext cx="1905000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1816" y="0"/>
            <a:ext cx="29298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 </a:t>
            </a:r>
            <a:r>
              <a:rPr dirty="0" spc="-55"/>
              <a:t>Test </a:t>
            </a:r>
            <a:r>
              <a:rPr dirty="0" spc="-5"/>
              <a:t>Case </a:t>
            </a:r>
            <a:r>
              <a:rPr dirty="0"/>
              <a:t>and </a:t>
            </a:r>
            <a:r>
              <a:rPr dirty="0" spc="-55"/>
              <a:t>Test</a:t>
            </a:r>
            <a:r>
              <a:rPr dirty="0" spc="-45"/>
              <a:t> </a:t>
            </a:r>
            <a:r>
              <a:rPr dirty="0" spc="-5"/>
              <a:t>Suite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9974" y="227456"/>
            <a:ext cx="31527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Rt. Click </a:t>
            </a:r>
            <a:r>
              <a:rPr dirty="0" sz="1600" spc="-10">
                <a:latin typeface="Carlito"/>
                <a:cs typeface="Carlito"/>
              </a:rPr>
              <a:t>Project </a:t>
            </a:r>
            <a:r>
              <a:rPr dirty="0" sz="1600" spc="-5">
                <a:latin typeface="Carlito"/>
                <a:cs typeface="Carlito"/>
              </a:rPr>
              <a:t>Name -&gt; </a:t>
            </a:r>
            <a:r>
              <a:rPr dirty="0" sz="1600" spc="-10">
                <a:latin typeface="Carlito"/>
                <a:cs typeface="Carlito"/>
              </a:rPr>
              <a:t>Other </a:t>
            </a:r>
            <a:r>
              <a:rPr dirty="0" sz="1600" spc="-75">
                <a:latin typeface="Carlito"/>
                <a:cs typeface="Carlito"/>
              </a:rPr>
              <a:t>-</a:t>
            </a:r>
            <a:r>
              <a:rPr dirty="0" sz="1600" spc="-75">
                <a:latin typeface="Arial"/>
                <a:cs typeface="Arial"/>
              </a:rPr>
              <a:t>&gt;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0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7" name="object 7"/>
            <p:cNvSpPr/>
            <p:nvPr/>
          </p:nvSpPr>
          <p:spPr>
            <a:xfrm>
              <a:off x="38100" y="1714499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838200" y="1524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76400" y="2095499"/>
              <a:ext cx="266700" cy="419100"/>
            </a:xfrm>
            <a:custGeom>
              <a:avLst/>
              <a:gdLst/>
              <a:ahLst/>
              <a:cxnLst/>
              <a:rect l="l" t="t" r="r" b="b"/>
              <a:pathLst>
                <a:path w="266700" h="419100">
                  <a:moveTo>
                    <a:pt x="133350" y="0"/>
                  </a:moveTo>
                  <a:lnTo>
                    <a:pt x="133350" y="104775"/>
                  </a:lnTo>
                  <a:lnTo>
                    <a:pt x="0" y="104775"/>
                  </a:lnTo>
                  <a:lnTo>
                    <a:pt x="0" y="314325"/>
                  </a:lnTo>
                  <a:lnTo>
                    <a:pt x="133350" y="314325"/>
                  </a:lnTo>
                  <a:lnTo>
                    <a:pt x="133350" y="419100"/>
                  </a:lnTo>
                  <a:lnTo>
                    <a:pt x="266700" y="2095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76400" y="2095499"/>
              <a:ext cx="266700" cy="419100"/>
            </a:xfrm>
            <a:custGeom>
              <a:avLst/>
              <a:gdLst/>
              <a:ahLst/>
              <a:cxnLst/>
              <a:rect l="l" t="t" r="r" b="b"/>
              <a:pathLst>
                <a:path w="266700" h="419100">
                  <a:moveTo>
                    <a:pt x="0" y="104775"/>
                  </a:moveTo>
                  <a:lnTo>
                    <a:pt x="133350" y="104775"/>
                  </a:lnTo>
                  <a:lnTo>
                    <a:pt x="133350" y="0"/>
                  </a:lnTo>
                  <a:lnTo>
                    <a:pt x="266700" y="209550"/>
                  </a:lnTo>
                  <a:lnTo>
                    <a:pt x="133350" y="419100"/>
                  </a:lnTo>
                  <a:lnTo>
                    <a:pt x="133350" y="314325"/>
                  </a:lnTo>
                  <a:lnTo>
                    <a:pt x="0" y="314325"/>
                  </a:lnTo>
                  <a:lnTo>
                    <a:pt x="0" y="104775"/>
                  </a:lnTo>
                  <a:close/>
                </a:path>
              </a:pathLst>
            </a:custGeom>
            <a:ln w="127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42338" y="457580"/>
              <a:ext cx="1270" cy="2972435"/>
            </a:xfrm>
            <a:custGeom>
              <a:avLst/>
              <a:gdLst/>
              <a:ahLst/>
              <a:cxnLst/>
              <a:rect l="l" t="t" r="r" b="b"/>
              <a:pathLst>
                <a:path w="1269" h="2972435">
                  <a:moveTo>
                    <a:pt x="762" y="0"/>
                  </a:moveTo>
                  <a:lnTo>
                    <a:pt x="0" y="2971812"/>
                  </a:lnTo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66799" y="838199"/>
              <a:ext cx="3314700" cy="1333500"/>
            </a:xfrm>
            <a:custGeom>
              <a:avLst/>
              <a:gdLst/>
              <a:ahLst/>
              <a:cxnLst/>
              <a:rect l="l" t="t" r="r" b="b"/>
              <a:pathLst>
                <a:path w="3314700" h="1333500">
                  <a:moveTo>
                    <a:pt x="0" y="914399"/>
                  </a:moveTo>
                  <a:lnTo>
                    <a:pt x="800100" y="914399"/>
                  </a:lnTo>
                  <a:lnTo>
                    <a:pt x="800100" y="800099"/>
                  </a:lnTo>
                  <a:lnTo>
                    <a:pt x="0" y="800099"/>
                  </a:lnTo>
                  <a:lnTo>
                    <a:pt x="0" y="914399"/>
                  </a:lnTo>
                  <a:close/>
                </a:path>
                <a:path w="3314700" h="1333500">
                  <a:moveTo>
                    <a:pt x="1600200" y="152400"/>
                  </a:moveTo>
                  <a:lnTo>
                    <a:pt x="2705100" y="152400"/>
                  </a:lnTo>
                  <a:lnTo>
                    <a:pt x="2705100" y="0"/>
                  </a:lnTo>
                  <a:lnTo>
                    <a:pt x="1600200" y="0"/>
                  </a:lnTo>
                  <a:lnTo>
                    <a:pt x="1600200" y="152400"/>
                  </a:lnTo>
                  <a:close/>
                </a:path>
                <a:path w="3314700" h="1333500">
                  <a:moveTo>
                    <a:pt x="2057400" y="723899"/>
                  </a:moveTo>
                  <a:lnTo>
                    <a:pt x="3314700" y="723899"/>
                  </a:lnTo>
                  <a:lnTo>
                    <a:pt x="3314700" y="495299"/>
                  </a:lnTo>
                  <a:lnTo>
                    <a:pt x="2057400" y="495299"/>
                  </a:lnTo>
                  <a:lnTo>
                    <a:pt x="2057400" y="723899"/>
                  </a:lnTo>
                  <a:close/>
                </a:path>
                <a:path w="3314700" h="1333500">
                  <a:moveTo>
                    <a:pt x="2019300" y="1066799"/>
                  </a:moveTo>
                  <a:lnTo>
                    <a:pt x="3314700" y="1066799"/>
                  </a:lnTo>
                  <a:lnTo>
                    <a:pt x="3314700" y="800099"/>
                  </a:lnTo>
                  <a:lnTo>
                    <a:pt x="2019300" y="800099"/>
                  </a:lnTo>
                  <a:lnTo>
                    <a:pt x="2019300" y="1066799"/>
                  </a:lnTo>
                  <a:close/>
                </a:path>
                <a:path w="3314700" h="1333500">
                  <a:moveTo>
                    <a:pt x="1981200" y="1333499"/>
                  </a:moveTo>
                  <a:lnTo>
                    <a:pt x="2895600" y="1333499"/>
                  </a:lnTo>
                  <a:lnTo>
                    <a:pt x="2895600" y="1219199"/>
                  </a:lnTo>
                  <a:lnTo>
                    <a:pt x="1981200" y="1219199"/>
                  </a:lnTo>
                  <a:lnTo>
                    <a:pt x="1981200" y="133349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162300" y="2247899"/>
              <a:ext cx="1409700" cy="114300"/>
            </a:xfrm>
            <a:custGeom>
              <a:avLst/>
              <a:gdLst/>
              <a:ahLst/>
              <a:cxnLst/>
              <a:rect l="l" t="t" r="r" b="b"/>
              <a:pathLst>
                <a:path w="1409700" h="114300">
                  <a:moveTo>
                    <a:pt x="0" y="114300"/>
                  </a:moveTo>
                  <a:lnTo>
                    <a:pt x="1409700" y="114300"/>
                  </a:lnTo>
                  <a:lnTo>
                    <a:pt x="14097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76600" y="3047999"/>
              <a:ext cx="914400" cy="114300"/>
            </a:xfrm>
            <a:custGeom>
              <a:avLst/>
              <a:gdLst/>
              <a:ahLst/>
              <a:cxnLst/>
              <a:rect l="l" t="t" r="r" b="b"/>
              <a:pathLst>
                <a:path w="914400" h="114300">
                  <a:moveTo>
                    <a:pt x="0" y="114299"/>
                  </a:moveTo>
                  <a:lnTo>
                    <a:pt x="914400" y="114299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1429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 </a:t>
            </a:r>
            <a:r>
              <a:rPr dirty="0" spc="-55"/>
              <a:t>Test</a:t>
            </a:r>
            <a:r>
              <a:rPr dirty="0" spc="-85"/>
              <a:t> </a:t>
            </a:r>
            <a:r>
              <a:rPr dirty="0" spc="-1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974" y="264921"/>
            <a:ext cx="2900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Add </a:t>
            </a:r>
            <a:r>
              <a:rPr dirty="0" sz="1600" spc="-15">
                <a:latin typeface="Carlito"/>
                <a:cs typeface="Carlito"/>
              </a:rPr>
              <a:t>reference </a:t>
            </a:r>
            <a:r>
              <a:rPr dirty="0" sz="1600" spc="-10">
                <a:latin typeface="Carlito"/>
                <a:cs typeface="Carlito"/>
              </a:rPr>
              <a:t>to </a:t>
            </a:r>
            <a:r>
              <a:rPr dirty="0" sz="1600" spc="-5">
                <a:latin typeface="Carlito"/>
                <a:cs typeface="Carlito"/>
              </a:rPr>
              <a:t>the </a:t>
            </a:r>
            <a:r>
              <a:rPr dirty="0" sz="1600" spc="-10">
                <a:latin typeface="Carlito"/>
                <a:cs typeface="Carlito"/>
              </a:rPr>
              <a:t>SUT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Project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5" name="object 5"/>
            <p:cNvSpPr/>
            <p:nvPr/>
          </p:nvSpPr>
          <p:spPr>
            <a:xfrm>
              <a:off x="1969643" y="1676399"/>
              <a:ext cx="2602357" cy="1752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33399"/>
              <a:ext cx="2590800" cy="15266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199" y="952499"/>
              <a:ext cx="4267200" cy="1981200"/>
            </a:xfrm>
            <a:custGeom>
              <a:avLst/>
              <a:gdLst/>
              <a:ahLst/>
              <a:cxnLst/>
              <a:rect l="l" t="t" r="r" b="b"/>
              <a:pathLst>
                <a:path w="4267200" h="1981200">
                  <a:moveTo>
                    <a:pt x="0" y="419100"/>
                  </a:moveTo>
                  <a:lnTo>
                    <a:pt x="1181100" y="419100"/>
                  </a:lnTo>
                  <a:lnTo>
                    <a:pt x="11811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  <a:path w="4267200" h="1981200">
                  <a:moveTo>
                    <a:pt x="2552700" y="1295400"/>
                  </a:moveTo>
                  <a:lnTo>
                    <a:pt x="4267200" y="1295400"/>
                  </a:lnTo>
                  <a:lnTo>
                    <a:pt x="4267200" y="1143000"/>
                  </a:lnTo>
                  <a:lnTo>
                    <a:pt x="2552700" y="1143000"/>
                  </a:lnTo>
                  <a:lnTo>
                    <a:pt x="2552700" y="1295400"/>
                  </a:lnTo>
                  <a:close/>
                </a:path>
                <a:path w="4267200" h="1981200">
                  <a:moveTo>
                    <a:pt x="2628900" y="1981200"/>
                  </a:moveTo>
                  <a:lnTo>
                    <a:pt x="3810000" y="1981200"/>
                  </a:lnTo>
                  <a:lnTo>
                    <a:pt x="3810000" y="1600200"/>
                  </a:lnTo>
                  <a:lnTo>
                    <a:pt x="2628900" y="1600200"/>
                  </a:lnTo>
                  <a:lnTo>
                    <a:pt x="2628900" y="19812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457" y="51257"/>
            <a:ext cx="106934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0"/>
              <a:t>Test</a:t>
            </a:r>
            <a:r>
              <a:rPr dirty="0" sz="2200" spc="-80"/>
              <a:t> </a:t>
            </a:r>
            <a:r>
              <a:rPr dirty="0" sz="2200" spc="-5"/>
              <a:t>Case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381000" y="946896"/>
              <a:ext cx="3711448" cy="13010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16" y="447675"/>
            <a:ext cx="3429000" cy="4124325"/>
            <a:chOff x="9016" y="447675"/>
            <a:chExt cx="3429000" cy="4124325"/>
          </a:xfrm>
        </p:grpSpPr>
        <p:sp>
          <p:nvSpPr>
            <p:cNvPr id="3" name="object 3"/>
            <p:cNvSpPr/>
            <p:nvPr/>
          </p:nvSpPr>
          <p:spPr>
            <a:xfrm>
              <a:off x="9016" y="495300"/>
              <a:ext cx="3428999" cy="4076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1416" y="457200"/>
              <a:ext cx="1562100" cy="3733800"/>
            </a:xfrm>
            <a:custGeom>
              <a:avLst/>
              <a:gdLst/>
              <a:ahLst/>
              <a:cxnLst/>
              <a:rect l="l" t="t" r="r" b="b"/>
              <a:pathLst>
                <a:path w="1562100" h="3733800">
                  <a:moveTo>
                    <a:pt x="1333500" y="0"/>
                  </a:moveTo>
                  <a:lnTo>
                    <a:pt x="1333500" y="609599"/>
                  </a:lnTo>
                  <a:lnTo>
                    <a:pt x="1562100" y="609599"/>
                  </a:lnTo>
                  <a:lnTo>
                    <a:pt x="1562100" y="0"/>
                  </a:lnTo>
                  <a:lnTo>
                    <a:pt x="1333500" y="0"/>
                  </a:lnTo>
                  <a:close/>
                </a:path>
                <a:path w="1562100" h="3733800">
                  <a:moveTo>
                    <a:pt x="114300" y="304799"/>
                  </a:moveTo>
                  <a:lnTo>
                    <a:pt x="114300" y="2247900"/>
                  </a:lnTo>
                  <a:lnTo>
                    <a:pt x="304800" y="2247900"/>
                  </a:lnTo>
                  <a:lnTo>
                    <a:pt x="304800" y="304799"/>
                  </a:lnTo>
                  <a:lnTo>
                    <a:pt x="114300" y="304799"/>
                  </a:lnTo>
                  <a:close/>
                </a:path>
                <a:path w="1562100" h="3733800">
                  <a:moveTo>
                    <a:pt x="0" y="2247900"/>
                  </a:moveTo>
                  <a:lnTo>
                    <a:pt x="0" y="3733800"/>
                  </a:lnTo>
                  <a:lnTo>
                    <a:pt x="152400" y="3733800"/>
                  </a:lnTo>
                  <a:lnTo>
                    <a:pt x="152400" y="2247900"/>
                  </a:lnTo>
                  <a:lnTo>
                    <a:pt x="0" y="22479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3673" y="27889"/>
            <a:ext cx="205867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Running a </a:t>
            </a:r>
            <a:r>
              <a:rPr dirty="0" spc="-55"/>
              <a:t>Test</a:t>
            </a:r>
            <a:r>
              <a:rPr dirty="0" spc="-120"/>
              <a:t> </a:t>
            </a:r>
            <a:r>
              <a:rPr dirty="0" spc="-5"/>
              <a:t>Case</a:t>
            </a:r>
          </a:p>
        </p:txBody>
      </p:sp>
      <p:sp>
        <p:nvSpPr>
          <p:cNvPr id="6" name="object 6"/>
          <p:cNvSpPr/>
          <p:nvPr/>
        </p:nvSpPr>
        <p:spPr>
          <a:xfrm>
            <a:off x="9651" y="304"/>
            <a:ext cx="3428365" cy="4571365"/>
          </a:xfrm>
          <a:custGeom>
            <a:avLst/>
            <a:gdLst/>
            <a:ahLst/>
            <a:cxnLst/>
            <a:rect l="l" t="t" r="r" b="b"/>
            <a:pathLst>
              <a:path w="3428365" h="4571365">
                <a:moveTo>
                  <a:pt x="0" y="0"/>
                </a:moveTo>
                <a:lnTo>
                  <a:pt x="0" y="4571365"/>
                </a:lnTo>
                <a:lnTo>
                  <a:pt x="3428110" y="4571365"/>
                </a:lnTo>
                <a:lnTo>
                  <a:pt x="3428110" y="0"/>
                </a:lnTo>
                <a:lnTo>
                  <a:pt x="0" y="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877" y="0"/>
            <a:ext cx="272986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0"/>
              <a:t>Test </a:t>
            </a:r>
            <a:r>
              <a:rPr dirty="0" sz="2200" spc="-5"/>
              <a:t>Case </a:t>
            </a:r>
            <a:r>
              <a:rPr dirty="0" sz="2200" spc="-15"/>
              <a:t>(Pass </a:t>
            </a:r>
            <a:r>
              <a:rPr dirty="0" sz="2200" spc="-5"/>
              <a:t>and</a:t>
            </a:r>
            <a:r>
              <a:rPr dirty="0" sz="2200" spc="40"/>
              <a:t> </a:t>
            </a:r>
            <a:r>
              <a:rPr dirty="0" sz="2200" spc="-15"/>
              <a:t>Fail)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3200" y="380999"/>
              <a:ext cx="2251329" cy="2324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2399" y="2814637"/>
              <a:ext cx="1752600" cy="6143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4299" y="2705099"/>
              <a:ext cx="2019300" cy="685800"/>
            </a:xfrm>
            <a:custGeom>
              <a:avLst/>
              <a:gdLst/>
              <a:ahLst/>
              <a:cxnLst/>
              <a:rect l="l" t="t" r="r" b="b"/>
              <a:pathLst>
                <a:path w="2019300" h="685800">
                  <a:moveTo>
                    <a:pt x="0" y="685799"/>
                  </a:moveTo>
                  <a:lnTo>
                    <a:pt x="2019300" y="685799"/>
                  </a:lnTo>
                  <a:lnTo>
                    <a:pt x="2019300" y="0"/>
                  </a:lnTo>
                  <a:lnTo>
                    <a:pt x="0" y="0"/>
                  </a:lnTo>
                  <a:lnTo>
                    <a:pt x="0" y="68579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4299" y="2285999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0" y="152400"/>
                  </a:moveTo>
                  <a:lnTo>
                    <a:pt x="838200" y="1524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  <a:path w="1828800" h="381000">
                  <a:moveTo>
                    <a:pt x="38100" y="381000"/>
                  </a:moveTo>
                  <a:lnTo>
                    <a:pt x="1828800" y="381000"/>
                  </a:lnTo>
                  <a:lnTo>
                    <a:pt x="1828800" y="152400"/>
                  </a:lnTo>
                  <a:lnTo>
                    <a:pt x="38100" y="152400"/>
                  </a:lnTo>
                  <a:lnTo>
                    <a:pt x="38100" y="3810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27528" y="380999"/>
              <a:ext cx="2244471" cy="25220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90800" y="2781299"/>
              <a:ext cx="1790700" cy="64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14600" y="2705099"/>
              <a:ext cx="2019300" cy="685800"/>
            </a:xfrm>
            <a:custGeom>
              <a:avLst/>
              <a:gdLst/>
              <a:ahLst/>
              <a:cxnLst/>
              <a:rect l="l" t="t" r="r" b="b"/>
              <a:pathLst>
                <a:path w="2019300" h="685800">
                  <a:moveTo>
                    <a:pt x="0" y="685799"/>
                  </a:moveTo>
                  <a:lnTo>
                    <a:pt x="2019300" y="685799"/>
                  </a:lnTo>
                  <a:lnTo>
                    <a:pt x="2019300" y="0"/>
                  </a:lnTo>
                  <a:lnTo>
                    <a:pt x="0" y="0"/>
                  </a:lnTo>
                  <a:lnTo>
                    <a:pt x="0" y="68579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1028699"/>
              <a:ext cx="4572000" cy="838200"/>
            </a:xfrm>
            <a:custGeom>
              <a:avLst/>
              <a:gdLst/>
              <a:ahLst/>
              <a:cxnLst/>
              <a:rect l="l" t="t" r="r" b="b"/>
              <a:pathLst>
                <a:path w="4572000" h="838200">
                  <a:moveTo>
                    <a:pt x="0" y="838199"/>
                  </a:moveTo>
                  <a:lnTo>
                    <a:pt x="4572000" y="838199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83819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62200" y="419099"/>
              <a:ext cx="1371600" cy="228600"/>
            </a:xfrm>
            <a:custGeom>
              <a:avLst/>
              <a:gdLst/>
              <a:ahLst/>
              <a:cxnLst/>
              <a:rect l="l" t="t" r="r" b="b"/>
              <a:pathLst>
                <a:path w="1371600" h="228600">
                  <a:moveTo>
                    <a:pt x="0" y="228600"/>
                  </a:moveTo>
                  <a:lnTo>
                    <a:pt x="1371600" y="2286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341" y="0"/>
            <a:ext cx="292608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look </a:t>
            </a:r>
            <a:r>
              <a:rPr dirty="0" spc="-15"/>
              <a:t>at </a:t>
            </a:r>
            <a:r>
              <a:rPr dirty="0"/>
              <a:t>the </a:t>
            </a:r>
            <a:r>
              <a:rPr dirty="0" spc="-55"/>
              <a:t>Test </a:t>
            </a:r>
            <a:r>
              <a:rPr dirty="0" spc="-5"/>
              <a:t>Case</a:t>
            </a:r>
            <a:r>
              <a:rPr dirty="0" spc="-45"/>
              <a:t> </a:t>
            </a:r>
            <a:r>
              <a:rPr dirty="0" spc="-5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24" y="344169"/>
            <a:ext cx="8248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006FC0"/>
                </a:solidFill>
                <a:latin typeface="Carlito"/>
                <a:cs typeface="Carlito"/>
              </a:rPr>
              <a:t>package</a:t>
            </a:r>
            <a:r>
              <a:rPr dirty="0" sz="1100" spc="-5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tests;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24" y="545337"/>
            <a:ext cx="17919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import </a:t>
            </a:r>
            <a:r>
              <a:rPr dirty="0" sz="1100" spc="-10">
                <a:solidFill>
                  <a:srgbClr val="006FC0"/>
                </a:solidFill>
                <a:latin typeface="Carlito"/>
                <a:cs typeface="Carlito"/>
              </a:rPr>
              <a:t>static</a:t>
            </a:r>
            <a:r>
              <a:rPr dirty="0" sz="1100" spc="-4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org.junit.Assert.*;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24" y="713586"/>
            <a:ext cx="1656080" cy="1031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import 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org.junit.After; 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import 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org.junit.AfterClass; 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import 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org.junit.Before; 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import</a:t>
            </a:r>
            <a:r>
              <a:rPr dirty="0" sz="1100" spc="-7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org.junit.BeforeClass; 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import</a:t>
            </a:r>
            <a:r>
              <a:rPr dirty="0" sz="1100" spc="-4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 spc="-15">
                <a:solidFill>
                  <a:srgbClr val="006FC0"/>
                </a:solidFill>
                <a:latin typeface="Carlito"/>
                <a:cs typeface="Carlito"/>
              </a:rPr>
              <a:t>org.junit.Test;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24" y="1953894"/>
            <a:ext cx="13176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import</a:t>
            </a:r>
            <a:r>
              <a:rPr dirty="0" sz="1100" spc="-5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src.MyBSearch;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24" y="2356230"/>
            <a:ext cx="14522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public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class </a:t>
            </a:r>
            <a:r>
              <a:rPr dirty="0" sz="1100" spc="-10">
                <a:solidFill>
                  <a:srgbClr val="006FC0"/>
                </a:solidFill>
                <a:latin typeface="Carlito"/>
                <a:cs typeface="Carlito"/>
              </a:rPr>
              <a:t>TestBSearch</a:t>
            </a:r>
            <a:r>
              <a:rPr dirty="0" sz="1100" spc="-12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86" y="2557398"/>
            <a:ext cx="5270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006FC0"/>
                </a:solidFill>
                <a:latin typeface="Carlito"/>
                <a:cs typeface="Carlito"/>
              </a:rPr>
              <a:t>@Before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486" y="2758566"/>
            <a:ext cx="1515110" cy="562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public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void 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setUp()</a:t>
            </a:r>
            <a:r>
              <a:rPr dirty="0" sz="1100" spc="-9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throws  Exception</a:t>
            </a:r>
            <a:r>
              <a:rPr dirty="0" sz="1100" spc="-5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71499"/>
            <a:ext cx="1943100" cy="2171700"/>
          </a:xfrm>
          <a:custGeom>
            <a:avLst/>
            <a:gdLst/>
            <a:ahLst/>
            <a:cxnLst/>
            <a:rect l="l" t="t" r="r" b="b"/>
            <a:pathLst>
              <a:path w="1943100" h="2171700">
                <a:moveTo>
                  <a:pt x="0" y="190500"/>
                </a:moveTo>
                <a:lnTo>
                  <a:pt x="1943100" y="190500"/>
                </a:lnTo>
                <a:lnTo>
                  <a:pt x="19431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  <a:path w="1943100" h="2171700">
                <a:moveTo>
                  <a:pt x="0" y="1181100"/>
                </a:moveTo>
                <a:lnTo>
                  <a:pt x="1943100" y="1181100"/>
                </a:lnTo>
                <a:lnTo>
                  <a:pt x="1943100" y="228600"/>
                </a:lnTo>
                <a:lnTo>
                  <a:pt x="0" y="228600"/>
                </a:lnTo>
                <a:lnTo>
                  <a:pt x="0" y="1181100"/>
                </a:lnTo>
                <a:close/>
              </a:path>
              <a:path w="1943100" h="2171700">
                <a:moveTo>
                  <a:pt x="0" y="2171700"/>
                </a:moveTo>
                <a:lnTo>
                  <a:pt x="1943100" y="2171700"/>
                </a:lnTo>
                <a:lnTo>
                  <a:pt x="1943100" y="1981200"/>
                </a:lnTo>
                <a:lnTo>
                  <a:pt x="0" y="1981200"/>
                </a:lnTo>
                <a:lnTo>
                  <a:pt x="0" y="2171700"/>
                </a:lnTo>
                <a:close/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47900" y="342899"/>
            <a:ext cx="1943100" cy="1905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10"/>
              </a:spcBef>
            </a:pP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@After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3520" y="545337"/>
            <a:ext cx="1743710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public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void tearDown()</a:t>
            </a:r>
            <a:r>
              <a:rPr dirty="0" sz="1100" spc="-14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throws  Exception</a:t>
            </a:r>
            <a:r>
              <a:rPr dirty="0" sz="1100" spc="-5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7900" y="1104899"/>
            <a:ext cx="1943100" cy="1905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27940">
              <a:lnSpc>
                <a:spcPts val="1315"/>
              </a:lnSpc>
              <a:spcBef>
                <a:spcPts val="185"/>
              </a:spcBef>
            </a:pPr>
            <a:r>
              <a:rPr dirty="0" sz="1100" spc="-20">
                <a:solidFill>
                  <a:srgbClr val="006FC0"/>
                </a:solidFill>
                <a:latin typeface="Carlito"/>
                <a:cs typeface="Carlito"/>
              </a:rPr>
              <a:t>@Test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63520" y="1316481"/>
            <a:ext cx="10439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public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void 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test()</a:t>
            </a:r>
            <a:r>
              <a:rPr dirty="0" sz="1100" spc="-114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{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4100" y="1562099"/>
            <a:ext cx="2197100" cy="13716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6854" marR="12065">
              <a:lnSpc>
                <a:spcPts val="1075"/>
              </a:lnSpc>
            </a:pP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MyBSearch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mbs =</a:t>
            </a:r>
            <a:r>
              <a:rPr dirty="0" sz="1100" spc="-6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new</a:t>
            </a:r>
            <a:endParaRPr sz="1100">
              <a:latin typeface="Carlito"/>
              <a:cs typeface="Carlito"/>
            </a:endParaRPr>
          </a:p>
          <a:p>
            <a:pPr marL="236854" marR="50800" indent="1129665">
              <a:lnSpc>
                <a:spcPct val="120000"/>
              </a:lnSpc>
            </a:pP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MyB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S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ea</a:t>
            </a:r>
            <a:r>
              <a:rPr dirty="0" sz="1100" spc="-15">
                <a:solidFill>
                  <a:srgbClr val="006FC0"/>
                </a:solidFill>
                <a:latin typeface="Carlito"/>
                <a:cs typeface="Carlito"/>
              </a:rPr>
              <a:t>r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c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h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();  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int[] </a:t>
            </a:r>
            <a:r>
              <a:rPr dirty="0" sz="1100" spc="-10">
                <a:solidFill>
                  <a:srgbClr val="006FC0"/>
                </a:solidFill>
                <a:latin typeface="Carlito"/>
                <a:cs typeface="Carlito"/>
              </a:rPr>
              <a:t>array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= { 1, 2, 3, 4</a:t>
            </a:r>
            <a:r>
              <a:rPr dirty="0" sz="1100" spc="-8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};</a:t>
            </a:r>
            <a:endParaRPr sz="1100">
              <a:latin typeface="Carlito"/>
              <a:cs typeface="Carlito"/>
            </a:endParaRPr>
          </a:p>
          <a:p>
            <a:pPr marL="236854" marR="1192530">
              <a:lnSpc>
                <a:spcPct val="120000"/>
              </a:lnSpc>
            </a:pPr>
            <a:r>
              <a:rPr dirty="0" sz="1100" spc="-10">
                <a:solidFill>
                  <a:srgbClr val="006FC0"/>
                </a:solidFill>
                <a:latin typeface="Carlito"/>
                <a:cs typeface="Carlito"/>
              </a:rPr>
              <a:t>int </a:t>
            </a:r>
            <a:r>
              <a:rPr dirty="0" sz="1100" spc="-15">
                <a:solidFill>
                  <a:srgbClr val="006FC0"/>
                </a:solidFill>
                <a:latin typeface="Carlito"/>
                <a:cs typeface="Carlito"/>
              </a:rPr>
              <a:t>key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= 1;  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assert</a:t>
            </a:r>
            <a:r>
              <a:rPr dirty="0" sz="1100" spc="-10">
                <a:solidFill>
                  <a:srgbClr val="006FC0"/>
                </a:solidFill>
                <a:latin typeface="Carlito"/>
                <a:cs typeface="Carlito"/>
              </a:rPr>
              <a:t>E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qu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al</a:t>
            </a:r>
            <a:r>
              <a:rPr dirty="0" sz="1100" spc="-5">
                <a:solidFill>
                  <a:srgbClr val="006FC0"/>
                </a:solidFill>
                <a:latin typeface="Carlito"/>
                <a:cs typeface="Carlito"/>
              </a:rPr>
              <a:t>s</a:t>
            </a: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(</a:t>
            </a:r>
            <a:endParaRPr sz="110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  <a:spcBef>
                <a:spcPts val="265"/>
              </a:spcBef>
            </a:pP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0, </a:t>
            </a:r>
            <a:r>
              <a:rPr dirty="0" sz="1100" spc="-15">
                <a:solidFill>
                  <a:srgbClr val="006FC0"/>
                </a:solidFill>
                <a:latin typeface="Carlito"/>
                <a:cs typeface="Carlito"/>
              </a:rPr>
              <a:t>mbs.search(key,</a:t>
            </a:r>
            <a:r>
              <a:rPr dirty="0" sz="1100" spc="-5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dirty="0" sz="1100" spc="-10">
                <a:solidFill>
                  <a:srgbClr val="006FC0"/>
                </a:solidFill>
                <a:latin typeface="Carlito"/>
                <a:cs typeface="Carlito"/>
              </a:rPr>
              <a:t>array));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63520" y="2892678"/>
            <a:ext cx="698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1308" y="3093846"/>
            <a:ext cx="698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6FC0"/>
                </a:solidFill>
                <a:latin typeface="Carlito"/>
                <a:cs typeface="Carlito"/>
              </a:rPr>
              <a:t>}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313" y="51257"/>
            <a:ext cx="261556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65">
                <a:latin typeface="Arial"/>
                <a:cs typeface="Arial"/>
              </a:rPr>
              <a:t>Questions…</a:t>
            </a:r>
            <a:r>
              <a:rPr dirty="0" sz="2200" spc="-150">
                <a:latin typeface="Arial"/>
                <a:cs typeface="Arial"/>
              </a:rPr>
              <a:t> </a:t>
            </a:r>
            <a:r>
              <a:rPr dirty="0" sz="2200" spc="-105">
                <a:latin typeface="Arial"/>
                <a:cs typeface="Arial"/>
              </a:rPr>
              <a:t>(Revisited)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874" y="419480"/>
            <a:ext cx="3940175" cy="2861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350" spc="-20">
                <a:latin typeface="Carlito"/>
                <a:cs typeface="Carlito"/>
              </a:rPr>
              <a:t>We </a:t>
            </a:r>
            <a:r>
              <a:rPr dirty="0" sz="1350" spc="-15">
                <a:latin typeface="Carlito"/>
                <a:cs typeface="Carlito"/>
              </a:rPr>
              <a:t>have </a:t>
            </a:r>
            <a:r>
              <a:rPr dirty="0" sz="1350">
                <a:latin typeface="Carlito"/>
                <a:cs typeface="Carlito"/>
              </a:rPr>
              <a:t>the </a:t>
            </a:r>
            <a:r>
              <a:rPr dirty="0" sz="1350" spc="-10">
                <a:latin typeface="Carlito"/>
                <a:cs typeface="Carlito"/>
              </a:rPr>
              <a:t>test </a:t>
            </a:r>
            <a:r>
              <a:rPr dirty="0" sz="1350">
                <a:latin typeface="Carlito"/>
                <a:cs typeface="Carlito"/>
              </a:rPr>
              <a:t>machinery </a:t>
            </a:r>
            <a:r>
              <a:rPr dirty="0" sz="1350" spc="-5">
                <a:latin typeface="Carlito"/>
                <a:cs typeface="Carlito"/>
              </a:rPr>
              <a:t>ready</a:t>
            </a:r>
            <a:r>
              <a:rPr dirty="0" sz="1350" spc="-95">
                <a:latin typeface="Carlito"/>
                <a:cs typeface="Carlito"/>
              </a:rPr>
              <a:t> </a:t>
            </a:r>
            <a:r>
              <a:rPr dirty="0" sz="1350" spc="-5">
                <a:latin typeface="Carlito"/>
                <a:cs typeface="Carlito"/>
              </a:rPr>
              <a:t>including</a:t>
            </a:r>
            <a:endParaRPr sz="135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Code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30">
                <a:latin typeface="Carlito"/>
                <a:cs typeface="Carlito"/>
              </a:rPr>
              <a:t>Test</a:t>
            </a:r>
            <a:r>
              <a:rPr dirty="0" sz="1200" spc="-20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stubs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Execution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machinery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10">
                <a:latin typeface="Carlito"/>
                <a:cs typeface="Carlito"/>
              </a:rPr>
              <a:t>Coverage</a:t>
            </a:r>
            <a:r>
              <a:rPr dirty="0" sz="1200" spc="-25">
                <a:latin typeface="Carlito"/>
                <a:cs typeface="Carlito"/>
              </a:rPr>
              <a:t> </a:t>
            </a:r>
            <a:r>
              <a:rPr dirty="0" sz="1200" spc="-5">
                <a:latin typeface="Carlito"/>
                <a:cs typeface="Carlito"/>
              </a:rPr>
              <a:t>Report</a:t>
            </a:r>
            <a:endParaRPr sz="1200">
              <a:latin typeface="Carlito"/>
              <a:cs typeface="Carlito"/>
            </a:endParaRPr>
          </a:p>
          <a:p>
            <a:pPr marL="241300">
              <a:lnSpc>
                <a:spcPts val="1435"/>
              </a:lnSpc>
            </a:pP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z="1200" spc="1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375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ts val="1614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350">
                <a:latin typeface="Carlito"/>
                <a:cs typeface="Carlito"/>
              </a:rPr>
              <a:t>Do </a:t>
            </a:r>
            <a:r>
              <a:rPr dirty="0" sz="1350" spc="-5">
                <a:latin typeface="Carlito"/>
                <a:cs typeface="Carlito"/>
              </a:rPr>
              <a:t>we </a:t>
            </a:r>
            <a:r>
              <a:rPr dirty="0" sz="1350" spc="-15">
                <a:latin typeface="Carlito"/>
                <a:cs typeface="Carlito"/>
              </a:rPr>
              <a:t>have </a:t>
            </a:r>
            <a:r>
              <a:rPr dirty="0" sz="1350" spc="-10">
                <a:latin typeface="Carlito"/>
                <a:cs typeface="Carlito"/>
              </a:rPr>
              <a:t>test</a:t>
            </a:r>
            <a:r>
              <a:rPr dirty="0" sz="1350" spc="-55">
                <a:latin typeface="Carlito"/>
                <a:cs typeface="Carlito"/>
              </a:rPr>
              <a:t> </a:t>
            </a:r>
            <a:r>
              <a:rPr dirty="0" sz="1350" spc="-5">
                <a:latin typeface="Carlito"/>
                <a:cs typeface="Carlito"/>
              </a:rPr>
              <a:t>cases</a:t>
            </a:r>
            <a:endParaRPr sz="1350">
              <a:latin typeface="Carlito"/>
              <a:cs typeface="Carlito"/>
            </a:endParaRPr>
          </a:p>
          <a:p>
            <a:pPr lvl="1" marL="384175" indent="-143510">
              <a:lnSpc>
                <a:spcPts val="1435"/>
              </a:lnSpc>
              <a:spcBef>
                <a:spcPts val="5"/>
              </a:spcBef>
              <a:buFont typeface="Arial"/>
              <a:buChar char="–"/>
              <a:tabLst>
                <a:tab pos="384810" algn="l"/>
              </a:tabLst>
            </a:pPr>
            <a:r>
              <a:rPr dirty="0" sz="1200" b="1">
                <a:solidFill>
                  <a:srgbClr val="FF0000"/>
                </a:solidFill>
                <a:latin typeface="Carlito"/>
                <a:cs typeface="Carlito"/>
              </a:rPr>
              <a:t>NO</a:t>
            </a:r>
            <a:endParaRPr sz="1200">
              <a:latin typeface="Carlito"/>
              <a:cs typeface="Carlito"/>
            </a:endParaRPr>
          </a:p>
          <a:p>
            <a:pPr marL="184785" indent="-172720">
              <a:lnSpc>
                <a:spcPts val="1614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350" spc="-20">
                <a:latin typeface="Carlito"/>
                <a:cs typeface="Carlito"/>
              </a:rPr>
              <a:t>We </a:t>
            </a:r>
            <a:r>
              <a:rPr dirty="0" sz="1350" spc="-5">
                <a:latin typeface="Carlito"/>
                <a:cs typeface="Carlito"/>
              </a:rPr>
              <a:t>need to </a:t>
            </a:r>
            <a:r>
              <a:rPr dirty="0" sz="1350" spc="-10">
                <a:latin typeface="Carlito"/>
                <a:cs typeface="Carlito"/>
              </a:rPr>
              <a:t>analyze</a:t>
            </a:r>
            <a:r>
              <a:rPr dirty="0" sz="1350" spc="-60">
                <a:latin typeface="Carlito"/>
                <a:cs typeface="Carlito"/>
              </a:rPr>
              <a:t> </a:t>
            </a:r>
            <a:r>
              <a:rPr dirty="0" sz="1350" spc="-5">
                <a:latin typeface="Carlito"/>
                <a:cs typeface="Carlito"/>
              </a:rPr>
              <a:t>code</a:t>
            </a:r>
            <a:endParaRPr sz="135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Control-flow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Dataflow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>
                <a:latin typeface="Carlito"/>
                <a:cs typeface="Carlito"/>
              </a:rPr>
              <a:t>Input </a:t>
            </a:r>
            <a:r>
              <a:rPr dirty="0" sz="1200" spc="-5">
                <a:latin typeface="Carlito"/>
                <a:cs typeface="Carlito"/>
              </a:rPr>
              <a:t>space</a:t>
            </a:r>
            <a:r>
              <a:rPr dirty="0" sz="1200" spc="-45">
                <a:latin typeface="Carlito"/>
                <a:cs typeface="Carlito"/>
              </a:rPr>
              <a:t> </a:t>
            </a:r>
            <a:r>
              <a:rPr dirty="0" sz="1200">
                <a:latin typeface="Carlito"/>
                <a:cs typeface="Carlito"/>
              </a:rPr>
              <a:t>partitions</a:t>
            </a:r>
            <a:endParaRPr sz="12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5">
                <a:latin typeface="Carlito"/>
                <a:cs typeface="Carlito"/>
              </a:rPr>
              <a:t>Decision</a:t>
            </a:r>
            <a:r>
              <a:rPr dirty="0" sz="1200" spc="-35">
                <a:latin typeface="Carlito"/>
                <a:cs typeface="Carlito"/>
              </a:rPr>
              <a:t> </a:t>
            </a:r>
            <a:r>
              <a:rPr dirty="0" sz="1200" spc="-15">
                <a:latin typeface="Carlito"/>
                <a:cs typeface="Carlito"/>
              </a:rPr>
              <a:t>Tables</a:t>
            </a:r>
            <a:endParaRPr sz="1200">
              <a:latin typeface="Carlito"/>
              <a:cs typeface="Carlito"/>
            </a:endParaRPr>
          </a:p>
          <a:p>
            <a:pPr marL="241300">
              <a:lnSpc>
                <a:spcPts val="1435"/>
              </a:lnSpc>
            </a:pP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z="1200" spc="1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375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ts val="1614"/>
              </a:lnSpc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350" b="1">
                <a:solidFill>
                  <a:srgbClr val="4F81BC"/>
                </a:solidFill>
                <a:latin typeface="Carlito"/>
                <a:cs typeface="Carlito"/>
              </a:rPr>
              <a:t>What </a:t>
            </a:r>
            <a:r>
              <a:rPr dirty="0" sz="1350" spc="-5" b="1">
                <a:solidFill>
                  <a:srgbClr val="4F81BC"/>
                </a:solidFill>
                <a:latin typeface="Carlito"/>
                <a:cs typeface="Carlito"/>
              </a:rPr>
              <a:t>are </a:t>
            </a:r>
            <a:r>
              <a:rPr dirty="0" sz="1350" b="1">
                <a:solidFill>
                  <a:srgbClr val="4F81BC"/>
                </a:solidFill>
                <a:latin typeface="Carlito"/>
                <a:cs typeface="Carlito"/>
              </a:rPr>
              <a:t>the </a:t>
            </a:r>
            <a:r>
              <a:rPr dirty="0" sz="1350" spc="-5" b="1">
                <a:solidFill>
                  <a:srgbClr val="4F81BC"/>
                </a:solidFill>
                <a:latin typeface="Carlito"/>
                <a:cs typeface="Carlito"/>
              </a:rPr>
              <a:t>measures to </a:t>
            </a:r>
            <a:r>
              <a:rPr dirty="0" sz="1350" spc="-10" b="1">
                <a:solidFill>
                  <a:srgbClr val="4F81BC"/>
                </a:solidFill>
                <a:latin typeface="Carlito"/>
                <a:cs typeface="Carlito"/>
              </a:rPr>
              <a:t>test </a:t>
            </a:r>
            <a:r>
              <a:rPr dirty="0" sz="1350" b="1">
                <a:solidFill>
                  <a:srgbClr val="4F81BC"/>
                </a:solidFill>
                <a:latin typeface="Carlito"/>
                <a:cs typeface="Carlito"/>
              </a:rPr>
              <a:t>sufficiency of</a:t>
            </a:r>
            <a:r>
              <a:rPr dirty="0" sz="1350" spc="-120" b="1">
                <a:solidFill>
                  <a:srgbClr val="4F81BC"/>
                </a:solidFill>
                <a:latin typeface="Carlito"/>
                <a:cs typeface="Carlito"/>
              </a:rPr>
              <a:t> </a:t>
            </a:r>
            <a:r>
              <a:rPr dirty="0" sz="1350" spc="-5" b="1">
                <a:solidFill>
                  <a:srgbClr val="4F81BC"/>
                </a:solidFill>
                <a:latin typeface="Carlito"/>
                <a:cs typeface="Carlito"/>
              </a:rPr>
              <a:t>testing?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434" y="0"/>
            <a:ext cx="3453129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 </a:t>
            </a:r>
            <a:r>
              <a:rPr dirty="0" spc="-5"/>
              <a:t>More </a:t>
            </a:r>
            <a:r>
              <a:rPr dirty="0" spc="-55"/>
              <a:t>Test </a:t>
            </a:r>
            <a:r>
              <a:rPr dirty="0" spc="-5"/>
              <a:t>Cases </a:t>
            </a:r>
            <a:r>
              <a:rPr dirty="0"/>
              <a:t>in </a:t>
            </a:r>
            <a:r>
              <a:rPr dirty="0" spc="-55"/>
              <a:t>Test</a:t>
            </a:r>
            <a:r>
              <a:rPr dirty="0" spc="-40"/>
              <a:t> </a:t>
            </a:r>
            <a:r>
              <a:rPr dirty="0" spc="-5"/>
              <a:t>Suite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0" y="304799"/>
              <a:ext cx="3333750" cy="2095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09900" y="1714499"/>
              <a:ext cx="1562100" cy="17132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2900" y="304799"/>
              <a:ext cx="3810000" cy="2857500"/>
            </a:xfrm>
            <a:custGeom>
              <a:avLst/>
              <a:gdLst/>
              <a:ahLst/>
              <a:cxnLst/>
              <a:rect l="l" t="t" r="r" b="b"/>
              <a:pathLst>
                <a:path w="3810000" h="2857500">
                  <a:moveTo>
                    <a:pt x="0" y="1295400"/>
                  </a:moveTo>
                  <a:lnTo>
                    <a:pt x="762000" y="1295400"/>
                  </a:lnTo>
                  <a:lnTo>
                    <a:pt x="762000" y="1066800"/>
                  </a:lnTo>
                  <a:lnTo>
                    <a:pt x="0" y="1066800"/>
                  </a:lnTo>
                  <a:lnTo>
                    <a:pt x="0" y="1295400"/>
                  </a:lnTo>
                  <a:close/>
                </a:path>
                <a:path w="3810000" h="2857500">
                  <a:moveTo>
                    <a:pt x="228600" y="190500"/>
                  </a:moveTo>
                  <a:lnTo>
                    <a:pt x="1028700" y="190500"/>
                  </a:lnTo>
                  <a:lnTo>
                    <a:pt x="1028700" y="0"/>
                  </a:lnTo>
                  <a:lnTo>
                    <a:pt x="228600" y="0"/>
                  </a:lnTo>
                  <a:lnTo>
                    <a:pt x="228600" y="190500"/>
                  </a:lnTo>
                  <a:close/>
                </a:path>
                <a:path w="3810000" h="2857500">
                  <a:moveTo>
                    <a:pt x="1828800" y="2133600"/>
                  </a:moveTo>
                  <a:lnTo>
                    <a:pt x="2628900" y="2133600"/>
                  </a:lnTo>
                  <a:lnTo>
                    <a:pt x="2628900" y="1943100"/>
                  </a:lnTo>
                  <a:lnTo>
                    <a:pt x="1828800" y="1943100"/>
                  </a:lnTo>
                  <a:lnTo>
                    <a:pt x="1828800" y="2133600"/>
                  </a:lnTo>
                  <a:close/>
                </a:path>
                <a:path w="3810000" h="2857500">
                  <a:moveTo>
                    <a:pt x="2667000" y="2362200"/>
                  </a:moveTo>
                  <a:lnTo>
                    <a:pt x="3467100" y="2362200"/>
                  </a:lnTo>
                  <a:lnTo>
                    <a:pt x="3467100" y="2171700"/>
                  </a:lnTo>
                  <a:lnTo>
                    <a:pt x="2667000" y="2171700"/>
                  </a:lnTo>
                  <a:lnTo>
                    <a:pt x="2667000" y="2362200"/>
                  </a:lnTo>
                  <a:close/>
                </a:path>
                <a:path w="3810000" h="2857500">
                  <a:moveTo>
                    <a:pt x="3009900" y="2857500"/>
                  </a:moveTo>
                  <a:lnTo>
                    <a:pt x="3810000" y="2857500"/>
                  </a:lnTo>
                  <a:lnTo>
                    <a:pt x="3810000" y="2667000"/>
                  </a:lnTo>
                  <a:lnTo>
                    <a:pt x="3009900" y="2667000"/>
                  </a:lnTo>
                  <a:lnTo>
                    <a:pt x="3009900" y="28575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1936" y="0"/>
            <a:ext cx="100838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Test</a:t>
            </a:r>
            <a:r>
              <a:rPr dirty="0" spc="-70"/>
              <a:t> </a:t>
            </a:r>
            <a:r>
              <a:rPr dirty="0" spc="-10"/>
              <a:t>Suite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3048" y="571499"/>
              <a:ext cx="4541647" cy="243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4299" y="1333499"/>
              <a:ext cx="4343400" cy="1752600"/>
            </a:xfrm>
            <a:custGeom>
              <a:avLst/>
              <a:gdLst/>
              <a:ahLst/>
              <a:cxnLst/>
              <a:rect l="l" t="t" r="r" b="b"/>
              <a:pathLst>
                <a:path w="4343400" h="1752600">
                  <a:moveTo>
                    <a:pt x="0" y="1752600"/>
                  </a:moveTo>
                  <a:lnTo>
                    <a:pt x="1219200" y="1752600"/>
                  </a:lnTo>
                  <a:lnTo>
                    <a:pt x="1219200" y="914400"/>
                  </a:lnTo>
                  <a:lnTo>
                    <a:pt x="0" y="914400"/>
                  </a:lnTo>
                  <a:lnTo>
                    <a:pt x="0" y="1752600"/>
                  </a:lnTo>
                  <a:close/>
                </a:path>
                <a:path w="4343400" h="1752600">
                  <a:moveTo>
                    <a:pt x="1600200" y="152400"/>
                  </a:moveTo>
                  <a:lnTo>
                    <a:pt x="4343400" y="152400"/>
                  </a:lnTo>
                  <a:lnTo>
                    <a:pt x="4343400" y="0"/>
                  </a:lnTo>
                  <a:lnTo>
                    <a:pt x="1600200" y="0"/>
                  </a:lnTo>
                  <a:lnTo>
                    <a:pt x="1600200" y="1524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692" y="50672"/>
            <a:ext cx="11049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0"/>
              <a:t>Test </a:t>
            </a:r>
            <a:r>
              <a:rPr dirty="0" sz="2200" spc="-15"/>
              <a:t>Suite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0" y="394842"/>
              <a:ext cx="4572000" cy="3034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1104899"/>
              <a:ext cx="1447800" cy="876300"/>
            </a:xfrm>
            <a:custGeom>
              <a:avLst/>
              <a:gdLst/>
              <a:ahLst/>
              <a:cxnLst/>
              <a:rect l="l" t="t" r="r" b="b"/>
              <a:pathLst>
                <a:path w="1447800" h="876300">
                  <a:moveTo>
                    <a:pt x="0" y="876300"/>
                  </a:moveTo>
                  <a:lnTo>
                    <a:pt x="1447800" y="8763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14500" y="1447799"/>
              <a:ext cx="1104900" cy="228600"/>
            </a:xfrm>
            <a:custGeom>
              <a:avLst/>
              <a:gdLst/>
              <a:ahLst/>
              <a:cxnLst/>
              <a:rect l="l" t="t" r="r" b="b"/>
              <a:pathLst>
                <a:path w="1104900" h="228600">
                  <a:moveTo>
                    <a:pt x="0" y="228600"/>
                  </a:moveTo>
                  <a:lnTo>
                    <a:pt x="1104900" y="228600"/>
                  </a:lnTo>
                  <a:lnTo>
                    <a:pt x="11049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62099" y="2552699"/>
              <a:ext cx="2857500" cy="876300"/>
            </a:xfrm>
            <a:custGeom>
              <a:avLst/>
              <a:gdLst/>
              <a:ahLst/>
              <a:cxnLst/>
              <a:rect l="l" t="t" r="r" b="b"/>
              <a:pathLst>
                <a:path w="2857500" h="876300">
                  <a:moveTo>
                    <a:pt x="0" y="876300"/>
                  </a:moveTo>
                  <a:lnTo>
                    <a:pt x="2857500" y="876300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8763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5445" y="97917"/>
            <a:ext cx="1264285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/>
              <a:t>Testing</a:t>
            </a:r>
            <a:r>
              <a:rPr dirty="0" sz="1400" spc="220"/>
              <a:t> </a:t>
            </a:r>
            <a:r>
              <a:rPr dirty="0" sz="1400" spc="-5"/>
              <a:t>Revisited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223774" y="660272"/>
            <a:ext cx="3945890" cy="2411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 i="1">
                <a:solidFill>
                  <a:srgbClr val="C0504D"/>
                </a:solidFill>
                <a:latin typeface="Carlito"/>
                <a:cs typeface="Carlito"/>
              </a:rPr>
              <a:t>Goal </a:t>
            </a:r>
            <a:r>
              <a:rPr dirty="0" sz="1400" spc="-5" b="1" i="1">
                <a:solidFill>
                  <a:srgbClr val="C0504D"/>
                </a:solidFill>
                <a:latin typeface="Carlito"/>
                <a:cs typeface="Carlito"/>
              </a:rPr>
              <a:t>of testing</a:t>
            </a:r>
            <a:r>
              <a:rPr dirty="0" sz="1400" spc="-5" b="1">
                <a:latin typeface="Carlito"/>
                <a:cs typeface="Carlito"/>
              </a:rPr>
              <a:t>: maximize </a:t>
            </a:r>
            <a:r>
              <a:rPr dirty="0" sz="1400" b="1">
                <a:latin typeface="Carlito"/>
                <a:cs typeface="Carlito"/>
              </a:rPr>
              <a:t>the number and </a:t>
            </a:r>
            <a:r>
              <a:rPr dirty="0" sz="1400" spc="-5" b="1">
                <a:latin typeface="Carlito"/>
                <a:cs typeface="Carlito"/>
              </a:rPr>
              <a:t>severity</a:t>
            </a:r>
            <a:r>
              <a:rPr dirty="0" sz="1400" spc="-15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of</a:t>
            </a:r>
            <a:endParaRPr sz="14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  <a:spcBef>
                <a:spcPts val="1010"/>
              </a:spcBef>
              <a:tabLst>
                <a:tab pos="2755900" algn="l"/>
              </a:tabLst>
            </a:pPr>
            <a:r>
              <a:rPr dirty="0" sz="1400" spc="-100" b="1">
                <a:latin typeface="Arial"/>
                <a:cs typeface="Arial"/>
              </a:rPr>
              <a:t>defects </a:t>
            </a:r>
            <a:r>
              <a:rPr dirty="0" sz="1400" spc="-95" b="1">
                <a:latin typeface="Arial"/>
                <a:cs typeface="Arial"/>
              </a:rPr>
              <a:t>found </a:t>
            </a:r>
            <a:r>
              <a:rPr dirty="0" sz="1400" spc="-75" b="1">
                <a:latin typeface="Arial"/>
                <a:cs typeface="Arial"/>
              </a:rPr>
              <a:t>per dollar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spc="-100" b="1">
                <a:latin typeface="Arial"/>
                <a:cs typeface="Arial"/>
              </a:rPr>
              <a:t>spent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spc="-405" b="1">
                <a:latin typeface="Arial"/>
                <a:cs typeface="Arial"/>
              </a:rPr>
              <a:t>…	</a:t>
            </a:r>
            <a:r>
              <a:rPr dirty="0" sz="1400" b="1">
                <a:latin typeface="Carlito"/>
                <a:cs typeface="Carlito"/>
              </a:rPr>
              <a:t>thus: </a:t>
            </a:r>
            <a:r>
              <a:rPr dirty="0" sz="1400" spc="-5" b="1">
                <a:latin typeface="Carlito"/>
                <a:cs typeface="Carlito"/>
              </a:rPr>
              <a:t>test</a:t>
            </a:r>
            <a:r>
              <a:rPr dirty="0" sz="1400" spc="-10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early</a:t>
            </a:r>
            <a:endParaRPr sz="1400">
              <a:latin typeface="Carlito"/>
              <a:cs typeface="Carlito"/>
            </a:endParaRPr>
          </a:p>
          <a:p>
            <a:pPr marL="184785" marR="391160" indent="-172720">
              <a:lnSpc>
                <a:spcPct val="160000"/>
              </a:lnSpc>
              <a:spcBef>
                <a:spcPts val="335"/>
              </a:spcBef>
            </a:pPr>
            <a:r>
              <a:rPr dirty="0" sz="1400" b="1" i="1">
                <a:solidFill>
                  <a:srgbClr val="C0504D"/>
                </a:solidFill>
                <a:latin typeface="Carlito"/>
                <a:cs typeface="Carlito"/>
              </a:rPr>
              <a:t>Limits </a:t>
            </a:r>
            <a:r>
              <a:rPr dirty="0" sz="1400" spc="-5" b="1" i="1">
                <a:solidFill>
                  <a:srgbClr val="C0504D"/>
                </a:solidFill>
                <a:latin typeface="Carlito"/>
                <a:cs typeface="Carlito"/>
              </a:rPr>
              <a:t>of testing</a:t>
            </a:r>
            <a:r>
              <a:rPr dirty="0" sz="1400" spc="-5" b="1">
                <a:latin typeface="Carlito"/>
                <a:cs typeface="Carlito"/>
              </a:rPr>
              <a:t>: </a:t>
            </a:r>
            <a:r>
              <a:rPr dirty="0" sz="1400" spc="-20" b="1">
                <a:latin typeface="Carlito"/>
                <a:cs typeface="Carlito"/>
              </a:rPr>
              <a:t>Testing </a:t>
            </a:r>
            <a:r>
              <a:rPr dirty="0" sz="1400" spc="-5" b="1">
                <a:latin typeface="Carlito"/>
                <a:cs typeface="Carlito"/>
              </a:rPr>
              <a:t>can </a:t>
            </a:r>
            <a:r>
              <a:rPr dirty="0" sz="1400" b="1">
                <a:latin typeface="Carlito"/>
                <a:cs typeface="Carlito"/>
              </a:rPr>
              <a:t>only </a:t>
            </a:r>
            <a:r>
              <a:rPr dirty="0" sz="1400" spc="-5" b="1">
                <a:latin typeface="Carlito"/>
                <a:cs typeface="Carlito"/>
              </a:rPr>
              <a:t>determine </a:t>
            </a:r>
            <a:r>
              <a:rPr dirty="0" sz="1400" b="1">
                <a:latin typeface="Carlito"/>
                <a:cs typeface="Carlito"/>
              </a:rPr>
              <a:t>the  </a:t>
            </a:r>
            <a:r>
              <a:rPr dirty="0" sz="1400" spc="-5" b="1">
                <a:latin typeface="Carlito"/>
                <a:cs typeface="Carlito"/>
              </a:rPr>
              <a:t>presence </a:t>
            </a:r>
            <a:r>
              <a:rPr dirty="0" sz="1400" b="1">
                <a:latin typeface="Carlito"/>
                <a:cs typeface="Carlito"/>
              </a:rPr>
              <a:t>of </a:t>
            </a:r>
            <a:r>
              <a:rPr dirty="0" sz="1400" spc="-5" b="1">
                <a:latin typeface="Carlito"/>
                <a:cs typeface="Carlito"/>
              </a:rPr>
              <a:t>defects, </a:t>
            </a:r>
            <a:r>
              <a:rPr dirty="0" sz="1400" spc="-10" b="1">
                <a:latin typeface="Carlito"/>
                <a:cs typeface="Carlito"/>
              </a:rPr>
              <a:t>never </a:t>
            </a:r>
            <a:r>
              <a:rPr dirty="0" sz="1400" b="1">
                <a:latin typeface="Carlito"/>
                <a:cs typeface="Carlito"/>
              </a:rPr>
              <a:t>their</a:t>
            </a:r>
            <a:r>
              <a:rPr dirty="0" sz="1400" spc="-60" b="1">
                <a:latin typeface="Carlito"/>
                <a:cs typeface="Carlito"/>
              </a:rPr>
              <a:t> </a:t>
            </a:r>
            <a:r>
              <a:rPr dirty="0" sz="1400" b="1">
                <a:latin typeface="Carlito"/>
                <a:cs typeface="Carlito"/>
              </a:rPr>
              <a:t>absence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 marL="384175" indent="-143510">
              <a:lnSpc>
                <a:spcPct val="100000"/>
              </a:lnSpc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400" spc="-135" b="1">
                <a:latin typeface="Arial"/>
                <a:cs typeface="Arial"/>
              </a:rPr>
              <a:t>use </a:t>
            </a:r>
            <a:r>
              <a:rPr dirty="0" sz="1400" spc="-105" b="1">
                <a:latin typeface="Arial"/>
                <a:cs typeface="Arial"/>
              </a:rPr>
              <a:t>proofs </a:t>
            </a:r>
            <a:r>
              <a:rPr dirty="0" sz="1400" spc="-65" b="1">
                <a:latin typeface="Arial"/>
                <a:cs typeface="Arial"/>
              </a:rPr>
              <a:t>of </a:t>
            </a:r>
            <a:r>
              <a:rPr dirty="0" sz="1400" spc="-114" b="1">
                <a:latin typeface="Arial"/>
                <a:cs typeface="Arial"/>
              </a:rPr>
              <a:t>correctness </a:t>
            </a:r>
            <a:r>
              <a:rPr dirty="0" sz="1400" spc="-45" b="1">
                <a:latin typeface="Arial"/>
                <a:cs typeface="Arial"/>
              </a:rPr>
              <a:t>to </a:t>
            </a:r>
            <a:r>
              <a:rPr dirty="0" sz="1400" spc="-100" b="1">
                <a:latin typeface="Arial"/>
                <a:cs typeface="Arial"/>
              </a:rPr>
              <a:t>establish</a:t>
            </a:r>
            <a:r>
              <a:rPr dirty="0" sz="1400" spc="-130" b="1">
                <a:latin typeface="Arial"/>
                <a:cs typeface="Arial"/>
              </a:rPr>
              <a:t> </a:t>
            </a:r>
            <a:r>
              <a:rPr dirty="0" sz="1400" spc="-120" b="1">
                <a:latin typeface="Arial"/>
                <a:cs typeface="Arial"/>
              </a:rPr>
              <a:t>“absence</a:t>
            </a:r>
            <a:r>
              <a:rPr dirty="0" sz="1200" spc="-120" b="1">
                <a:latin typeface="Arial"/>
                <a:cs typeface="Arial"/>
              </a:rPr>
              <a:t>”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400" b="1" i="1">
                <a:solidFill>
                  <a:srgbClr val="C0504D"/>
                </a:solidFill>
                <a:latin typeface="Carlito"/>
                <a:cs typeface="Carlito"/>
              </a:rPr>
              <a:t>Who should </a:t>
            </a:r>
            <a:r>
              <a:rPr dirty="0" sz="1400" spc="-5" b="1" i="1">
                <a:solidFill>
                  <a:srgbClr val="C0504D"/>
                </a:solidFill>
                <a:latin typeface="Carlito"/>
                <a:cs typeface="Carlito"/>
              </a:rPr>
              <a:t>test</a:t>
            </a:r>
            <a:r>
              <a:rPr dirty="0" sz="1400" spc="-5" b="1">
                <a:latin typeface="Carlito"/>
                <a:cs typeface="Carlito"/>
              </a:rPr>
              <a:t>: </a:t>
            </a:r>
            <a:r>
              <a:rPr dirty="0" sz="1400" b="1">
                <a:latin typeface="Carlito"/>
                <a:cs typeface="Carlito"/>
              </a:rPr>
              <a:t>Someone other than the</a:t>
            </a:r>
            <a:r>
              <a:rPr dirty="0" sz="1400" spc="-155" b="1">
                <a:latin typeface="Carlito"/>
                <a:cs typeface="Carlito"/>
              </a:rPr>
              <a:t> </a:t>
            </a:r>
            <a:r>
              <a:rPr dirty="0" sz="1400" spc="-15" b="1">
                <a:latin typeface="Carlito"/>
                <a:cs typeface="Carlito"/>
              </a:rPr>
              <a:t>developer.</a:t>
            </a:r>
            <a:endParaRPr sz="1400">
              <a:latin typeface="Carlito"/>
              <a:cs typeface="Carlito"/>
            </a:endParaRPr>
          </a:p>
          <a:p>
            <a:pPr marL="384175" indent="-143510">
              <a:lnSpc>
                <a:spcPct val="100000"/>
              </a:lnSpc>
              <a:spcBef>
                <a:spcPts val="121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200" spc="-10" b="1">
                <a:latin typeface="Carlito"/>
                <a:cs typeface="Carlito"/>
              </a:rPr>
              <a:t>Why?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373882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4666" y="4109465"/>
            <a:ext cx="158178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Code</a:t>
            </a:r>
            <a:r>
              <a:rPr dirty="0" sz="2200" spc="-55"/>
              <a:t> </a:t>
            </a:r>
            <a:r>
              <a:rPr dirty="0" sz="2200" spc="-10"/>
              <a:t>Analysis</a:t>
            </a:r>
            <a:endParaRPr sz="2200"/>
          </a:p>
        </p:txBody>
      </p:sp>
      <p:sp>
        <p:nvSpPr>
          <p:cNvPr id="4" name="object 4"/>
          <p:cNvSpPr/>
          <p:nvPr/>
        </p:nvSpPr>
        <p:spPr>
          <a:xfrm>
            <a:off x="914400" y="609600"/>
            <a:ext cx="1866900" cy="3009900"/>
          </a:xfrm>
          <a:custGeom>
            <a:avLst/>
            <a:gdLst/>
            <a:ahLst/>
            <a:cxnLst/>
            <a:rect l="l" t="t" r="r" b="b"/>
            <a:pathLst>
              <a:path w="1866900" h="3009900">
                <a:moveTo>
                  <a:pt x="1562099" y="0"/>
                </a:moveTo>
                <a:lnTo>
                  <a:pt x="1562099" y="3009900"/>
                </a:lnTo>
                <a:lnTo>
                  <a:pt x="1866899" y="3009900"/>
                </a:lnTo>
                <a:lnTo>
                  <a:pt x="1866899" y="0"/>
                </a:lnTo>
                <a:lnTo>
                  <a:pt x="1562099" y="0"/>
                </a:lnTo>
                <a:close/>
              </a:path>
              <a:path w="1866900" h="3009900">
                <a:moveTo>
                  <a:pt x="723900" y="0"/>
                </a:moveTo>
                <a:lnTo>
                  <a:pt x="723900" y="2552700"/>
                </a:lnTo>
                <a:lnTo>
                  <a:pt x="914400" y="2552700"/>
                </a:lnTo>
                <a:lnTo>
                  <a:pt x="914400" y="0"/>
                </a:lnTo>
                <a:lnTo>
                  <a:pt x="723900" y="0"/>
                </a:lnTo>
                <a:close/>
              </a:path>
              <a:path w="1866900" h="3009900">
                <a:moveTo>
                  <a:pt x="0" y="152400"/>
                </a:moveTo>
                <a:lnTo>
                  <a:pt x="0" y="1409700"/>
                </a:lnTo>
                <a:lnTo>
                  <a:pt x="228600" y="1409700"/>
                </a:lnTo>
                <a:lnTo>
                  <a:pt x="228600" y="152400"/>
                </a:lnTo>
                <a:lnTo>
                  <a:pt x="0" y="152400"/>
                </a:lnTo>
                <a:close/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04"/>
            <a:ext cx="3428365" cy="4571365"/>
          </a:xfrm>
          <a:custGeom>
            <a:avLst/>
            <a:gdLst/>
            <a:ahLst/>
            <a:cxnLst/>
            <a:rect l="l" t="t" r="r" b="b"/>
            <a:pathLst>
              <a:path w="3428365" h="4571365">
                <a:moveTo>
                  <a:pt x="0" y="0"/>
                </a:moveTo>
                <a:lnTo>
                  <a:pt x="0" y="4571365"/>
                </a:lnTo>
                <a:lnTo>
                  <a:pt x="3428111" y="4571365"/>
                </a:lnTo>
                <a:lnTo>
                  <a:pt x="3428111" y="0"/>
                </a:lnTo>
                <a:lnTo>
                  <a:pt x="0" y="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6320" y="50672"/>
            <a:ext cx="960119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Findings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531621"/>
            <a:ext cx="3832225" cy="1342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138430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10">
                <a:latin typeface="Carlito"/>
                <a:cs typeface="Carlito"/>
              </a:rPr>
              <a:t>Statement </a:t>
            </a:r>
            <a:r>
              <a:rPr dirty="0" sz="1600" spc="-15">
                <a:latin typeface="Carlito"/>
                <a:cs typeface="Carlito"/>
              </a:rPr>
              <a:t>coverage </a:t>
            </a:r>
            <a:r>
              <a:rPr dirty="0" sz="1600" spc="-5">
                <a:latin typeface="Carlito"/>
                <a:cs typeface="Carlito"/>
              </a:rPr>
              <a:t>is </a:t>
            </a:r>
            <a:r>
              <a:rPr dirty="0" sz="1600" spc="-15">
                <a:latin typeface="Carlito"/>
                <a:cs typeface="Carlito"/>
              </a:rPr>
              <a:t>weaker </a:t>
            </a:r>
            <a:r>
              <a:rPr dirty="0" sz="1600" spc="-5">
                <a:latin typeface="Carlito"/>
                <a:cs typeface="Carlito"/>
              </a:rPr>
              <a:t>than </a:t>
            </a:r>
            <a:r>
              <a:rPr dirty="0" sz="1600" spc="-10">
                <a:latin typeface="Carlito"/>
                <a:cs typeface="Carlito"/>
              </a:rPr>
              <a:t>branch  </a:t>
            </a:r>
            <a:r>
              <a:rPr dirty="0" sz="1600" spc="-15">
                <a:latin typeface="Carlito"/>
                <a:cs typeface="Carlito"/>
              </a:rPr>
              <a:t>coverage</a:t>
            </a:r>
            <a:r>
              <a:rPr dirty="0" sz="1600" spc="-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criteria</a:t>
            </a:r>
            <a:endParaRPr sz="160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40">
                <a:latin typeface="Carlito"/>
                <a:cs typeface="Carlito"/>
              </a:rPr>
              <a:t>We </a:t>
            </a:r>
            <a:r>
              <a:rPr dirty="0" sz="1600" spc="-10">
                <a:latin typeface="Carlito"/>
                <a:cs typeface="Carlito"/>
              </a:rPr>
              <a:t>can </a:t>
            </a:r>
            <a:r>
              <a:rPr dirty="0" sz="1600" spc="-5">
                <a:latin typeface="Carlito"/>
                <a:cs typeface="Carlito"/>
              </a:rPr>
              <a:t>find </a:t>
            </a:r>
            <a:r>
              <a:rPr dirty="0" sz="1600" spc="-10">
                <a:latin typeface="Carlito"/>
                <a:cs typeface="Carlito"/>
              </a:rPr>
              <a:t>out </a:t>
            </a:r>
            <a:r>
              <a:rPr dirty="0" sz="1600" spc="-5">
                <a:latin typeface="Carlito"/>
                <a:cs typeface="Carlito"/>
              </a:rPr>
              <a:t>if </a:t>
            </a:r>
            <a:r>
              <a:rPr dirty="0" sz="1600" spc="-10">
                <a:latin typeface="Carlito"/>
                <a:cs typeface="Carlito"/>
              </a:rPr>
              <a:t>branches </a:t>
            </a:r>
            <a:r>
              <a:rPr dirty="0" sz="1600" spc="-15">
                <a:latin typeface="Carlito"/>
                <a:cs typeface="Carlito"/>
              </a:rPr>
              <a:t>are </a:t>
            </a:r>
            <a:r>
              <a:rPr dirty="0" sz="1600" spc="-5">
                <a:latin typeface="Carlito"/>
                <a:cs typeface="Carlito"/>
              </a:rPr>
              <a:t>missed </a:t>
            </a:r>
            <a:r>
              <a:rPr dirty="0" sz="1600" spc="-15">
                <a:latin typeface="Carlito"/>
                <a:cs typeface="Carlito"/>
              </a:rPr>
              <a:t>from  coverage</a:t>
            </a:r>
            <a:r>
              <a:rPr dirty="0" sz="1600" spc="-5">
                <a:latin typeface="Carlito"/>
                <a:cs typeface="Carlito"/>
              </a:rPr>
              <a:t> analysis</a:t>
            </a:r>
            <a:endParaRPr sz="16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40">
                <a:latin typeface="Carlito"/>
                <a:cs typeface="Carlito"/>
              </a:rPr>
              <a:t>We </a:t>
            </a:r>
            <a:r>
              <a:rPr dirty="0" sz="1600" spc="-15">
                <a:latin typeface="Carlito"/>
                <a:cs typeface="Carlito"/>
              </a:rPr>
              <a:t>get several different coverage</a:t>
            </a:r>
            <a:r>
              <a:rPr dirty="0" sz="1600" spc="10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reports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692" y="51257"/>
            <a:ext cx="110363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Su</a:t>
            </a:r>
            <a:r>
              <a:rPr dirty="0" sz="2200" spc="-15"/>
              <a:t>m</a:t>
            </a:r>
            <a:r>
              <a:rPr dirty="0" sz="2200" spc="-5"/>
              <a:t>ma</a:t>
            </a:r>
            <a:r>
              <a:rPr dirty="0" sz="2200"/>
              <a:t>r</a:t>
            </a:r>
            <a:r>
              <a:rPr dirty="0" sz="2200" spc="-5"/>
              <a:t>y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484702"/>
            <a:ext cx="3790315" cy="255968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35">
                <a:latin typeface="Carlito"/>
                <a:cs typeface="Carlito"/>
              </a:rPr>
              <a:t>We </a:t>
            </a:r>
            <a:r>
              <a:rPr dirty="0" sz="1500" spc="-5">
                <a:latin typeface="Carlito"/>
                <a:cs typeface="Carlito"/>
              </a:rPr>
              <a:t>needed knowledge of</a:t>
            </a:r>
            <a:r>
              <a:rPr dirty="0" sz="1500" spc="-1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both</a:t>
            </a:r>
            <a:endParaRPr sz="15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10">
                <a:latin typeface="Carlito"/>
                <a:cs typeface="Carlito"/>
              </a:rPr>
              <a:t>How to </a:t>
            </a:r>
            <a:r>
              <a:rPr dirty="0" sz="1300" spc="-5">
                <a:latin typeface="Carlito"/>
                <a:cs typeface="Carlito"/>
              </a:rPr>
              <a:t>derive </a:t>
            </a:r>
            <a:r>
              <a:rPr dirty="0" sz="1300" spc="-10">
                <a:latin typeface="Carlito"/>
                <a:cs typeface="Carlito"/>
              </a:rPr>
              <a:t>test</a:t>
            </a:r>
            <a:r>
              <a:rPr dirty="0" sz="1300" spc="-5">
                <a:latin typeface="Carlito"/>
                <a:cs typeface="Carlito"/>
              </a:rPr>
              <a:t> cases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10">
                <a:latin typeface="Carlito"/>
                <a:cs typeface="Carlito"/>
              </a:rPr>
              <a:t>How </a:t>
            </a:r>
            <a:r>
              <a:rPr dirty="0" sz="1300" spc="-15">
                <a:latin typeface="Carlito"/>
                <a:cs typeface="Carlito"/>
              </a:rPr>
              <a:t>to execute </a:t>
            </a:r>
            <a:r>
              <a:rPr dirty="0" sz="1300" spc="-10">
                <a:latin typeface="Carlito"/>
                <a:cs typeface="Carlito"/>
              </a:rPr>
              <a:t>test</a:t>
            </a:r>
            <a:r>
              <a:rPr dirty="0" sz="1300" spc="15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cases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35">
                <a:latin typeface="Carlito"/>
                <a:cs typeface="Carlito"/>
              </a:rPr>
              <a:t>We</a:t>
            </a:r>
            <a:r>
              <a:rPr dirty="0" sz="1500" spc="-1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needed</a:t>
            </a:r>
            <a:endParaRPr sz="15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10">
                <a:latin typeface="Carlito"/>
                <a:cs typeface="Carlito"/>
              </a:rPr>
              <a:t>Coverage</a:t>
            </a:r>
            <a:r>
              <a:rPr dirty="0" sz="1300" spc="-35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analysis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Confidence</a:t>
            </a:r>
            <a:r>
              <a:rPr dirty="0" sz="1300" spc="-30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measure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5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Input space</a:t>
            </a:r>
            <a:r>
              <a:rPr dirty="0" sz="1300" spc="-25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partitioning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5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Decision</a:t>
            </a:r>
            <a:r>
              <a:rPr dirty="0" sz="1300" spc="-10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tables</a:t>
            </a:r>
            <a:endParaRPr sz="13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155"/>
              </a:spcBef>
            </a:pPr>
            <a:r>
              <a:rPr dirty="0" sz="1300" spc="-5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z="1300" spc="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300" spc="-409"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70">
                <a:latin typeface="Carlito"/>
                <a:cs typeface="Carlito"/>
              </a:rPr>
              <a:t>To </a:t>
            </a:r>
            <a:r>
              <a:rPr dirty="0" sz="1500" spc="-10">
                <a:latin typeface="Carlito"/>
                <a:cs typeface="Carlito"/>
              </a:rPr>
              <a:t>say </a:t>
            </a:r>
            <a:r>
              <a:rPr dirty="0" sz="1500">
                <a:latin typeface="Carlito"/>
                <a:cs typeface="Carlito"/>
              </a:rPr>
              <a:t>if the </a:t>
            </a:r>
            <a:r>
              <a:rPr dirty="0" sz="1500" spc="-10">
                <a:latin typeface="Carlito"/>
                <a:cs typeface="Carlito"/>
              </a:rPr>
              <a:t>generated test </a:t>
            </a:r>
            <a:r>
              <a:rPr dirty="0" sz="1500" spc="-5">
                <a:latin typeface="Carlito"/>
                <a:cs typeface="Carlito"/>
              </a:rPr>
              <a:t>cases </a:t>
            </a:r>
            <a:r>
              <a:rPr dirty="0" sz="1500" spc="-15">
                <a:latin typeface="Carlito"/>
                <a:cs typeface="Carlito"/>
              </a:rPr>
              <a:t>were</a:t>
            </a:r>
            <a:r>
              <a:rPr dirty="0" sz="1500" spc="-2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enough</a:t>
            </a:r>
            <a:endParaRPr sz="15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5">
                <a:latin typeface="Carlito"/>
                <a:cs typeface="Carlito"/>
              </a:rPr>
              <a:t>Since </a:t>
            </a:r>
            <a:r>
              <a:rPr dirty="0" sz="1500" spc="-10">
                <a:latin typeface="Carlito"/>
                <a:cs typeface="Carlito"/>
              </a:rPr>
              <a:t>we </a:t>
            </a:r>
            <a:r>
              <a:rPr dirty="0" sz="1500" spc="-5">
                <a:latin typeface="Carlito"/>
                <a:cs typeface="Carlito"/>
              </a:rPr>
              <a:t>can </a:t>
            </a:r>
            <a:r>
              <a:rPr dirty="0" sz="1500" spc="-10">
                <a:latin typeface="Carlito"/>
                <a:cs typeface="Carlito"/>
              </a:rPr>
              <a:t>exhaustively test </a:t>
            </a:r>
            <a:r>
              <a:rPr dirty="0" sz="1500">
                <a:latin typeface="Carlito"/>
                <a:cs typeface="Carlito"/>
              </a:rPr>
              <a:t>an</a:t>
            </a:r>
            <a:r>
              <a:rPr dirty="0" sz="1500" spc="-65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SUT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8408" y="1232153"/>
            <a:ext cx="107569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000000"/>
                </a:solidFill>
              </a:rPr>
              <a:t>Coverage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69061"/>
            <a:ext cx="4572000" cy="3060065"/>
            <a:chOff x="0" y="369061"/>
            <a:chExt cx="4572000" cy="3060065"/>
          </a:xfrm>
        </p:grpSpPr>
        <p:sp>
          <p:nvSpPr>
            <p:cNvPr id="3" name="object 3"/>
            <p:cNvSpPr/>
            <p:nvPr/>
          </p:nvSpPr>
          <p:spPr>
            <a:xfrm>
              <a:off x="1828800" y="369061"/>
              <a:ext cx="2743200" cy="30599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21639"/>
              <a:ext cx="1828800" cy="1793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9434" y="0"/>
            <a:ext cx="34544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/>
              <a:t>Coverage </a:t>
            </a:r>
            <a:r>
              <a:rPr dirty="0" sz="2200" spc="-130">
                <a:latin typeface="Arial"/>
                <a:cs typeface="Arial"/>
              </a:rPr>
              <a:t>– </a:t>
            </a:r>
            <a:r>
              <a:rPr dirty="0" sz="2200" spc="-10"/>
              <a:t>Installing</a:t>
            </a:r>
            <a:r>
              <a:rPr dirty="0" sz="2200" spc="45"/>
              <a:t> </a:t>
            </a:r>
            <a:r>
              <a:rPr dirty="0" sz="2200" spc="-10"/>
              <a:t>EclEmma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7" name="object 7"/>
            <p:cNvSpPr/>
            <p:nvPr/>
          </p:nvSpPr>
          <p:spPr>
            <a:xfrm>
              <a:off x="0" y="533399"/>
              <a:ext cx="1104900" cy="114300"/>
            </a:xfrm>
            <a:custGeom>
              <a:avLst/>
              <a:gdLst/>
              <a:ahLst/>
              <a:cxnLst/>
              <a:rect l="l" t="t" r="r" b="b"/>
              <a:pathLst>
                <a:path w="1104900" h="114300">
                  <a:moveTo>
                    <a:pt x="0" y="114300"/>
                  </a:moveTo>
                  <a:lnTo>
                    <a:pt x="1104900" y="114300"/>
                  </a:lnTo>
                  <a:lnTo>
                    <a:pt x="1104900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9100" y="952499"/>
              <a:ext cx="3619500" cy="952500"/>
            </a:xfrm>
            <a:custGeom>
              <a:avLst/>
              <a:gdLst/>
              <a:ahLst/>
              <a:cxnLst/>
              <a:rect l="l" t="t" r="r" b="b"/>
              <a:pathLst>
                <a:path w="3619500" h="952500">
                  <a:moveTo>
                    <a:pt x="0" y="952499"/>
                  </a:moveTo>
                  <a:lnTo>
                    <a:pt x="1371600" y="952499"/>
                  </a:lnTo>
                  <a:lnTo>
                    <a:pt x="1371600" y="800099"/>
                  </a:lnTo>
                  <a:lnTo>
                    <a:pt x="0" y="800099"/>
                  </a:lnTo>
                  <a:lnTo>
                    <a:pt x="0" y="952499"/>
                  </a:lnTo>
                  <a:close/>
                </a:path>
                <a:path w="3619500" h="952500">
                  <a:moveTo>
                    <a:pt x="1752600" y="152399"/>
                  </a:moveTo>
                  <a:lnTo>
                    <a:pt x="3619500" y="152399"/>
                  </a:lnTo>
                  <a:lnTo>
                    <a:pt x="3619500" y="0"/>
                  </a:lnTo>
                  <a:lnTo>
                    <a:pt x="1752600" y="0"/>
                  </a:lnTo>
                  <a:lnTo>
                    <a:pt x="1752600" y="15239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38600" y="952499"/>
              <a:ext cx="533400" cy="190500"/>
            </a:xfrm>
            <a:custGeom>
              <a:avLst/>
              <a:gdLst/>
              <a:ahLst/>
              <a:cxnLst/>
              <a:rect l="l" t="t" r="r" b="b"/>
              <a:pathLst>
                <a:path w="533400" h="190500">
                  <a:moveTo>
                    <a:pt x="0" y="190499"/>
                  </a:moveTo>
                  <a:lnTo>
                    <a:pt x="533400" y="190499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90800" y="1981199"/>
              <a:ext cx="1524000" cy="304800"/>
            </a:xfrm>
            <a:custGeom>
              <a:avLst/>
              <a:gdLst/>
              <a:ahLst/>
              <a:cxnLst/>
              <a:rect l="l" t="t" r="r" b="b"/>
              <a:pathLst>
                <a:path w="1524000" h="304800">
                  <a:moveTo>
                    <a:pt x="0" y="304800"/>
                  </a:moveTo>
                  <a:lnTo>
                    <a:pt x="1524000" y="3048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069" y="0"/>
            <a:ext cx="194691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Installing</a:t>
            </a:r>
            <a:r>
              <a:rPr dirty="0" spc="-85"/>
              <a:t> </a:t>
            </a:r>
            <a:r>
              <a:rPr dirty="0" spc="-5"/>
              <a:t>EclEmma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0" y="304799"/>
              <a:ext cx="2476500" cy="30904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14600" y="761999"/>
              <a:ext cx="2057400" cy="2667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99" y="1257299"/>
              <a:ext cx="1409700" cy="304800"/>
            </a:xfrm>
            <a:custGeom>
              <a:avLst/>
              <a:gdLst/>
              <a:ahLst/>
              <a:cxnLst/>
              <a:rect l="l" t="t" r="r" b="b"/>
              <a:pathLst>
                <a:path w="1409700" h="304800">
                  <a:moveTo>
                    <a:pt x="0" y="304800"/>
                  </a:moveTo>
                  <a:lnTo>
                    <a:pt x="1409700" y="304800"/>
                  </a:lnTo>
                  <a:lnTo>
                    <a:pt x="14097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04899" y="3238499"/>
              <a:ext cx="495300" cy="190500"/>
            </a:xfrm>
            <a:custGeom>
              <a:avLst/>
              <a:gdLst/>
              <a:ahLst/>
              <a:cxnLst/>
              <a:rect l="l" t="t" r="r" b="b"/>
              <a:pathLst>
                <a:path w="495300" h="190500">
                  <a:moveTo>
                    <a:pt x="0" y="190500"/>
                  </a:moveTo>
                  <a:lnTo>
                    <a:pt x="495300" y="190500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52700" y="2705099"/>
              <a:ext cx="1295400" cy="304800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304800"/>
                  </a:moveTo>
                  <a:lnTo>
                    <a:pt x="1295400" y="3048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10000" y="3238499"/>
              <a:ext cx="419100" cy="190500"/>
            </a:xfrm>
            <a:custGeom>
              <a:avLst/>
              <a:gdLst/>
              <a:ahLst/>
              <a:cxnLst/>
              <a:rect l="l" t="t" r="r" b="b"/>
              <a:pathLst>
                <a:path w="419100" h="190500">
                  <a:moveTo>
                    <a:pt x="0" y="190500"/>
                  </a:moveTo>
                  <a:lnTo>
                    <a:pt x="419100" y="1905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4" y="253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0"/>
                  </a:moveTo>
                  <a:lnTo>
                    <a:pt x="4571365" y="3428110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679" y="51257"/>
            <a:ext cx="336042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5"/>
              <a:t>Covered </a:t>
            </a:r>
            <a:r>
              <a:rPr dirty="0" sz="2200" spc="-5"/>
              <a:t>and </a:t>
            </a:r>
            <a:r>
              <a:rPr dirty="0" sz="2200" spc="-15"/>
              <a:t>uncovered</a:t>
            </a:r>
            <a:r>
              <a:rPr dirty="0" sz="2200" spc="5"/>
              <a:t> </a:t>
            </a:r>
            <a:r>
              <a:rPr dirty="0" sz="2200" spc="-5"/>
              <a:t>Code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4" name="object 4"/>
            <p:cNvSpPr/>
            <p:nvPr/>
          </p:nvSpPr>
          <p:spPr>
            <a:xfrm>
              <a:off x="38100" y="533399"/>
              <a:ext cx="4533900" cy="2895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4800" y="533399"/>
              <a:ext cx="2857500" cy="2133600"/>
            </a:xfrm>
            <a:custGeom>
              <a:avLst/>
              <a:gdLst/>
              <a:ahLst/>
              <a:cxnLst/>
              <a:rect l="l" t="t" r="r" b="b"/>
              <a:pathLst>
                <a:path w="2857500" h="2133600">
                  <a:moveTo>
                    <a:pt x="0" y="228600"/>
                  </a:moveTo>
                  <a:lnTo>
                    <a:pt x="190500" y="228600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2857500" h="2133600">
                  <a:moveTo>
                    <a:pt x="685800" y="1447799"/>
                  </a:moveTo>
                  <a:lnTo>
                    <a:pt x="2857500" y="1447799"/>
                  </a:lnTo>
                  <a:lnTo>
                    <a:pt x="2857500" y="419100"/>
                  </a:lnTo>
                  <a:lnTo>
                    <a:pt x="685800" y="419100"/>
                  </a:lnTo>
                  <a:lnTo>
                    <a:pt x="685800" y="1447799"/>
                  </a:lnTo>
                  <a:close/>
                </a:path>
                <a:path w="2857500" h="2133600">
                  <a:moveTo>
                    <a:pt x="685800" y="2133599"/>
                  </a:moveTo>
                  <a:lnTo>
                    <a:pt x="2857500" y="2133599"/>
                  </a:lnTo>
                  <a:lnTo>
                    <a:pt x="2857500" y="1485899"/>
                  </a:lnTo>
                  <a:lnTo>
                    <a:pt x="685800" y="1485899"/>
                  </a:lnTo>
                  <a:lnTo>
                    <a:pt x="685800" y="213359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8699" y="3047999"/>
              <a:ext cx="3467100" cy="381000"/>
            </a:xfrm>
            <a:custGeom>
              <a:avLst/>
              <a:gdLst/>
              <a:ahLst/>
              <a:cxnLst/>
              <a:rect l="l" t="t" r="r" b="b"/>
              <a:pathLst>
                <a:path w="3467100" h="381000">
                  <a:moveTo>
                    <a:pt x="0" y="380999"/>
                  </a:moveTo>
                  <a:lnTo>
                    <a:pt x="3467100" y="380999"/>
                  </a:lnTo>
                  <a:lnTo>
                    <a:pt x="3467100" y="0"/>
                  </a:lnTo>
                  <a:lnTo>
                    <a:pt x="0" y="0"/>
                  </a:lnTo>
                  <a:lnTo>
                    <a:pt x="0" y="38099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50" y="112902"/>
            <a:ext cx="3591560" cy="513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74470" marR="5080" indent="-1462405">
              <a:lnSpc>
                <a:spcPct val="100000"/>
              </a:lnSpc>
              <a:spcBef>
                <a:spcPts val="95"/>
              </a:spcBef>
            </a:pPr>
            <a:r>
              <a:rPr dirty="0" sz="1600" spc="-10"/>
              <a:t>Equivalence Partitions </a:t>
            </a:r>
            <a:r>
              <a:rPr dirty="0" sz="1600" spc="-5"/>
              <a:t>with Boundary </a:t>
            </a:r>
            <a:r>
              <a:rPr dirty="0" sz="1600" spc="-10"/>
              <a:t>value  </a:t>
            </a:r>
            <a:r>
              <a:rPr dirty="0" sz="1600" spc="-5"/>
              <a:t>analysis</a:t>
            </a:r>
            <a:endParaRPr sz="1600"/>
          </a:p>
        </p:txBody>
      </p:sp>
      <p:grpSp>
        <p:nvGrpSpPr>
          <p:cNvPr id="3" name="object 3"/>
          <p:cNvGrpSpPr/>
          <p:nvPr/>
        </p:nvGrpSpPr>
        <p:grpSpPr>
          <a:xfrm>
            <a:off x="530225" y="983614"/>
            <a:ext cx="3618229" cy="816610"/>
            <a:chOff x="530225" y="983614"/>
            <a:chExt cx="3618229" cy="816610"/>
          </a:xfrm>
        </p:grpSpPr>
        <p:sp>
          <p:nvSpPr>
            <p:cNvPr id="4" name="object 4"/>
            <p:cNvSpPr/>
            <p:nvPr/>
          </p:nvSpPr>
          <p:spPr>
            <a:xfrm>
              <a:off x="530225" y="1534324"/>
              <a:ext cx="3618229" cy="266065"/>
            </a:xfrm>
            <a:custGeom>
              <a:avLst/>
              <a:gdLst/>
              <a:ahLst/>
              <a:cxnLst/>
              <a:rect l="l" t="t" r="r" b="b"/>
              <a:pathLst>
                <a:path w="3618229" h="266064">
                  <a:moveTo>
                    <a:pt x="3617976" y="0"/>
                  </a:moveTo>
                  <a:lnTo>
                    <a:pt x="0" y="0"/>
                  </a:lnTo>
                  <a:lnTo>
                    <a:pt x="0" y="265899"/>
                  </a:lnTo>
                  <a:lnTo>
                    <a:pt x="3617976" y="265899"/>
                  </a:lnTo>
                  <a:lnTo>
                    <a:pt x="3617976" y="0"/>
                  </a:lnTo>
                  <a:close/>
                </a:path>
              </a:pathLst>
            </a:custGeom>
            <a:solidFill>
              <a:srgbClr val="6D79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88602" y="1248901"/>
              <a:ext cx="106457" cy="1865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81566" y="1248901"/>
              <a:ext cx="106330" cy="1865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48561" y="990599"/>
              <a:ext cx="93980" cy="345440"/>
            </a:xfrm>
            <a:custGeom>
              <a:avLst/>
              <a:gdLst/>
              <a:ahLst/>
              <a:cxnLst/>
              <a:rect l="l" t="t" r="r" b="b"/>
              <a:pathLst>
                <a:path w="93980" h="345440">
                  <a:moveTo>
                    <a:pt x="0" y="345313"/>
                  </a:moveTo>
                  <a:lnTo>
                    <a:pt x="762" y="0"/>
                  </a:lnTo>
                </a:path>
                <a:path w="93980" h="345440">
                  <a:moveTo>
                    <a:pt x="92837" y="345313"/>
                  </a:moveTo>
                  <a:lnTo>
                    <a:pt x="93725" y="132588"/>
                  </a:lnTo>
                </a:path>
              </a:pathLst>
            </a:custGeom>
            <a:ln w="13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99878" y="1116440"/>
              <a:ext cx="106330" cy="3190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18190" y="1248901"/>
              <a:ext cx="199294" cy="1865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78150" y="990599"/>
              <a:ext cx="93980" cy="345440"/>
            </a:xfrm>
            <a:custGeom>
              <a:avLst/>
              <a:gdLst/>
              <a:ahLst/>
              <a:cxnLst/>
              <a:rect l="l" t="t" r="r" b="b"/>
              <a:pathLst>
                <a:path w="93980" h="345440">
                  <a:moveTo>
                    <a:pt x="92837" y="345313"/>
                  </a:moveTo>
                  <a:lnTo>
                    <a:pt x="93599" y="0"/>
                  </a:lnTo>
                </a:path>
                <a:path w="93980" h="345440">
                  <a:moveTo>
                    <a:pt x="0" y="345313"/>
                  </a:moveTo>
                  <a:lnTo>
                    <a:pt x="762" y="132588"/>
                  </a:lnTo>
                </a:path>
              </a:pathLst>
            </a:custGeom>
            <a:ln w="13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0453" y="1441078"/>
          <a:ext cx="363855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210"/>
                <a:gridCol w="1503044"/>
                <a:gridCol w="1070610"/>
              </a:tblGrid>
              <a:tr h="265912"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900" spc="-15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Array</a:t>
                      </a:r>
                      <a:r>
                        <a:rPr dirty="0" sz="900" spc="-25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5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empty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533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900" spc="-15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Array </a:t>
                      </a:r>
                      <a:r>
                        <a:rPr dirty="0" sz="900" spc="-5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with </a:t>
                      </a:r>
                      <a:r>
                        <a:rPr dirty="0" sz="90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10</a:t>
                      </a:r>
                      <a:r>
                        <a:rPr dirty="0" sz="900" spc="-1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5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elements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596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&gt; 10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elements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920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571500" y="1963927"/>
            <a:ext cx="3618229" cy="816610"/>
            <a:chOff x="571500" y="1963927"/>
            <a:chExt cx="3618229" cy="816610"/>
          </a:xfrm>
        </p:grpSpPr>
        <p:sp>
          <p:nvSpPr>
            <p:cNvPr id="13" name="object 13"/>
            <p:cNvSpPr/>
            <p:nvPr/>
          </p:nvSpPr>
          <p:spPr>
            <a:xfrm>
              <a:off x="571500" y="2514637"/>
              <a:ext cx="3618229" cy="266065"/>
            </a:xfrm>
            <a:custGeom>
              <a:avLst/>
              <a:gdLst/>
              <a:ahLst/>
              <a:cxnLst/>
              <a:rect l="l" t="t" r="r" b="b"/>
              <a:pathLst>
                <a:path w="3618229" h="266064">
                  <a:moveTo>
                    <a:pt x="3617976" y="0"/>
                  </a:moveTo>
                  <a:lnTo>
                    <a:pt x="0" y="0"/>
                  </a:lnTo>
                  <a:lnTo>
                    <a:pt x="0" y="265899"/>
                  </a:lnTo>
                  <a:lnTo>
                    <a:pt x="3617976" y="265899"/>
                  </a:lnTo>
                  <a:lnTo>
                    <a:pt x="3617976" y="0"/>
                  </a:lnTo>
                  <a:close/>
                </a:path>
              </a:pathLst>
            </a:custGeom>
            <a:solidFill>
              <a:srgbClr val="6D79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29877" y="2229214"/>
              <a:ext cx="106457" cy="1865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22841" y="2229214"/>
              <a:ext cx="106330" cy="1865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89836" y="1970912"/>
              <a:ext cx="93980" cy="345440"/>
            </a:xfrm>
            <a:custGeom>
              <a:avLst/>
              <a:gdLst/>
              <a:ahLst/>
              <a:cxnLst/>
              <a:rect l="l" t="t" r="r" b="b"/>
              <a:pathLst>
                <a:path w="93980" h="345439">
                  <a:moveTo>
                    <a:pt x="0" y="345186"/>
                  </a:moveTo>
                  <a:lnTo>
                    <a:pt x="762" y="0"/>
                  </a:lnTo>
                </a:path>
                <a:path w="93980" h="345439">
                  <a:moveTo>
                    <a:pt x="92837" y="345186"/>
                  </a:moveTo>
                  <a:lnTo>
                    <a:pt x="93725" y="132461"/>
                  </a:lnTo>
                </a:path>
              </a:pathLst>
            </a:custGeom>
            <a:ln w="13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41153" y="2096626"/>
              <a:ext cx="106330" cy="31918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959465" y="2229214"/>
              <a:ext cx="199294" cy="1865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19425" y="1970912"/>
              <a:ext cx="93980" cy="345440"/>
            </a:xfrm>
            <a:custGeom>
              <a:avLst/>
              <a:gdLst/>
              <a:ahLst/>
              <a:cxnLst/>
              <a:rect l="l" t="t" r="r" b="b"/>
              <a:pathLst>
                <a:path w="93980" h="345439">
                  <a:moveTo>
                    <a:pt x="92837" y="345186"/>
                  </a:moveTo>
                  <a:lnTo>
                    <a:pt x="93599" y="0"/>
                  </a:lnTo>
                </a:path>
                <a:path w="93980" h="345439">
                  <a:moveTo>
                    <a:pt x="0" y="345186"/>
                  </a:moveTo>
                  <a:lnTo>
                    <a:pt x="762" y="132461"/>
                  </a:lnTo>
                </a:path>
              </a:pathLst>
            </a:custGeom>
            <a:ln w="13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91728" y="2421276"/>
          <a:ext cx="3638550" cy="279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210"/>
                <a:gridCol w="1352550"/>
                <a:gridCol w="1220469"/>
              </a:tblGrid>
              <a:tr h="265899"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900" spc="-1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Key </a:t>
                      </a:r>
                      <a:r>
                        <a:rPr dirty="0" sz="900" spc="-5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not</a:t>
                      </a:r>
                      <a:r>
                        <a:rPr dirty="0" sz="900" spc="-25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1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present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539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900" spc="-1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Key present</a:t>
                      </a:r>
                      <a:r>
                        <a:rPr dirty="0" sz="900" spc="15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5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once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596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900" spc="-1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Present </a:t>
                      </a:r>
                      <a:r>
                        <a:rPr dirty="0" sz="900" spc="-5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more than</a:t>
                      </a:r>
                      <a:r>
                        <a:rPr dirty="0" sz="900" spc="-15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900" spc="-5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once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920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26" y="109219"/>
            <a:ext cx="344233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/>
              <a:t>Binary </a:t>
            </a:r>
            <a:r>
              <a:rPr dirty="0" sz="2200" spc="-10"/>
              <a:t>search </a:t>
            </a:r>
            <a:r>
              <a:rPr dirty="0" sz="2200" spc="-35"/>
              <a:t>equiv.</a:t>
            </a:r>
            <a:r>
              <a:rPr dirty="0" sz="2200" spc="-5"/>
              <a:t> partitions</a:t>
            </a:r>
            <a:endParaRPr sz="2200"/>
          </a:p>
        </p:txBody>
      </p:sp>
      <p:grpSp>
        <p:nvGrpSpPr>
          <p:cNvPr id="3" name="object 3"/>
          <p:cNvGrpSpPr/>
          <p:nvPr/>
        </p:nvGrpSpPr>
        <p:grpSpPr>
          <a:xfrm>
            <a:off x="167483" y="1640123"/>
            <a:ext cx="4346575" cy="480695"/>
            <a:chOff x="167483" y="1640123"/>
            <a:chExt cx="4346575" cy="480695"/>
          </a:xfrm>
        </p:grpSpPr>
        <p:sp>
          <p:nvSpPr>
            <p:cNvPr id="4" name="object 4"/>
            <p:cNvSpPr/>
            <p:nvPr/>
          </p:nvSpPr>
          <p:spPr>
            <a:xfrm>
              <a:off x="297865" y="1788375"/>
              <a:ext cx="4216400" cy="332740"/>
            </a:xfrm>
            <a:custGeom>
              <a:avLst/>
              <a:gdLst/>
              <a:ahLst/>
              <a:cxnLst/>
              <a:rect l="l" t="t" r="r" b="b"/>
              <a:pathLst>
                <a:path w="4216400" h="332739">
                  <a:moveTo>
                    <a:pt x="4215854" y="0"/>
                  </a:moveTo>
                  <a:lnTo>
                    <a:pt x="0" y="0"/>
                  </a:lnTo>
                  <a:lnTo>
                    <a:pt x="0" y="221145"/>
                  </a:lnTo>
                  <a:lnTo>
                    <a:pt x="0" y="332168"/>
                  </a:lnTo>
                  <a:lnTo>
                    <a:pt x="4215854" y="332168"/>
                  </a:lnTo>
                  <a:lnTo>
                    <a:pt x="4215854" y="221145"/>
                  </a:lnTo>
                  <a:lnTo>
                    <a:pt x="4215854" y="0"/>
                  </a:lnTo>
                  <a:close/>
                </a:path>
              </a:pathLst>
            </a:custGeom>
            <a:solidFill>
              <a:srgbClr val="6D79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6215" y="1658856"/>
              <a:ext cx="4197985" cy="351155"/>
            </a:xfrm>
            <a:custGeom>
              <a:avLst/>
              <a:gdLst/>
              <a:ahLst/>
              <a:cxnLst/>
              <a:rect l="l" t="t" r="r" b="b"/>
              <a:pathLst>
                <a:path w="4197985" h="351155">
                  <a:moveTo>
                    <a:pt x="4190816" y="0"/>
                  </a:moveTo>
                  <a:lnTo>
                    <a:pt x="0" y="0"/>
                  </a:lnTo>
                  <a:lnTo>
                    <a:pt x="0" y="350663"/>
                  </a:lnTo>
                  <a:lnTo>
                    <a:pt x="4189329" y="350663"/>
                  </a:lnTo>
                  <a:lnTo>
                    <a:pt x="4192774" y="307933"/>
                  </a:lnTo>
                  <a:lnTo>
                    <a:pt x="4195478" y="260921"/>
                  </a:lnTo>
                  <a:lnTo>
                    <a:pt x="4197109" y="213631"/>
                  </a:lnTo>
                  <a:lnTo>
                    <a:pt x="4197656" y="166073"/>
                  </a:lnTo>
                  <a:lnTo>
                    <a:pt x="4197109" y="118536"/>
                  </a:lnTo>
                  <a:lnTo>
                    <a:pt x="4195478" y="71265"/>
                  </a:lnTo>
                  <a:lnTo>
                    <a:pt x="4192774" y="24272"/>
                  </a:lnTo>
                  <a:lnTo>
                    <a:pt x="4190816" y="0"/>
                  </a:lnTo>
                  <a:close/>
                </a:path>
              </a:pathLst>
            </a:custGeom>
            <a:solidFill>
              <a:srgbClr val="D2E1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1820" y="1658856"/>
              <a:ext cx="4067803" cy="3506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10681" y="1788374"/>
              <a:ext cx="111279" cy="92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6215" y="1658856"/>
              <a:ext cx="4197985" cy="351155"/>
            </a:xfrm>
            <a:custGeom>
              <a:avLst/>
              <a:gdLst/>
              <a:ahLst/>
              <a:cxnLst/>
              <a:rect l="l" t="t" r="r" b="b"/>
              <a:pathLst>
                <a:path w="4197985" h="351155">
                  <a:moveTo>
                    <a:pt x="0" y="350663"/>
                  </a:moveTo>
                  <a:lnTo>
                    <a:pt x="4197698" y="350663"/>
                  </a:lnTo>
                  <a:lnTo>
                    <a:pt x="4197698" y="0"/>
                  </a:lnTo>
                  <a:lnTo>
                    <a:pt x="0" y="0"/>
                  </a:lnTo>
                  <a:lnTo>
                    <a:pt x="0" y="350663"/>
                  </a:lnTo>
                  <a:close/>
                </a:path>
              </a:pathLst>
            </a:custGeom>
            <a:ln w="368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17732" y="1658856"/>
              <a:ext cx="316230" cy="351155"/>
            </a:xfrm>
            <a:custGeom>
              <a:avLst/>
              <a:gdLst/>
              <a:ahLst/>
              <a:cxnLst/>
              <a:rect l="l" t="t" r="r" b="b"/>
              <a:pathLst>
                <a:path w="316230" h="351155">
                  <a:moveTo>
                    <a:pt x="0" y="0"/>
                  </a:moveTo>
                  <a:lnTo>
                    <a:pt x="0" y="350663"/>
                  </a:lnTo>
                </a:path>
                <a:path w="316230" h="351155">
                  <a:moveTo>
                    <a:pt x="315878" y="0"/>
                  </a:moveTo>
                  <a:lnTo>
                    <a:pt x="315878" y="350663"/>
                  </a:lnTo>
                </a:path>
              </a:pathLst>
            </a:custGeom>
            <a:ln w="18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012084" y="2459008"/>
            <a:ext cx="70421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10">
                <a:latin typeface="Times New Roman"/>
                <a:cs typeface="Times New Roman"/>
              </a:rPr>
              <a:t>M</a:t>
            </a:r>
            <a:r>
              <a:rPr dirty="0" sz="1300" spc="75">
                <a:latin typeface="Times New Roman"/>
                <a:cs typeface="Times New Roman"/>
              </a:rPr>
              <a:t>i</a:t>
            </a:r>
            <a:r>
              <a:rPr dirty="0" sz="1300" spc="-65">
                <a:latin typeface="Times New Roman"/>
                <a:cs typeface="Times New Roman"/>
              </a:rPr>
              <a:t>d</a:t>
            </a:r>
            <a:r>
              <a:rPr dirty="0" sz="1300">
                <a:latin typeface="Times New Roman"/>
                <a:cs typeface="Times New Roman"/>
              </a:rPr>
              <a:t>-</a:t>
            </a:r>
            <a:r>
              <a:rPr dirty="0" sz="1300" spc="80">
                <a:latin typeface="Times New Roman"/>
                <a:cs typeface="Times New Roman"/>
              </a:rPr>
              <a:t>p</a:t>
            </a:r>
            <a:r>
              <a:rPr dirty="0" sz="1300" spc="-70">
                <a:latin typeface="Times New Roman"/>
                <a:cs typeface="Times New Roman"/>
              </a:rPr>
              <a:t>o</a:t>
            </a:r>
            <a:r>
              <a:rPr dirty="0" sz="1300" spc="75">
                <a:latin typeface="Times New Roman"/>
                <a:cs typeface="Times New Roman"/>
              </a:rPr>
              <a:t>i</a:t>
            </a:r>
            <a:r>
              <a:rPr dirty="0" sz="1300" spc="-70">
                <a:latin typeface="Times New Roman"/>
                <a:cs typeface="Times New Roman"/>
              </a:rPr>
              <a:t>n</a:t>
            </a:r>
            <a:r>
              <a:rPr dirty="0" sz="1300" spc="5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664" y="1702169"/>
            <a:ext cx="190373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6720">
              <a:lnSpc>
                <a:spcPct val="100000"/>
              </a:lnSpc>
              <a:spcBef>
                <a:spcPts val="100"/>
              </a:spcBef>
            </a:pPr>
            <a:r>
              <a:rPr dirty="0" sz="1300" spc="5">
                <a:latin typeface="Times New Roman"/>
                <a:cs typeface="Times New Roman"/>
              </a:rPr>
              <a:t>Elements </a:t>
            </a:r>
            <a:r>
              <a:rPr dirty="0" sz="1300" spc="10">
                <a:latin typeface="Times New Roman"/>
                <a:cs typeface="Times New Roman"/>
              </a:rPr>
              <a:t>&lt;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30">
                <a:latin typeface="Times New Roman"/>
                <a:cs typeface="Times New Roman"/>
              </a:rPr>
              <a:t>Mid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2954" y="1702169"/>
            <a:ext cx="192278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1490">
              <a:lnSpc>
                <a:spcPct val="100000"/>
              </a:lnSpc>
              <a:spcBef>
                <a:spcPts val="100"/>
              </a:spcBef>
            </a:pPr>
            <a:r>
              <a:rPr dirty="0" sz="1300" spc="5">
                <a:latin typeface="Times New Roman"/>
                <a:cs typeface="Times New Roman"/>
              </a:rPr>
              <a:t>Elements </a:t>
            </a:r>
            <a:r>
              <a:rPr dirty="0" sz="1300" spc="10">
                <a:latin typeface="Times New Roman"/>
                <a:cs typeface="Times New Roman"/>
              </a:rPr>
              <a:t>&gt;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30">
                <a:latin typeface="Times New Roman"/>
                <a:cs typeface="Times New Roman"/>
              </a:rPr>
              <a:t>Mid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10650" y="1206601"/>
            <a:ext cx="148590" cy="452755"/>
            <a:chOff x="2210650" y="1206601"/>
            <a:chExt cx="148590" cy="452755"/>
          </a:xfrm>
        </p:grpSpPr>
        <p:sp>
          <p:nvSpPr>
            <p:cNvPr id="14" name="object 14"/>
            <p:cNvSpPr/>
            <p:nvPr/>
          </p:nvSpPr>
          <p:spPr>
            <a:xfrm>
              <a:off x="2229383" y="1400698"/>
              <a:ext cx="111279" cy="2396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29383" y="1400698"/>
              <a:ext cx="99060" cy="240029"/>
            </a:xfrm>
            <a:custGeom>
              <a:avLst/>
              <a:gdLst/>
              <a:ahLst/>
              <a:cxnLst/>
              <a:rect l="l" t="t" r="r" b="b"/>
              <a:pathLst>
                <a:path w="99060" h="240030">
                  <a:moveTo>
                    <a:pt x="0" y="0"/>
                  </a:moveTo>
                  <a:lnTo>
                    <a:pt x="55731" y="55071"/>
                  </a:lnTo>
                  <a:lnTo>
                    <a:pt x="98513" y="55071"/>
                  </a:lnTo>
                  <a:lnTo>
                    <a:pt x="55732" y="239641"/>
                  </a:lnTo>
                  <a:lnTo>
                    <a:pt x="0" y="0"/>
                  </a:lnTo>
                </a:path>
              </a:pathLst>
            </a:custGeom>
            <a:ln w="37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66547" y="1382130"/>
              <a:ext cx="92682" cy="922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85115" y="1216126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w="0" h="295275">
                  <a:moveTo>
                    <a:pt x="0" y="295153"/>
                  </a:moveTo>
                  <a:lnTo>
                    <a:pt x="0" y="0"/>
                  </a:lnTo>
                </a:path>
              </a:pathLst>
            </a:custGeom>
            <a:ln w="18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548135" y="963829"/>
            <a:ext cx="198501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latin typeface="Times New Roman"/>
                <a:cs typeface="Times New Roman"/>
              </a:rPr>
              <a:t>Equivalence </a:t>
            </a:r>
            <a:r>
              <a:rPr dirty="0" sz="1300" spc="5">
                <a:latin typeface="Times New Roman"/>
                <a:cs typeface="Times New Roman"/>
              </a:rPr>
              <a:t>class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boundaries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1925" y="1382130"/>
            <a:ext cx="4327525" cy="868044"/>
            <a:chOff x="111925" y="1382130"/>
            <a:chExt cx="4327525" cy="868044"/>
          </a:xfrm>
        </p:grpSpPr>
        <p:sp>
          <p:nvSpPr>
            <p:cNvPr id="20" name="object 20"/>
            <p:cNvSpPr/>
            <p:nvPr/>
          </p:nvSpPr>
          <p:spPr>
            <a:xfrm>
              <a:off x="2229382" y="2009520"/>
              <a:ext cx="111279" cy="2400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1925" y="1400697"/>
              <a:ext cx="129894" cy="2396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309624" y="1400698"/>
              <a:ext cx="111093" cy="23964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46603" y="1382130"/>
              <a:ext cx="92682" cy="922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950517" y="1400698"/>
              <a:ext cx="130368" cy="2396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006217" y="1382131"/>
              <a:ext cx="93235" cy="922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489158" y="1400698"/>
              <a:ext cx="111834" cy="23964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26323" y="1382131"/>
              <a:ext cx="93235" cy="922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-11887" y="0"/>
            <a:ext cx="4596130" cy="3452495"/>
            <a:chOff x="-11887" y="0"/>
            <a:chExt cx="4596130" cy="3452495"/>
          </a:xfrm>
        </p:grpSpPr>
        <p:sp>
          <p:nvSpPr>
            <p:cNvPr id="29" name="object 29"/>
            <p:cNvSpPr/>
            <p:nvPr/>
          </p:nvSpPr>
          <p:spPr>
            <a:xfrm>
              <a:off x="2229382" y="2009520"/>
              <a:ext cx="111760" cy="240665"/>
            </a:xfrm>
            <a:custGeom>
              <a:avLst/>
              <a:gdLst/>
              <a:ahLst/>
              <a:cxnLst/>
              <a:rect l="l" t="t" r="r" b="b"/>
              <a:pathLst>
                <a:path w="111760" h="240664">
                  <a:moveTo>
                    <a:pt x="55732" y="184570"/>
                  </a:moveTo>
                  <a:lnTo>
                    <a:pt x="98435" y="184570"/>
                  </a:lnTo>
                  <a:lnTo>
                    <a:pt x="55732" y="0"/>
                  </a:lnTo>
                  <a:lnTo>
                    <a:pt x="0" y="240080"/>
                  </a:lnTo>
                  <a:lnTo>
                    <a:pt x="55731" y="184570"/>
                  </a:lnTo>
                </a:path>
                <a:path w="111760" h="240664">
                  <a:moveTo>
                    <a:pt x="98435" y="184570"/>
                  </a:moveTo>
                  <a:lnTo>
                    <a:pt x="55732" y="184570"/>
                  </a:lnTo>
                  <a:lnTo>
                    <a:pt x="111279" y="240080"/>
                  </a:lnTo>
                  <a:lnTo>
                    <a:pt x="98435" y="184570"/>
                  </a:lnTo>
                </a:path>
                <a:path w="111760" h="240664">
                  <a:moveTo>
                    <a:pt x="55732" y="184570"/>
                  </a:moveTo>
                </a:path>
              </a:pathLst>
            </a:custGeom>
            <a:ln w="37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285115" y="2139037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w="0" h="295275">
                  <a:moveTo>
                    <a:pt x="0" y="0"/>
                  </a:moveTo>
                  <a:lnTo>
                    <a:pt x="0" y="295153"/>
                  </a:lnTo>
                </a:path>
              </a:pathLst>
            </a:custGeom>
            <a:ln w="18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11925" y="1400697"/>
              <a:ext cx="130175" cy="240029"/>
            </a:xfrm>
            <a:custGeom>
              <a:avLst/>
              <a:gdLst/>
              <a:ahLst/>
              <a:cxnLst/>
              <a:rect l="l" t="t" r="r" b="b"/>
              <a:pathLst>
                <a:path w="130175" h="240030">
                  <a:moveTo>
                    <a:pt x="0" y="0"/>
                  </a:moveTo>
                  <a:lnTo>
                    <a:pt x="74290" y="55071"/>
                  </a:lnTo>
                  <a:lnTo>
                    <a:pt x="117116" y="55071"/>
                  </a:lnTo>
                  <a:lnTo>
                    <a:pt x="74290" y="239642"/>
                  </a:lnTo>
                  <a:lnTo>
                    <a:pt x="0" y="0"/>
                  </a:lnTo>
                </a:path>
                <a:path w="130175" h="240030">
                  <a:moveTo>
                    <a:pt x="129894" y="0"/>
                  </a:moveTo>
                  <a:lnTo>
                    <a:pt x="74290" y="55071"/>
                  </a:lnTo>
                  <a:lnTo>
                    <a:pt x="117116" y="55071"/>
                  </a:lnTo>
                  <a:lnTo>
                    <a:pt x="129894" y="0"/>
                  </a:lnTo>
                </a:path>
              </a:pathLst>
            </a:custGeom>
            <a:ln w="37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86215" y="1216126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w="0" h="295275">
                  <a:moveTo>
                    <a:pt x="0" y="295153"/>
                  </a:moveTo>
                  <a:lnTo>
                    <a:pt x="0" y="0"/>
                  </a:lnTo>
                </a:path>
              </a:pathLst>
            </a:custGeom>
            <a:ln w="18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309624" y="1400698"/>
              <a:ext cx="98425" cy="240029"/>
            </a:xfrm>
            <a:custGeom>
              <a:avLst/>
              <a:gdLst/>
              <a:ahLst/>
              <a:cxnLst/>
              <a:rect l="l" t="t" r="r" b="b"/>
              <a:pathLst>
                <a:path w="98425" h="240030">
                  <a:moveTo>
                    <a:pt x="0" y="0"/>
                  </a:moveTo>
                  <a:lnTo>
                    <a:pt x="55546" y="55070"/>
                  </a:lnTo>
                  <a:lnTo>
                    <a:pt x="98328" y="55070"/>
                  </a:lnTo>
                  <a:lnTo>
                    <a:pt x="55546" y="239641"/>
                  </a:lnTo>
                  <a:lnTo>
                    <a:pt x="0" y="0"/>
                  </a:lnTo>
                </a:path>
              </a:pathLst>
            </a:custGeom>
            <a:ln w="37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365171" y="1216126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w="0" h="295275">
                  <a:moveTo>
                    <a:pt x="0" y="295153"/>
                  </a:moveTo>
                  <a:lnTo>
                    <a:pt x="0" y="0"/>
                  </a:lnTo>
                </a:path>
              </a:pathLst>
            </a:custGeom>
            <a:ln w="18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950517" y="1400698"/>
              <a:ext cx="117475" cy="240029"/>
            </a:xfrm>
            <a:custGeom>
              <a:avLst/>
              <a:gdLst/>
              <a:ahLst/>
              <a:cxnLst/>
              <a:rect l="l" t="t" r="r" b="b"/>
              <a:pathLst>
                <a:path w="117475" h="240030">
                  <a:moveTo>
                    <a:pt x="0" y="0"/>
                  </a:moveTo>
                  <a:lnTo>
                    <a:pt x="74266" y="55071"/>
                  </a:lnTo>
                  <a:lnTo>
                    <a:pt x="117476" y="55071"/>
                  </a:lnTo>
                  <a:lnTo>
                    <a:pt x="74266" y="239641"/>
                  </a:lnTo>
                  <a:lnTo>
                    <a:pt x="0" y="0"/>
                  </a:lnTo>
                </a:path>
              </a:pathLst>
            </a:custGeom>
            <a:ln w="37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024784" y="1216126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w="0" h="295275">
                  <a:moveTo>
                    <a:pt x="0" y="295153"/>
                  </a:moveTo>
                  <a:lnTo>
                    <a:pt x="0" y="0"/>
                  </a:lnTo>
                </a:path>
              </a:pathLst>
            </a:custGeom>
            <a:ln w="18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489158" y="1400698"/>
              <a:ext cx="99060" cy="240029"/>
            </a:xfrm>
            <a:custGeom>
              <a:avLst/>
              <a:gdLst/>
              <a:ahLst/>
              <a:cxnLst/>
              <a:rect l="l" t="t" r="r" b="b"/>
              <a:pathLst>
                <a:path w="99060" h="240030">
                  <a:moveTo>
                    <a:pt x="0" y="0"/>
                  </a:moveTo>
                  <a:lnTo>
                    <a:pt x="55731" y="55071"/>
                  </a:lnTo>
                  <a:lnTo>
                    <a:pt x="98941" y="55071"/>
                  </a:lnTo>
                  <a:lnTo>
                    <a:pt x="55732" y="239641"/>
                  </a:lnTo>
                  <a:lnTo>
                    <a:pt x="0" y="0"/>
                  </a:lnTo>
                </a:path>
              </a:pathLst>
            </a:custGeom>
            <a:ln w="37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544890" y="1216126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w="0" h="295275">
                  <a:moveTo>
                    <a:pt x="0" y="295153"/>
                  </a:moveTo>
                  <a:lnTo>
                    <a:pt x="0" y="0"/>
                  </a:lnTo>
                </a:path>
              </a:pathLst>
            </a:custGeom>
            <a:ln w="18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04" y="888"/>
              <a:ext cx="4571365" cy="3428365"/>
            </a:xfrm>
            <a:custGeom>
              <a:avLst/>
              <a:gdLst/>
              <a:ahLst/>
              <a:cxnLst/>
              <a:rect l="l" t="t" r="r" b="b"/>
              <a:pathLst>
                <a:path w="4571365" h="3428365">
                  <a:moveTo>
                    <a:pt x="0" y="3428111"/>
                  </a:moveTo>
                  <a:lnTo>
                    <a:pt x="4571365" y="3428111"/>
                  </a:lnTo>
                  <a:lnTo>
                    <a:pt x="4571365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710" y="108279"/>
            <a:ext cx="286321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/>
              <a:t>Binary </a:t>
            </a:r>
            <a:r>
              <a:rPr dirty="0" sz="2200" spc="-10"/>
              <a:t>search </a:t>
            </a:r>
            <a:r>
              <a:rPr dirty="0" sz="2200" spc="-5"/>
              <a:t>- </a:t>
            </a:r>
            <a:r>
              <a:rPr dirty="0" sz="2200" spc="-15"/>
              <a:t>test</a:t>
            </a:r>
            <a:r>
              <a:rPr dirty="0" sz="2200" spc="-40"/>
              <a:t> </a:t>
            </a:r>
            <a:r>
              <a:rPr dirty="0" sz="2200" spc="-10"/>
              <a:t>cases</a:t>
            </a:r>
            <a:endParaRPr sz="2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9772" y="1230835"/>
          <a:ext cx="372364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/>
                <a:gridCol w="831850"/>
                <a:gridCol w="1268730"/>
              </a:tblGrid>
              <a:tr h="154188">
                <a:tc>
                  <a:txBody>
                    <a:bodyPr/>
                    <a:lstStyle/>
                    <a:p>
                      <a:pPr marL="63500">
                        <a:lnSpc>
                          <a:spcPts val="1115"/>
                        </a:lnSpc>
                      </a:pPr>
                      <a:r>
                        <a:rPr dirty="0" sz="1000" spc="35" b="1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dirty="0" sz="1000" spc="25" b="1">
                          <a:latin typeface="Times New Roman"/>
                          <a:cs typeface="Times New Roman"/>
                        </a:rPr>
                        <a:t>array</a:t>
                      </a:r>
                      <a:r>
                        <a:rPr dirty="0" sz="1000" spc="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900" spc="4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2395">
                        <a:lnSpc>
                          <a:spcPts val="1115"/>
                        </a:lnSpc>
                      </a:pPr>
                      <a:r>
                        <a:rPr dirty="0" sz="1000" spc="40" b="1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900" spc="40">
                          <a:latin typeface="Arial"/>
                          <a:cs typeface="Arial"/>
                        </a:rPr>
                        <a:t>Key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15"/>
                        </a:lnSpc>
                      </a:pPr>
                      <a:r>
                        <a:rPr dirty="0" sz="1000" spc="35" b="1">
                          <a:latin typeface="Times New Roman"/>
                          <a:cs typeface="Times New Roman"/>
                        </a:rPr>
                        <a:t>Output </a:t>
                      </a:r>
                      <a:r>
                        <a:rPr dirty="0" sz="1000" spc="3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900" spc="35">
                          <a:latin typeface="Arial"/>
                          <a:cs typeface="Arial"/>
                        </a:rPr>
                        <a:t>Found,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35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000" spc="35">
                          <a:latin typeface="Times New Roman"/>
                          <a:cs typeface="Times New Roman"/>
                        </a:rPr>
                        <a:t>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4048">
                <a:tc>
                  <a:txBody>
                    <a:bodyPr/>
                    <a:lstStyle/>
                    <a:p>
                      <a:pPr marL="63500">
                        <a:lnSpc>
                          <a:spcPts val="1115"/>
                        </a:lnSpc>
                      </a:pPr>
                      <a:r>
                        <a:rPr dirty="0" sz="1000" spc="45">
                          <a:latin typeface="Times New Roman"/>
                          <a:cs typeface="Times New Roman"/>
                        </a:rPr>
                        <a:t>17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935">
                        <a:lnSpc>
                          <a:spcPts val="1115"/>
                        </a:lnSpc>
                      </a:pPr>
                      <a:r>
                        <a:rPr dirty="0" sz="1000" spc="45">
                          <a:latin typeface="Times New Roman"/>
                          <a:cs typeface="Times New Roman"/>
                        </a:rPr>
                        <a:t>17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15"/>
                        </a:lnSpc>
                      </a:pPr>
                      <a:r>
                        <a:rPr dirty="0" sz="1000" spc="30">
                          <a:latin typeface="Times New Roman"/>
                          <a:cs typeface="Times New Roman"/>
                        </a:rPr>
                        <a:t>true,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4201">
                <a:tc>
                  <a:txBody>
                    <a:bodyPr/>
                    <a:lstStyle/>
                    <a:p>
                      <a:pPr marL="63500">
                        <a:lnSpc>
                          <a:spcPts val="1115"/>
                        </a:lnSpc>
                      </a:pPr>
                      <a:r>
                        <a:rPr dirty="0" sz="1000" spc="45">
                          <a:latin typeface="Times New Roman"/>
                          <a:cs typeface="Times New Roman"/>
                        </a:rPr>
                        <a:t>17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1760">
                        <a:lnSpc>
                          <a:spcPts val="1115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15"/>
                        </a:lnSpc>
                      </a:pPr>
                      <a:r>
                        <a:rPr dirty="0" sz="1000" spc="25">
                          <a:latin typeface="Times New Roman"/>
                          <a:cs typeface="Times New Roman"/>
                        </a:rPr>
                        <a:t>false,</a:t>
                      </a:r>
                      <a:r>
                        <a:rPr dirty="0" sz="10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??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4052">
                <a:tc>
                  <a:txBody>
                    <a:bodyPr/>
                    <a:lstStyle/>
                    <a:p>
                      <a:pPr marL="63500">
                        <a:lnSpc>
                          <a:spcPts val="1115"/>
                        </a:lnSpc>
                      </a:pPr>
                      <a:r>
                        <a:rPr dirty="0" sz="1000" spc="40">
                          <a:latin typeface="Times New Roman"/>
                          <a:cs typeface="Times New Roman"/>
                        </a:rPr>
                        <a:t>17, 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21,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23,</a:t>
                      </a:r>
                      <a:r>
                        <a:rPr dirty="0" sz="1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29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935">
                        <a:lnSpc>
                          <a:spcPts val="1115"/>
                        </a:lnSpc>
                      </a:pPr>
                      <a:r>
                        <a:rPr dirty="0" sz="1000" spc="45">
                          <a:latin typeface="Times New Roman"/>
                          <a:cs typeface="Times New Roman"/>
                        </a:rPr>
                        <a:t>17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15"/>
                        </a:lnSpc>
                      </a:pPr>
                      <a:r>
                        <a:rPr dirty="0" sz="1000" spc="30">
                          <a:latin typeface="Times New Roman"/>
                          <a:cs typeface="Times New Roman"/>
                        </a:rPr>
                        <a:t>true,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4214">
                <a:tc>
                  <a:txBody>
                    <a:bodyPr/>
                    <a:lstStyle/>
                    <a:p>
                      <a:pPr marL="63500">
                        <a:lnSpc>
                          <a:spcPts val="1115"/>
                        </a:lnSpc>
                      </a:pPr>
                      <a:r>
                        <a:rPr dirty="0" sz="1000" spc="35">
                          <a:latin typeface="Times New Roman"/>
                          <a:cs typeface="Times New Roman"/>
                        </a:rPr>
                        <a:t>9,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16, 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18,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30, 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31,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41,</a:t>
                      </a:r>
                      <a:r>
                        <a:rPr dirty="0" sz="1000" spc="-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45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935">
                        <a:lnSpc>
                          <a:spcPts val="1115"/>
                        </a:lnSpc>
                      </a:pPr>
                      <a:r>
                        <a:rPr dirty="0" sz="1000" spc="45">
                          <a:latin typeface="Times New Roman"/>
                          <a:cs typeface="Times New Roman"/>
                        </a:rPr>
                        <a:t>45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15"/>
                        </a:lnSpc>
                      </a:pPr>
                      <a:r>
                        <a:rPr dirty="0" sz="1000" spc="30">
                          <a:latin typeface="Times New Roman"/>
                          <a:cs typeface="Times New Roman"/>
                        </a:rPr>
                        <a:t>true,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4201">
                <a:tc>
                  <a:txBody>
                    <a:bodyPr/>
                    <a:lstStyle/>
                    <a:p>
                      <a:pPr marL="63500">
                        <a:lnSpc>
                          <a:spcPts val="1115"/>
                        </a:lnSpc>
                      </a:pPr>
                      <a:r>
                        <a:rPr dirty="0" sz="1000" spc="40">
                          <a:latin typeface="Times New Roman"/>
                          <a:cs typeface="Times New Roman"/>
                        </a:rPr>
                        <a:t>17,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18,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21,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23,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29,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35">
                          <a:latin typeface="Times New Roman"/>
                          <a:cs typeface="Times New Roman"/>
                        </a:rPr>
                        <a:t>38,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45">
                          <a:latin typeface="Times New Roman"/>
                          <a:cs typeface="Times New Roman"/>
                        </a:rPr>
                        <a:t>41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935">
                        <a:lnSpc>
                          <a:spcPts val="1115"/>
                        </a:lnSpc>
                      </a:pPr>
                      <a:r>
                        <a:rPr dirty="0" sz="1000" spc="45">
                          <a:latin typeface="Times New Roman"/>
                          <a:cs typeface="Times New Roman"/>
                        </a:rPr>
                        <a:t>23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15"/>
                        </a:lnSpc>
                      </a:pPr>
                      <a:r>
                        <a:rPr dirty="0" sz="1000" spc="30">
                          <a:latin typeface="Times New Roman"/>
                          <a:cs typeface="Times New Roman"/>
                        </a:rPr>
                        <a:t>true,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4214">
                <a:tc>
                  <a:txBody>
                    <a:bodyPr/>
                    <a:lstStyle/>
                    <a:p>
                      <a:pPr marL="63500">
                        <a:lnSpc>
                          <a:spcPts val="1115"/>
                        </a:lnSpc>
                      </a:pPr>
                      <a:r>
                        <a:rPr dirty="0" sz="1000" spc="40">
                          <a:latin typeface="Times New Roman"/>
                          <a:cs typeface="Times New Roman"/>
                        </a:rPr>
                        <a:t>17,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18,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21,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23,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29,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35">
                          <a:latin typeface="Times New Roman"/>
                          <a:cs typeface="Times New Roman"/>
                        </a:rPr>
                        <a:t>33,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45">
                          <a:latin typeface="Times New Roman"/>
                          <a:cs typeface="Times New Roman"/>
                        </a:rPr>
                        <a:t>38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935">
                        <a:lnSpc>
                          <a:spcPts val="1115"/>
                        </a:lnSpc>
                      </a:pPr>
                      <a:r>
                        <a:rPr dirty="0" sz="1000" spc="45">
                          <a:latin typeface="Times New Roman"/>
                          <a:cs typeface="Times New Roman"/>
                        </a:rPr>
                        <a:t>21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15"/>
                        </a:lnSpc>
                      </a:pPr>
                      <a:r>
                        <a:rPr dirty="0" sz="1000" spc="30">
                          <a:latin typeface="Times New Roman"/>
                          <a:cs typeface="Times New Roman"/>
                        </a:rPr>
                        <a:t>true,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4048">
                <a:tc>
                  <a:txBody>
                    <a:bodyPr/>
                    <a:lstStyle/>
                    <a:p>
                      <a:pPr marL="63500">
                        <a:lnSpc>
                          <a:spcPts val="1115"/>
                        </a:lnSpc>
                      </a:pPr>
                      <a:r>
                        <a:rPr dirty="0" sz="1000" spc="40">
                          <a:latin typeface="Times New Roman"/>
                          <a:cs typeface="Times New Roman"/>
                        </a:rPr>
                        <a:t>12, 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18,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21, 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23,</a:t>
                      </a:r>
                      <a:r>
                        <a:rPr dirty="0" sz="10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45">
                          <a:latin typeface="Times New Roman"/>
                          <a:cs typeface="Times New Roman"/>
                        </a:rPr>
                        <a:t>32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935">
                        <a:lnSpc>
                          <a:spcPts val="1115"/>
                        </a:lnSpc>
                      </a:pPr>
                      <a:r>
                        <a:rPr dirty="0" sz="1000" spc="45">
                          <a:latin typeface="Times New Roman"/>
                          <a:cs typeface="Times New Roman"/>
                        </a:rPr>
                        <a:t>23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15"/>
                        </a:lnSpc>
                      </a:pPr>
                      <a:r>
                        <a:rPr dirty="0" sz="1000" spc="30">
                          <a:latin typeface="Times New Roman"/>
                          <a:cs typeface="Times New Roman"/>
                        </a:rPr>
                        <a:t>true,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4212">
                <a:tc>
                  <a:txBody>
                    <a:bodyPr/>
                    <a:lstStyle/>
                    <a:p>
                      <a:pPr marL="63500">
                        <a:lnSpc>
                          <a:spcPts val="1115"/>
                        </a:lnSpc>
                      </a:pPr>
                      <a:r>
                        <a:rPr dirty="0" sz="1000" spc="40">
                          <a:latin typeface="Times New Roman"/>
                          <a:cs typeface="Times New Roman"/>
                        </a:rPr>
                        <a:t>21, 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23, 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29, 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33,</a:t>
                      </a:r>
                      <a:r>
                        <a:rPr dirty="0" sz="10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45">
                          <a:latin typeface="Times New Roman"/>
                          <a:cs typeface="Times New Roman"/>
                        </a:rPr>
                        <a:t>38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935">
                        <a:lnSpc>
                          <a:spcPts val="1115"/>
                        </a:lnSpc>
                      </a:pPr>
                      <a:r>
                        <a:rPr dirty="0" sz="1000" spc="45">
                          <a:latin typeface="Times New Roman"/>
                          <a:cs typeface="Times New Roman"/>
                        </a:rPr>
                        <a:t>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115"/>
                        </a:lnSpc>
                      </a:pPr>
                      <a:r>
                        <a:rPr dirty="0" sz="1000" spc="25">
                          <a:latin typeface="Times New Roman"/>
                          <a:cs typeface="Times New Roman"/>
                        </a:rPr>
                        <a:t>false,</a:t>
                      </a:r>
                      <a:r>
                        <a:rPr dirty="0" sz="10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??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4837" y="1900237"/>
            <a:ext cx="2790825" cy="1266825"/>
            <a:chOff x="604837" y="1900237"/>
            <a:chExt cx="2790825" cy="1266825"/>
          </a:xfrm>
        </p:grpSpPr>
        <p:sp>
          <p:nvSpPr>
            <p:cNvPr id="3" name="object 3"/>
            <p:cNvSpPr/>
            <p:nvPr/>
          </p:nvSpPr>
          <p:spPr>
            <a:xfrm>
              <a:off x="609600" y="1904999"/>
              <a:ext cx="2781300" cy="1257300"/>
            </a:xfrm>
            <a:custGeom>
              <a:avLst/>
              <a:gdLst/>
              <a:ahLst/>
              <a:cxnLst/>
              <a:rect l="l" t="t" r="r" b="b"/>
              <a:pathLst>
                <a:path w="2781300" h="1257300">
                  <a:moveTo>
                    <a:pt x="2101215" y="0"/>
                  </a:moveTo>
                  <a:lnTo>
                    <a:pt x="680085" y="0"/>
                  </a:lnTo>
                  <a:lnTo>
                    <a:pt x="0" y="1257300"/>
                  </a:lnTo>
                  <a:lnTo>
                    <a:pt x="2781300" y="1257300"/>
                  </a:lnTo>
                  <a:lnTo>
                    <a:pt x="2101215" y="0"/>
                  </a:lnTo>
                  <a:close/>
                </a:path>
              </a:pathLst>
            </a:custGeom>
            <a:solidFill>
              <a:srgbClr val="FFFF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09600" y="1904999"/>
              <a:ext cx="2781300" cy="1257300"/>
            </a:xfrm>
            <a:custGeom>
              <a:avLst/>
              <a:gdLst/>
              <a:ahLst/>
              <a:cxnLst/>
              <a:rect l="l" t="t" r="r" b="b"/>
              <a:pathLst>
                <a:path w="2781300" h="1257300">
                  <a:moveTo>
                    <a:pt x="0" y="1257300"/>
                  </a:moveTo>
                  <a:lnTo>
                    <a:pt x="680085" y="0"/>
                  </a:lnTo>
                  <a:lnTo>
                    <a:pt x="2101215" y="0"/>
                  </a:lnTo>
                  <a:lnTo>
                    <a:pt x="2781300" y="1257300"/>
                  </a:lnTo>
                  <a:lnTo>
                    <a:pt x="0" y="1257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1249" y="123824"/>
            <a:ext cx="1353185" cy="2393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000000"/>
                </a:solidFill>
              </a:rPr>
              <a:t>Testing </a:t>
            </a:r>
            <a:r>
              <a:rPr dirty="0" sz="1400" spc="-8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dirty="0" sz="1400" spc="-1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00"/>
                </a:solidFill>
              </a:rPr>
              <a:t>Revisited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712" y="571499"/>
            <a:ext cx="2781300" cy="2596515"/>
          </a:xfrm>
          <a:custGeom>
            <a:avLst/>
            <a:gdLst/>
            <a:ahLst/>
            <a:cxnLst/>
            <a:rect l="l" t="t" r="r" b="b"/>
            <a:pathLst>
              <a:path w="2781300" h="2596515">
                <a:moveTo>
                  <a:pt x="1371600" y="0"/>
                </a:moveTo>
                <a:lnTo>
                  <a:pt x="0" y="2590800"/>
                </a:lnTo>
              </a:path>
              <a:path w="2781300" h="2596515">
                <a:moveTo>
                  <a:pt x="1371600" y="0"/>
                </a:moveTo>
                <a:lnTo>
                  <a:pt x="2781300" y="2590800"/>
                </a:lnTo>
              </a:path>
              <a:path w="2781300" h="2596515">
                <a:moveTo>
                  <a:pt x="0" y="2595499"/>
                </a:moveTo>
                <a:lnTo>
                  <a:pt x="2781300" y="2596388"/>
                </a:lnTo>
              </a:path>
              <a:path w="2781300" h="2596515">
                <a:moveTo>
                  <a:pt x="2552700" y="2171700"/>
                </a:moveTo>
                <a:lnTo>
                  <a:pt x="228600" y="2171700"/>
                </a:lnTo>
              </a:path>
              <a:path w="2781300" h="2596515">
                <a:moveTo>
                  <a:pt x="2324100" y="1752600"/>
                </a:moveTo>
                <a:lnTo>
                  <a:pt x="457200" y="1752600"/>
                </a:lnTo>
              </a:path>
              <a:path w="2781300" h="2596515">
                <a:moveTo>
                  <a:pt x="2095500" y="1333500"/>
                </a:moveTo>
                <a:lnTo>
                  <a:pt x="670687" y="1333500"/>
                </a:lnTo>
              </a:path>
              <a:path w="2781300" h="2596515">
                <a:moveTo>
                  <a:pt x="1866900" y="914400"/>
                </a:moveTo>
                <a:lnTo>
                  <a:pt x="876300" y="914400"/>
                </a:lnTo>
              </a:path>
            </a:pathLst>
          </a:custGeom>
          <a:ln w="11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76496" y="2834766"/>
            <a:ext cx="44830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 i="1">
                <a:solidFill>
                  <a:srgbClr val="FF0000"/>
                </a:solidFill>
                <a:latin typeface="Carlito"/>
                <a:cs typeface="Carlito"/>
              </a:rPr>
              <a:t>Methods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9880" y="2340990"/>
            <a:ext cx="804545" cy="27241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 indent="4445">
              <a:lnSpc>
                <a:spcPct val="80000"/>
              </a:lnSpc>
              <a:spcBef>
                <a:spcPts val="315"/>
              </a:spcBef>
            </a:pPr>
            <a:r>
              <a:rPr dirty="0" sz="900" spc="-5" b="1" i="1">
                <a:solidFill>
                  <a:srgbClr val="FF0000"/>
                </a:solidFill>
                <a:latin typeface="Carlito"/>
                <a:cs typeface="Carlito"/>
              </a:rPr>
              <a:t>Combinations</a:t>
            </a:r>
            <a:r>
              <a:rPr dirty="0" sz="900" spc="-80" b="1" i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900" b="1" i="1">
                <a:solidFill>
                  <a:srgbClr val="FF0000"/>
                </a:solidFill>
                <a:latin typeface="Carlito"/>
                <a:cs typeface="Carlito"/>
              </a:rPr>
              <a:t>of  </a:t>
            </a:r>
            <a:r>
              <a:rPr dirty="0" sz="900" spc="-5" b="1" i="1">
                <a:solidFill>
                  <a:srgbClr val="FF0000"/>
                </a:solidFill>
                <a:latin typeface="Carlito"/>
                <a:cs typeface="Carlito"/>
              </a:rPr>
              <a:t>methods in</a:t>
            </a:r>
            <a:r>
              <a:rPr dirty="0" sz="900" spc="-60" b="1" i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900" spc="-5" b="1" i="1">
                <a:solidFill>
                  <a:srgbClr val="FF0000"/>
                </a:solidFill>
                <a:latin typeface="Carlito"/>
                <a:cs typeface="Carlito"/>
              </a:rPr>
              <a:t>class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5729" y="1886838"/>
            <a:ext cx="488950" cy="27241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6034" marR="5080" indent="-13970">
              <a:lnSpc>
                <a:spcPct val="80000"/>
              </a:lnSpc>
              <a:spcBef>
                <a:spcPts val="315"/>
              </a:spcBef>
            </a:pPr>
            <a:r>
              <a:rPr dirty="0" sz="900" spc="-10" b="1" i="1">
                <a:solidFill>
                  <a:srgbClr val="FF0000"/>
                </a:solidFill>
                <a:latin typeface="Carlito"/>
                <a:cs typeface="Carlito"/>
              </a:rPr>
              <a:t>Packages  </a:t>
            </a:r>
            <a:r>
              <a:rPr dirty="0" sz="900" b="1" i="1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dirty="0" sz="900" spc="-75" b="1" i="1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dirty="0" sz="900" spc="-5" b="1" i="1">
                <a:solidFill>
                  <a:srgbClr val="FF0000"/>
                </a:solidFill>
                <a:latin typeface="Carlito"/>
                <a:cs typeface="Carlito"/>
              </a:rPr>
              <a:t>classes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5129" y="1559813"/>
            <a:ext cx="209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9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OO: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34513" y="2076449"/>
            <a:ext cx="975994" cy="876300"/>
          </a:xfrm>
          <a:custGeom>
            <a:avLst/>
            <a:gdLst/>
            <a:ahLst/>
            <a:cxnLst/>
            <a:rect l="l" t="t" r="r" b="b"/>
            <a:pathLst>
              <a:path w="975995" h="876300">
                <a:moveTo>
                  <a:pt x="89662" y="14224"/>
                </a:moveTo>
                <a:lnTo>
                  <a:pt x="38100" y="14224"/>
                </a:lnTo>
                <a:lnTo>
                  <a:pt x="38100" y="0"/>
                </a:lnTo>
                <a:lnTo>
                  <a:pt x="0" y="19050"/>
                </a:lnTo>
                <a:lnTo>
                  <a:pt x="38100" y="38100"/>
                </a:lnTo>
                <a:lnTo>
                  <a:pt x="38100" y="23749"/>
                </a:lnTo>
                <a:lnTo>
                  <a:pt x="89662" y="23749"/>
                </a:lnTo>
                <a:lnTo>
                  <a:pt x="89662" y="14224"/>
                </a:lnTo>
                <a:close/>
              </a:path>
              <a:path w="975995" h="876300">
                <a:moveTo>
                  <a:pt x="194437" y="14224"/>
                </a:moveTo>
                <a:lnTo>
                  <a:pt x="118237" y="14224"/>
                </a:lnTo>
                <a:lnTo>
                  <a:pt x="118237" y="23749"/>
                </a:lnTo>
                <a:lnTo>
                  <a:pt x="194437" y="23749"/>
                </a:lnTo>
                <a:lnTo>
                  <a:pt x="194437" y="14224"/>
                </a:lnTo>
                <a:close/>
              </a:path>
              <a:path w="975995" h="876300">
                <a:moveTo>
                  <a:pt x="270637" y="433324"/>
                </a:moveTo>
                <a:lnTo>
                  <a:pt x="266700" y="433324"/>
                </a:lnTo>
                <a:lnTo>
                  <a:pt x="266700" y="419100"/>
                </a:lnTo>
                <a:lnTo>
                  <a:pt x="228600" y="438150"/>
                </a:lnTo>
                <a:lnTo>
                  <a:pt x="266700" y="457200"/>
                </a:lnTo>
                <a:lnTo>
                  <a:pt x="266700" y="442849"/>
                </a:lnTo>
                <a:lnTo>
                  <a:pt x="270637" y="442849"/>
                </a:lnTo>
                <a:lnTo>
                  <a:pt x="270637" y="433324"/>
                </a:lnTo>
                <a:close/>
              </a:path>
              <a:path w="975995" h="876300">
                <a:moveTo>
                  <a:pt x="299212" y="14224"/>
                </a:moveTo>
                <a:lnTo>
                  <a:pt x="223012" y="14224"/>
                </a:lnTo>
                <a:lnTo>
                  <a:pt x="223012" y="23749"/>
                </a:lnTo>
                <a:lnTo>
                  <a:pt x="299212" y="23749"/>
                </a:lnTo>
                <a:lnTo>
                  <a:pt x="299212" y="14224"/>
                </a:lnTo>
                <a:close/>
              </a:path>
              <a:path w="975995" h="876300">
                <a:moveTo>
                  <a:pt x="375412" y="433324"/>
                </a:moveTo>
                <a:lnTo>
                  <a:pt x="299212" y="433324"/>
                </a:lnTo>
                <a:lnTo>
                  <a:pt x="299212" y="442849"/>
                </a:lnTo>
                <a:lnTo>
                  <a:pt x="375412" y="442849"/>
                </a:lnTo>
                <a:lnTo>
                  <a:pt x="375412" y="433324"/>
                </a:lnTo>
                <a:close/>
              </a:path>
              <a:path w="975995" h="876300">
                <a:moveTo>
                  <a:pt x="403987" y="14224"/>
                </a:moveTo>
                <a:lnTo>
                  <a:pt x="327787" y="14224"/>
                </a:lnTo>
                <a:lnTo>
                  <a:pt x="327787" y="23749"/>
                </a:lnTo>
                <a:lnTo>
                  <a:pt x="403987" y="23749"/>
                </a:lnTo>
                <a:lnTo>
                  <a:pt x="403987" y="14224"/>
                </a:lnTo>
                <a:close/>
              </a:path>
              <a:path w="975995" h="876300">
                <a:moveTo>
                  <a:pt x="480187" y="433324"/>
                </a:moveTo>
                <a:lnTo>
                  <a:pt x="403987" y="433324"/>
                </a:lnTo>
                <a:lnTo>
                  <a:pt x="403987" y="442849"/>
                </a:lnTo>
                <a:lnTo>
                  <a:pt x="480187" y="442849"/>
                </a:lnTo>
                <a:lnTo>
                  <a:pt x="480187" y="433324"/>
                </a:lnTo>
                <a:close/>
              </a:path>
              <a:path w="975995" h="876300">
                <a:moveTo>
                  <a:pt x="508762" y="14224"/>
                </a:moveTo>
                <a:lnTo>
                  <a:pt x="432562" y="14224"/>
                </a:lnTo>
                <a:lnTo>
                  <a:pt x="432562" y="23749"/>
                </a:lnTo>
                <a:lnTo>
                  <a:pt x="508762" y="23749"/>
                </a:lnTo>
                <a:lnTo>
                  <a:pt x="508762" y="14224"/>
                </a:lnTo>
                <a:close/>
              </a:path>
              <a:path w="975995" h="876300">
                <a:moveTo>
                  <a:pt x="556387" y="852424"/>
                </a:moveTo>
                <a:lnTo>
                  <a:pt x="495300" y="852424"/>
                </a:lnTo>
                <a:lnTo>
                  <a:pt x="495300" y="838200"/>
                </a:lnTo>
                <a:lnTo>
                  <a:pt x="457200" y="857250"/>
                </a:lnTo>
                <a:lnTo>
                  <a:pt x="495300" y="876300"/>
                </a:lnTo>
                <a:lnTo>
                  <a:pt x="495300" y="861949"/>
                </a:lnTo>
                <a:lnTo>
                  <a:pt x="556387" y="861949"/>
                </a:lnTo>
                <a:lnTo>
                  <a:pt x="556387" y="852424"/>
                </a:lnTo>
                <a:close/>
              </a:path>
              <a:path w="975995" h="876300">
                <a:moveTo>
                  <a:pt x="613537" y="14224"/>
                </a:moveTo>
                <a:lnTo>
                  <a:pt x="537337" y="14224"/>
                </a:lnTo>
                <a:lnTo>
                  <a:pt x="537337" y="23749"/>
                </a:lnTo>
                <a:lnTo>
                  <a:pt x="613537" y="23749"/>
                </a:lnTo>
                <a:lnTo>
                  <a:pt x="613537" y="14224"/>
                </a:lnTo>
                <a:close/>
              </a:path>
              <a:path w="975995" h="876300">
                <a:moveTo>
                  <a:pt x="661162" y="852424"/>
                </a:moveTo>
                <a:lnTo>
                  <a:pt x="584962" y="852424"/>
                </a:lnTo>
                <a:lnTo>
                  <a:pt x="584962" y="861949"/>
                </a:lnTo>
                <a:lnTo>
                  <a:pt x="661162" y="861949"/>
                </a:lnTo>
                <a:lnTo>
                  <a:pt x="661162" y="852424"/>
                </a:lnTo>
                <a:close/>
              </a:path>
              <a:path w="975995" h="876300">
                <a:moveTo>
                  <a:pt x="718312" y="14224"/>
                </a:moveTo>
                <a:lnTo>
                  <a:pt x="642112" y="14224"/>
                </a:lnTo>
                <a:lnTo>
                  <a:pt x="642112" y="23749"/>
                </a:lnTo>
                <a:lnTo>
                  <a:pt x="718312" y="23749"/>
                </a:lnTo>
                <a:lnTo>
                  <a:pt x="718312" y="14224"/>
                </a:lnTo>
                <a:close/>
              </a:path>
              <a:path w="975995" h="876300">
                <a:moveTo>
                  <a:pt x="765937" y="852424"/>
                </a:moveTo>
                <a:lnTo>
                  <a:pt x="689737" y="852424"/>
                </a:lnTo>
                <a:lnTo>
                  <a:pt x="689737" y="861949"/>
                </a:lnTo>
                <a:lnTo>
                  <a:pt x="765937" y="861949"/>
                </a:lnTo>
                <a:lnTo>
                  <a:pt x="765937" y="852424"/>
                </a:lnTo>
                <a:close/>
              </a:path>
              <a:path w="975995" h="876300">
                <a:moveTo>
                  <a:pt x="823087" y="14224"/>
                </a:moveTo>
                <a:lnTo>
                  <a:pt x="746887" y="14224"/>
                </a:lnTo>
                <a:lnTo>
                  <a:pt x="746887" y="23749"/>
                </a:lnTo>
                <a:lnTo>
                  <a:pt x="823087" y="23749"/>
                </a:lnTo>
                <a:lnTo>
                  <a:pt x="823087" y="14224"/>
                </a:lnTo>
                <a:close/>
              </a:path>
              <a:path w="975995" h="876300">
                <a:moveTo>
                  <a:pt x="870712" y="852424"/>
                </a:moveTo>
                <a:lnTo>
                  <a:pt x="794512" y="852424"/>
                </a:lnTo>
                <a:lnTo>
                  <a:pt x="794512" y="861949"/>
                </a:lnTo>
                <a:lnTo>
                  <a:pt x="870712" y="861949"/>
                </a:lnTo>
                <a:lnTo>
                  <a:pt x="870712" y="852424"/>
                </a:lnTo>
                <a:close/>
              </a:path>
              <a:path w="975995" h="876300">
                <a:moveTo>
                  <a:pt x="975487" y="852424"/>
                </a:moveTo>
                <a:lnTo>
                  <a:pt x="899287" y="852424"/>
                </a:lnTo>
                <a:lnTo>
                  <a:pt x="899287" y="861949"/>
                </a:lnTo>
                <a:lnTo>
                  <a:pt x="975487" y="861949"/>
                </a:lnTo>
                <a:lnTo>
                  <a:pt x="975487" y="852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84245" y="1080261"/>
            <a:ext cx="942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Carlito"/>
                <a:cs typeface="Carlito"/>
              </a:rPr>
              <a:t>Include</a:t>
            </a:r>
            <a:r>
              <a:rPr dirty="0" sz="1000" spc="-40" b="1">
                <a:latin typeface="Carlito"/>
                <a:cs typeface="Carlito"/>
              </a:rPr>
              <a:t> </a:t>
            </a:r>
            <a:r>
              <a:rPr dirty="0" sz="1000" spc="-5" b="1">
                <a:latin typeface="Carlito"/>
                <a:cs typeface="Carlito"/>
              </a:rPr>
              <a:t>use-cases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7313" y="1200149"/>
            <a:ext cx="955040" cy="476250"/>
          </a:xfrm>
          <a:custGeom>
            <a:avLst/>
            <a:gdLst/>
            <a:ahLst/>
            <a:cxnLst/>
            <a:rect l="l" t="t" r="r" b="b"/>
            <a:pathLst>
              <a:path w="955039" h="476250">
                <a:moveTo>
                  <a:pt x="114300" y="14224"/>
                </a:moveTo>
                <a:lnTo>
                  <a:pt x="38100" y="14224"/>
                </a:lnTo>
                <a:lnTo>
                  <a:pt x="38100" y="0"/>
                </a:lnTo>
                <a:lnTo>
                  <a:pt x="0" y="19050"/>
                </a:lnTo>
                <a:lnTo>
                  <a:pt x="38100" y="38100"/>
                </a:lnTo>
                <a:lnTo>
                  <a:pt x="38100" y="23749"/>
                </a:lnTo>
                <a:lnTo>
                  <a:pt x="114300" y="23749"/>
                </a:lnTo>
                <a:lnTo>
                  <a:pt x="114300" y="14224"/>
                </a:lnTo>
                <a:close/>
              </a:path>
              <a:path w="955039" h="476250">
                <a:moveTo>
                  <a:pt x="219075" y="14224"/>
                </a:moveTo>
                <a:lnTo>
                  <a:pt x="142875" y="14224"/>
                </a:lnTo>
                <a:lnTo>
                  <a:pt x="142875" y="23749"/>
                </a:lnTo>
                <a:lnTo>
                  <a:pt x="219075" y="23749"/>
                </a:lnTo>
                <a:lnTo>
                  <a:pt x="219075" y="14224"/>
                </a:lnTo>
                <a:close/>
              </a:path>
              <a:path w="955039" h="476250">
                <a:moveTo>
                  <a:pt x="320167" y="428752"/>
                </a:moveTo>
                <a:lnTo>
                  <a:pt x="315341" y="420497"/>
                </a:lnTo>
                <a:lnTo>
                  <a:pt x="259130" y="452996"/>
                </a:lnTo>
                <a:lnTo>
                  <a:pt x="251968" y="440690"/>
                </a:lnTo>
                <a:lnTo>
                  <a:pt x="228600" y="476250"/>
                </a:lnTo>
                <a:lnTo>
                  <a:pt x="271145" y="473595"/>
                </a:lnTo>
                <a:lnTo>
                  <a:pt x="265811" y="464439"/>
                </a:lnTo>
                <a:lnTo>
                  <a:pt x="263944" y="461264"/>
                </a:lnTo>
                <a:lnTo>
                  <a:pt x="320167" y="428752"/>
                </a:lnTo>
                <a:close/>
              </a:path>
              <a:path w="955039" h="476250">
                <a:moveTo>
                  <a:pt x="323850" y="14224"/>
                </a:moveTo>
                <a:lnTo>
                  <a:pt x="247650" y="14224"/>
                </a:lnTo>
                <a:lnTo>
                  <a:pt x="247650" y="23749"/>
                </a:lnTo>
                <a:lnTo>
                  <a:pt x="323850" y="23749"/>
                </a:lnTo>
                <a:lnTo>
                  <a:pt x="323850" y="14224"/>
                </a:lnTo>
                <a:close/>
              </a:path>
              <a:path w="955039" h="476250">
                <a:moveTo>
                  <a:pt x="410845" y="376301"/>
                </a:moveTo>
                <a:lnTo>
                  <a:pt x="406019" y="368046"/>
                </a:lnTo>
                <a:lnTo>
                  <a:pt x="340106" y="406146"/>
                </a:lnTo>
                <a:lnTo>
                  <a:pt x="344805" y="414401"/>
                </a:lnTo>
                <a:lnTo>
                  <a:pt x="410845" y="376301"/>
                </a:lnTo>
                <a:close/>
              </a:path>
              <a:path w="955039" h="476250">
                <a:moveTo>
                  <a:pt x="428625" y="14224"/>
                </a:moveTo>
                <a:lnTo>
                  <a:pt x="352425" y="14224"/>
                </a:lnTo>
                <a:lnTo>
                  <a:pt x="352425" y="23749"/>
                </a:lnTo>
                <a:lnTo>
                  <a:pt x="428625" y="23749"/>
                </a:lnTo>
                <a:lnTo>
                  <a:pt x="428625" y="14224"/>
                </a:lnTo>
                <a:close/>
              </a:path>
              <a:path w="955039" h="476250">
                <a:moveTo>
                  <a:pt x="501523" y="323723"/>
                </a:moveTo>
                <a:lnTo>
                  <a:pt x="496697" y="315468"/>
                </a:lnTo>
                <a:lnTo>
                  <a:pt x="430784" y="353695"/>
                </a:lnTo>
                <a:lnTo>
                  <a:pt x="435483" y="361950"/>
                </a:lnTo>
                <a:lnTo>
                  <a:pt x="501523" y="323723"/>
                </a:lnTo>
                <a:close/>
              </a:path>
              <a:path w="955039" h="476250">
                <a:moveTo>
                  <a:pt x="533400" y="14224"/>
                </a:moveTo>
                <a:lnTo>
                  <a:pt x="457200" y="14224"/>
                </a:lnTo>
                <a:lnTo>
                  <a:pt x="457200" y="23749"/>
                </a:lnTo>
                <a:lnTo>
                  <a:pt x="533400" y="23749"/>
                </a:lnTo>
                <a:lnTo>
                  <a:pt x="533400" y="14224"/>
                </a:lnTo>
                <a:close/>
              </a:path>
              <a:path w="955039" h="476250">
                <a:moveTo>
                  <a:pt x="592201" y="271272"/>
                </a:moveTo>
                <a:lnTo>
                  <a:pt x="587375" y="263017"/>
                </a:lnTo>
                <a:lnTo>
                  <a:pt x="521462" y="301244"/>
                </a:lnTo>
                <a:lnTo>
                  <a:pt x="526161" y="309372"/>
                </a:lnTo>
                <a:lnTo>
                  <a:pt x="592201" y="271272"/>
                </a:lnTo>
                <a:close/>
              </a:path>
              <a:path w="955039" h="476250">
                <a:moveTo>
                  <a:pt x="638175" y="14224"/>
                </a:moveTo>
                <a:lnTo>
                  <a:pt x="561975" y="14224"/>
                </a:lnTo>
                <a:lnTo>
                  <a:pt x="561975" y="23749"/>
                </a:lnTo>
                <a:lnTo>
                  <a:pt x="638175" y="23749"/>
                </a:lnTo>
                <a:lnTo>
                  <a:pt x="638175" y="14224"/>
                </a:lnTo>
                <a:close/>
              </a:path>
              <a:path w="955039" h="476250">
                <a:moveTo>
                  <a:pt x="682879" y="218821"/>
                </a:moveTo>
                <a:lnTo>
                  <a:pt x="678053" y="210566"/>
                </a:lnTo>
                <a:lnTo>
                  <a:pt x="612140" y="248666"/>
                </a:lnTo>
                <a:lnTo>
                  <a:pt x="616839" y="256921"/>
                </a:lnTo>
                <a:lnTo>
                  <a:pt x="682879" y="218821"/>
                </a:lnTo>
                <a:close/>
              </a:path>
              <a:path w="955039" h="476250">
                <a:moveTo>
                  <a:pt x="742950" y="14224"/>
                </a:moveTo>
                <a:lnTo>
                  <a:pt x="666750" y="14224"/>
                </a:lnTo>
                <a:lnTo>
                  <a:pt x="666750" y="23749"/>
                </a:lnTo>
                <a:lnTo>
                  <a:pt x="742950" y="23749"/>
                </a:lnTo>
                <a:lnTo>
                  <a:pt x="742950" y="14224"/>
                </a:lnTo>
                <a:close/>
              </a:path>
              <a:path w="955039" h="476250">
                <a:moveTo>
                  <a:pt x="773557" y="166243"/>
                </a:moveTo>
                <a:lnTo>
                  <a:pt x="768731" y="157988"/>
                </a:lnTo>
                <a:lnTo>
                  <a:pt x="702818" y="196215"/>
                </a:lnTo>
                <a:lnTo>
                  <a:pt x="707517" y="204470"/>
                </a:lnTo>
                <a:lnTo>
                  <a:pt x="773557" y="166243"/>
                </a:lnTo>
                <a:close/>
              </a:path>
              <a:path w="955039" h="476250">
                <a:moveTo>
                  <a:pt x="847725" y="14224"/>
                </a:moveTo>
                <a:lnTo>
                  <a:pt x="771525" y="14224"/>
                </a:lnTo>
                <a:lnTo>
                  <a:pt x="771525" y="23749"/>
                </a:lnTo>
                <a:lnTo>
                  <a:pt x="847725" y="23749"/>
                </a:lnTo>
                <a:lnTo>
                  <a:pt x="847725" y="14224"/>
                </a:lnTo>
                <a:close/>
              </a:path>
              <a:path w="955039" h="476250">
                <a:moveTo>
                  <a:pt x="864235" y="113792"/>
                </a:moveTo>
                <a:lnTo>
                  <a:pt x="859409" y="105537"/>
                </a:lnTo>
                <a:lnTo>
                  <a:pt x="793496" y="143764"/>
                </a:lnTo>
                <a:lnTo>
                  <a:pt x="798195" y="151892"/>
                </a:lnTo>
                <a:lnTo>
                  <a:pt x="864235" y="113792"/>
                </a:lnTo>
                <a:close/>
              </a:path>
              <a:path w="955039" h="476250">
                <a:moveTo>
                  <a:pt x="952500" y="14224"/>
                </a:moveTo>
                <a:lnTo>
                  <a:pt x="876300" y="14224"/>
                </a:lnTo>
                <a:lnTo>
                  <a:pt x="876300" y="23749"/>
                </a:lnTo>
                <a:lnTo>
                  <a:pt x="952500" y="23749"/>
                </a:lnTo>
                <a:lnTo>
                  <a:pt x="952500" y="14224"/>
                </a:lnTo>
                <a:close/>
              </a:path>
              <a:path w="955039" h="476250">
                <a:moveTo>
                  <a:pt x="954913" y="61214"/>
                </a:moveTo>
                <a:lnTo>
                  <a:pt x="950087" y="53086"/>
                </a:lnTo>
                <a:lnTo>
                  <a:pt x="884174" y="91186"/>
                </a:lnTo>
                <a:lnTo>
                  <a:pt x="888873" y="99441"/>
                </a:lnTo>
                <a:lnTo>
                  <a:pt x="954913" y="61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5892" y="2860674"/>
            <a:ext cx="43560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latin typeface="Carlito"/>
                <a:cs typeface="Carlito"/>
              </a:rPr>
              <a:t>F</a:t>
            </a:r>
            <a:r>
              <a:rPr dirty="0" sz="900" spc="-5" b="1">
                <a:latin typeface="Carlito"/>
                <a:cs typeface="Carlito"/>
              </a:rPr>
              <a:t>unc</a:t>
            </a:r>
            <a:r>
              <a:rPr dirty="0" sz="900" b="1">
                <a:latin typeface="Carlito"/>
                <a:cs typeface="Carlito"/>
              </a:rPr>
              <a:t>t</a:t>
            </a:r>
            <a:r>
              <a:rPr dirty="0" sz="900" spc="-10" b="1">
                <a:latin typeface="Carlito"/>
                <a:cs typeface="Carlito"/>
              </a:rPr>
              <a:t>i</a:t>
            </a:r>
            <a:r>
              <a:rPr dirty="0" sz="900" spc="-5" b="1">
                <a:latin typeface="Carlito"/>
                <a:cs typeface="Carlito"/>
              </a:rPr>
              <a:t>o</a:t>
            </a:r>
            <a:r>
              <a:rPr dirty="0" sz="900" b="1">
                <a:latin typeface="Carlito"/>
                <a:cs typeface="Carlito"/>
              </a:rPr>
              <a:t>n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3992" y="2403474"/>
            <a:ext cx="393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Carlito"/>
                <a:cs typeface="Carlito"/>
              </a:rPr>
              <a:t>M</a:t>
            </a:r>
            <a:r>
              <a:rPr dirty="0" sz="900" spc="-5" b="1">
                <a:latin typeface="Carlito"/>
                <a:cs typeface="Carlito"/>
              </a:rPr>
              <a:t>odul</a:t>
            </a:r>
            <a:r>
              <a:rPr dirty="0" sz="900" b="1">
                <a:latin typeface="Carlito"/>
                <a:cs typeface="Carlito"/>
              </a:rPr>
              <a:t>e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0664" y="1984374"/>
            <a:ext cx="10128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Carlito"/>
                <a:cs typeface="Carlito"/>
              </a:rPr>
              <a:t>Module</a:t>
            </a:r>
            <a:r>
              <a:rPr dirty="0" sz="900" spc="-35" b="1">
                <a:latin typeface="Carlito"/>
                <a:cs typeface="Carlito"/>
              </a:rPr>
              <a:t> </a:t>
            </a:r>
            <a:r>
              <a:rPr dirty="0" sz="900" spc="-10" b="1">
                <a:latin typeface="Carlito"/>
                <a:cs typeface="Carlito"/>
              </a:rPr>
              <a:t>combination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6857" y="971549"/>
            <a:ext cx="1283970" cy="1924050"/>
          </a:xfrm>
          <a:custGeom>
            <a:avLst/>
            <a:gdLst/>
            <a:ahLst/>
            <a:cxnLst/>
            <a:rect l="l" t="t" r="r" b="b"/>
            <a:pathLst>
              <a:path w="1283970" h="1924050">
                <a:moveTo>
                  <a:pt x="255143" y="1924050"/>
                </a:moveTo>
                <a:lnTo>
                  <a:pt x="249148" y="1904238"/>
                </a:lnTo>
                <a:lnTo>
                  <a:pt x="242824" y="1883283"/>
                </a:lnTo>
                <a:lnTo>
                  <a:pt x="232498" y="1893036"/>
                </a:lnTo>
                <a:lnTo>
                  <a:pt x="6985" y="1654048"/>
                </a:lnTo>
                <a:lnTo>
                  <a:pt x="0" y="1660652"/>
                </a:lnTo>
                <a:lnTo>
                  <a:pt x="225513" y="1899640"/>
                </a:lnTo>
                <a:lnTo>
                  <a:pt x="215138" y="1909445"/>
                </a:lnTo>
                <a:lnTo>
                  <a:pt x="255143" y="1924050"/>
                </a:lnTo>
                <a:close/>
              </a:path>
              <a:path w="1283970" h="1924050">
                <a:moveTo>
                  <a:pt x="445643" y="1504950"/>
                </a:moveTo>
                <a:lnTo>
                  <a:pt x="435991" y="1500124"/>
                </a:lnTo>
                <a:lnTo>
                  <a:pt x="407543" y="1485900"/>
                </a:lnTo>
                <a:lnTo>
                  <a:pt x="407543" y="1500124"/>
                </a:lnTo>
                <a:lnTo>
                  <a:pt x="3556" y="1500124"/>
                </a:lnTo>
                <a:lnTo>
                  <a:pt x="3556" y="1509649"/>
                </a:lnTo>
                <a:lnTo>
                  <a:pt x="407543" y="1509649"/>
                </a:lnTo>
                <a:lnTo>
                  <a:pt x="407543" y="1524000"/>
                </a:lnTo>
                <a:lnTo>
                  <a:pt x="436245" y="1509649"/>
                </a:lnTo>
                <a:lnTo>
                  <a:pt x="445643" y="1504950"/>
                </a:lnTo>
                <a:close/>
              </a:path>
              <a:path w="1283970" h="1924050">
                <a:moveTo>
                  <a:pt x="674243" y="1162050"/>
                </a:moveTo>
                <a:lnTo>
                  <a:pt x="632841" y="1151890"/>
                </a:lnTo>
                <a:lnTo>
                  <a:pt x="636028" y="1165872"/>
                </a:lnTo>
                <a:lnTo>
                  <a:pt x="2413" y="1309751"/>
                </a:lnTo>
                <a:lnTo>
                  <a:pt x="4572" y="1319149"/>
                </a:lnTo>
                <a:lnTo>
                  <a:pt x="638149" y="1175156"/>
                </a:lnTo>
                <a:lnTo>
                  <a:pt x="641350" y="1189101"/>
                </a:lnTo>
                <a:lnTo>
                  <a:pt x="671296" y="1164463"/>
                </a:lnTo>
                <a:lnTo>
                  <a:pt x="674243" y="1162050"/>
                </a:lnTo>
                <a:close/>
              </a:path>
              <a:path w="1283970" h="1924050">
                <a:moveTo>
                  <a:pt x="902843" y="704850"/>
                </a:moveTo>
                <a:lnTo>
                  <a:pt x="893191" y="700024"/>
                </a:lnTo>
                <a:lnTo>
                  <a:pt x="864743" y="685800"/>
                </a:lnTo>
                <a:lnTo>
                  <a:pt x="864743" y="700024"/>
                </a:lnTo>
                <a:lnTo>
                  <a:pt x="445643" y="700024"/>
                </a:lnTo>
                <a:lnTo>
                  <a:pt x="445643" y="709549"/>
                </a:lnTo>
                <a:lnTo>
                  <a:pt x="864743" y="709549"/>
                </a:lnTo>
                <a:lnTo>
                  <a:pt x="864743" y="723900"/>
                </a:lnTo>
                <a:lnTo>
                  <a:pt x="893445" y="709549"/>
                </a:lnTo>
                <a:lnTo>
                  <a:pt x="902843" y="704850"/>
                </a:lnTo>
                <a:close/>
              </a:path>
              <a:path w="1283970" h="1924050">
                <a:moveTo>
                  <a:pt x="1283843" y="19050"/>
                </a:moveTo>
                <a:lnTo>
                  <a:pt x="1274191" y="14224"/>
                </a:lnTo>
                <a:lnTo>
                  <a:pt x="1245743" y="0"/>
                </a:lnTo>
                <a:lnTo>
                  <a:pt x="1245743" y="14224"/>
                </a:lnTo>
                <a:lnTo>
                  <a:pt x="255143" y="14224"/>
                </a:lnTo>
                <a:lnTo>
                  <a:pt x="255143" y="23749"/>
                </a:lnTo>
                <a:lnTo>
                  <a:pt x="1245743" y="23749"/>
                </a:lnTo>
                <a:lnTo>
                  <a:pt x="1245743" y="38100"/>
                </a:lnTo>
                <a:lnTo>
                  <a:pt x="1274445" y="23749"/>
                </a:lnTo>
                <a:lnTo>
                  <a:pt x="1283843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7573" y="1319910"/>
            <a:ext cx="661670" cy="272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69"/>
              </a:lnSpc>
              <a:spcBef>
                <a:spcPts val="100"/>
              </a:spcBef>
            </a:pPr>
            <a:r>
              <a:rPr dirty="0" u="sng" sz="900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rlito"/>
                <a:cs typeface="Carlito"/>
              </a:rPr>
              <a:t>2.</a:t>
            </a:r>
            <a:r>
              <a:rPr dirty="0" u="sng" sz="900" spc="-60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900" spc="-10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rlito"/>
                <a:cs typeface="Carlito"/>
              </a:rPr>
              <a:t>Integration</a:t>
            </a:r>
            <a:endParaRPr sz="900">
              <a:latin typeface="Carlito"/>
              <a:cs typeface="Carlito"/>
            </a:endParaRPr>
          </a:p>
          <a:p>
            <a:pPr marL="12700">
              <a:lnSpc>
                <a:spcPts val="969"/>
              </a:lnSpc>
            </a:pPr>
            <a:r>
              <a:rPr dirty="0" u="sng" sz="900" spc="-10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rlito"/>
                <a:cs typeface="Carlito"/>
              </a:rPr>
              <a:t>tests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573" y="623062"/>
            <a:ext cx="365125" cy="4921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u="sng" sz="900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rlito"/>
                <a:cs typeface="Carlito"/>
              </a:rPr>
              <a:t>3.</a:t>
            </a:r>
            <a:endParaRPr sz="900">
              <a:latin typeface="Carlito"/>
              <a:cs typeface="Carlito"/>
            </a:endParaRPr>
          </a:p>
          <a:p>
            <a:pPr marL="12700" marR="5080">
              <a:lnSpc>
                <a:spcPts val="860"/>
              </a:lnSpc>
              <a:spcBef>
                <a:spcPts val="540"/>
              </a:spcBef>
            </a:pPr>
            <a:r>
              <a:rPr dirty="0" u="sng" sz="900" spc="-20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rlito"/>
                <a:cs typeface="Carlito"/>
              </a:rPr>
              <a:t>S</a:t>
            </a:r>
            <a:r>
              <a:rPr dirty="0" u="sng" sz="900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rlito"/>
                <a:cs typeface="Carlito"/>
              </a:rPr>
              <a:t>y</a:t>
            </a:r>
            <a:r>
              <a:rPr dirty="0" u="sng" sz="900" spc="-15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rlito"/>
                <a:cs typeface="Carlito"/>
              </a:rPr>
              <a:t>st</a:t>
            </a:r>
            <a:r>
              <a:rPr dirty="0" u="sng" sz="900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rlito"/>
                <a:cs typeface="Carlito"/>
              </a:rPr>
              <a:t>em </a:t>
            </a:r>
            <a:r>
              <a:rPr dirty="0" sz="900" b="1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dirty="0" u="sng" sz="900" spc="-10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rlito"/>
                <a:cs typeface="Carlito"/>
              </a:rPr>
              <a:t>tests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573" y="2112390"/>
            <a:ext cx="250825" cy="38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69"/>
              </a:lnSpc>
              <a:spcBef>
                <a:spcPts val="100"/>
              </a:spcBef>
            </a:pPr>
            <a:r>
              <a:rPr dirty="0" u="sng" sz="900" spc="-5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rlito"/>
                <a:cs typeface="Carlito"/>
              </a:rPr>
              <a:t>1.</a:t>
            </a:r>
            <a:endParaRPr sz="900">
              <a:latin typeface="Carlito"/>
              <a:cs typeface="Carlito"/>
            </a:endParaRPr>
          </a:p>
          <a:p>
            <a:pPr marL="12700" marR="5080">
              <a:lnSpc>
                <a:spcPts val="860"/>
              </a:lnSpc>
              <a:spcBef>
                <a:spcPts val="100"/>
              </a:spcBef>
            </a:pPr>
            <a:r>
              <a:rPr dirty="0" u="sng" sz="900" spc="-5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rlito"/>
                <a:cs typeface="Carlito"/>
              </a:rPr>
              <a:t>Unit </a:t>
            </a:r>
            <a:r>
              <a:rPr dirty="0" sz="900" spc="-5" b="1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dirty="0" u="sng" sz="900" spc="-15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rlito"/>
                <a:cs typeface="Carlito"/>
              </a:rPr>
              <a:t>t</a:t>
            </a:r>
            <a:r>
              <a:rPr dirty="0" u="sng" sz="900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rlito"/>
                <a:cs typeface="Carlito"/>
              </a:rPr>
              <a:t>e</a:t>
            </a:r>
            <a:r>
              <a:rPr dirty="0" u="sng" sz="900" spc="-15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rlito"/>
                <a:cs typeface="Carlito"/>
              </a:rPr>
              <a:t>s</a:t>
            </a:r>
            <a:r>
              <a:rPr dirty="0" u="sng" sz="900" b="1">
                <a:solidFill>
                  <a:srgbClr val="C0504D"/>
                </a:solidFill>
                <a:uFill>
                  <a:solidFill>
                    <a:srgbClr val="C0504D"/>
                  </a:solidFill>
                </a:uFill>
                <a:latin typeface="Carlito"/>
                <a:cs typeface="Carlito"/>
              </a:rPr>
              <a:t>ts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692" y="51257"/>
            <a:ext cx="110363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Su</a:t>
            </a:r>
            <a:r>
              <a:rPr dirty="0" sz="2200" spc="-15"/>
              <a:t>m</a:t>
            </a:r>
            <a:r>
              <a:rPr dirty="0" sz="2200" spc="-5"/>
              <a:t>ma</a:t>
            </a:r>
            <a:r>
              <a:rPr dirty="0" sz="2200"/>
              <a:t>r</a:t>
            </a:r>
            <a:r>
              <a:rPr dirty="0" sz="2200" spc="-5"/>
              <a:t>y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484702"/>
            <a:ext cx="3790315" cy="255968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35">
                <a:latin typeface="Carlito"/>
                <a:cs typeface="Carlito"/>
              </a:rPr>
              <a:t>We </a:t>
            </a:r>
            <a:r>
              <a:rPr dirty="0" sz="1500" spc="-5">
                <a:latin typeface="Carlito"/>
                <a:cs typeface="Carlito"/>
              </a:rPr>
              <a:t>needed knowledge of</a:t>
            </a:r>
            <a:r>
              <a:rPr dirty="0" sz="1500" spc="-1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both</a:t>
            </a:r>
            <a:endParaRPr sz="15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10">
                <a:latin typeface="Carlito"/>
                <a:cs typeface="Carlito"/>
              </a:rPr>
              <a:t>How to </a:t>
            </a:r>
            <a:r>
              <a:rPr dirty="0" sz="1300" spc="-5">
                <a:latin typeface="Carlito"/>
                <a:cs typeface="Carlito"/>
              </a:rPr>
              <a:t>derive </a:t>
            </a:r>
            <a:r>
              <a:rPr dirty="0" sz="1300" spc="-10">
                <a:latin typeface="Carlito"/>
                <a:cs typeface="Carlito"/>
              </a:rPr>
              <a:t>test</a:t>
            </a:r>
            <a:r>
              <a:rPr dirty="0" sz="1300" spc="-5">
                <a:latin typeface="Carlito"/>
                <a:cs typeface="Carlito"/>
              </a:rPr>
              <a:t> cases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10">
                <a:latin typeface="Carlito"/>
                <a:cs typeface="Carlito"/>
              </a:rPr>
              <a:t>How </a:t>
            </a:r>
            <a:r>
              <a:rPr dirty="0" sz="1300" spc="-15">
                <a:latin typeface="Carlito"/>
                <a:cs typeface="Carlito"/>
              </a:rPr>
              <a:t>to execute </a:t>
            </a:r>
            <a:r>
              <a:rPr dirty="0" sz="1300" spc="-10">
                <a:latin typeface="Carlito"/>
                <a:cs typeface="Carlito"/>
              </a:rPr>
              <a:t>test</a:t>
            </a:r>
            <a:r>
              <a:rPr dirty="0" sz="1300" spc="15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cases</a:t>
            </a:r>
            <a:endParaRPr sz="13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35">
                <a:latin typeface="Carlito"/>
                <a:cs typeface="Carlito"/>
              </a:rPr>
              <a:t>We</a:t>
            </a:r>
            <a:r>
              <a:rPr dirty="0" sz="1500" spc="-1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needed</a:t>
            </a:r>
            <a:endParaRPr sz="15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10">
                <a:latin typeface="Carlito"/>
                <a:cs typeface="Carlito"/>
              </a:rPr>
              <a:t>Coverage</a:t>
            </a:r>
            <a:r>
              <a:rPr dirty="0" sz="1300" spc="-35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analysis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60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Confidence</a:t>
            </a:r>
            <a:r>
              <a:rPr dirty="0" sz="1300" spc="-30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measure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5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Input space</a:t>
            </a:r>
            <a:r>
              <a:rPr dirty="0" sz="1300" spc="-25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partitioning</a:t>
            </a:r>
            <a:endParaRPr sz="1300">
              <a:latin typeface="Carlito"/>
              <a:cs typeface="Carlito"/>
            </a:endParaRPr>
          </a:p>
          <a:p>
            <a:pPr lvl="1" marL="384175" indent="-143510">
              <a:lnSpc>
                <a:spcPct val="100000"/>
              </a:lnSpc>
              <a:spcBef>
                <a:spcPts val="155"/>
              </a:spcBef>
              <a:buClr>
                <a:srgbClr val="FF0000"/>
              </a:buClr>
              <a:buFont typeface="Arial"/>
              <a:buChar char="–"/>
              <a:tabLst>
                <a:tab pos="384810" algn="l"/>
              </a:tabLst>
            </a:pPr>
            <a:r>
              <a:rPr dirty="0" sz="1300" spc="-5">
                <a:latin typeface="Carlito"/>
                <a:cs typeface="Carlito"/>
              </a:rPr>
              <a:t>Decision</a:t>
            </a:r>
            <a:r>
              <a:rPr dirty="0" sz="1300" spc="-10">
                <a:latin typeface="Carlito"/>
                <a:cs typeface="Carlito"/>
              </a:rPr>
              <a:t> </a:t>
            </a:r>
            <a:r>
              <a:rPr dirty="0" sz="1300" spc="-5">
                <a:latin typeface="Carlito"/>
                <a:cs typeface="Carlito"/>
              </a:rPr>
              <a:t>tables</a:t>
            </a:r>
            <a:endParaRPr sz="13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155"/>
              </a:spcBef>
            </a:pPr>
            <a:r>
              <a:rPr dirty="0" sz="1300" spc="-5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dirty="0" sz="1300" spc="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300" spc="-409"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70">
                <a:latin typeface="Carlito"/>
                <a:cs typeface="Carlito"/>
              </a:rPr>
              <a:t>To </a:t>
            </a:r>
            <a:r>
              <a:rPr dirty="0" sz="1500" spc="-10">
                <a:latin typeface="Carlito"/>
                <a:cs typeface="Carlito"/>
              </a:rPr>
              <a:t>say </a:t>
            </a:r>
            <a:r>
              <a:rPr dirty="0" sz="1500">
                <a:latin typeface="Carlito"/>
                <a:cs typeface="Carlito"/>
              </a:rPr>
              <a:t>if the </a:t>
            </a:r>
            <a:r>
              <a:rPr dirty="0" sz="1500" spc="-10">
                <a:latin typeface="Carlito"/>
                <a:cs typeface="Carlito"/>
              </a:rPr>
              <a:t>generated test </a:t>
            </a:r>
            <a:r>
              <a:rPr dirty="0" sz="1500" spc="-5">
                <a:latin typeface="Carlito"/>
                <a:cs typeface="Carlito"/>
              </a:rPr>
              <a:t>cases </a:t>
            </a:r>
            <a:r>
              <a:rPr dirty="0" sz="1500" spc="-15">
                <a:latin typeface="Carlito"/>
                <a:cs typeface="Carlito"/>
              </a:rPr>
              <a:t>were</a:t>
            </a:r>
            <a:r>
              <a:rPr dirty="0" sz="1500" spc="-2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enough</a:t>
            </a:r>
            <a:endParaRPr sz="15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80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500" spc="-5">
                <a:latin typeface="Carlito"/>
                <a:cs typeface="Carlito"/>
              </a:rPr>
              <a:t>Since </a:t>
            </a:r>
            <a:r>
              <a:rPr dirty="0" sz="1500" spc="-10">
                <a:latin typeface="Carlito"/>
                <a:cs typeface="Carlito"/>
              </a:rPr>
              <a:t>we </a:t>
            </a:r>
            <a:r>
              <a:rPr dirty="0" sz="1500" spc="-5">
                <a:latin typeface="Carlito"/>
                <a:cs typeface="Carlito"/>
              </a:rPr>
              <a:t>can </a:t>
            </a:r>
            <a:r>
              <a:rPr dirty="0" sz="1500" spc="-10">
                <a:latin typeface="Carlito"/>
                <a:cs typeface="Carlito"/>
              </a:rPr>
              <a:t>exhaustively test </a:t>
            </a:r>
            <a:r>
              <a:rPr dirty="0" sz="1500">
                <a:latin typeface="Carlito"/>
                <a:cs typeface="Carlito"/>
              </a:rPr>
              <a:t>an</a:t>
            </a:r>
            <a:r>
              <a:rPr dirty="0" sz="1500" spc="-65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SUT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99084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876300" y="0"/>
                </a:moveTo>
                <a:lnTo>
                  <a:pt x="876300" y="38099"/>
                </a:lnTo>
                <a:lnTo>
                  <a:pt x="903224" y="24637"/>
                </a:lnTo>
                <a:lnTo>
                  <a:pt x="882650" y="24637"/>
                </a:lnTo>
                <a:lnTo>
                  <a:pt x="882650" y="13461"/>
                </a:lnTo>
                <a:lnTo>
                  <a:pt x="903224" y="13461"/>
                </a:lnTo>
                <a:lnTo>
                  <a:pt x="876300" y="0"/>
                </a:lnTo>
                <a:close/>
              </a:path>
              <a:path w="914400" h="38100">
                <a:moveTo>
                  <a:pt x="876300" y="13461"/>
                </a:moveTo>
                <a:lnTo>
                  <a:pt x="0" y="13461"/>
                </a:lnTo>
                <a:lnTo>
                  <a:pt x="0" y="24637"/>
                </a:lnTo>
                <a:lnTo>
                  <a:pt x="876300" y="24637"/>
                </a:lnTo>
                <a:lnTo>
                  <a:pt x="876300" y="13461"/>
                </a:lnTo>
                <a:close/>
              </a:path>
              <a:path w="914400" h="38100">
                <a:moveTo>
                  <a:pt x="903224" y="13461"/>
                </a:moveTo>
                <a:lnTo>
                  <a:pt x="882650" y="13461"/>
                </a:lnTo>
                <a:lnTo>
                  <a:pt x="882650" y="24637"/>
                </a:lnTo>
                <a:lnTo>
                  <a:pt x="903224" y="24637"/>
                </a:lnTo>
                <a:lnTo>
                  <a:pt x="914400" y="19049"/>
                </a:lnTo>
                <a:lnTo>
                  <a:pt x="903224" y="13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76500" y="2990849"/>
            <a:ext cx="1104900" cy="38100"/>
          </a:xfrm>
          <a:custGeom>
            <a:avLst/>
            <a:gdLst/>
            <a:ahLst/>
            <a:cxnLst/>
            <a:rect l="l" t="t" r="r" b="b"/>
            <a:pathLst>
              <a:path w="1104900" h="38100">
                <a:moveTo>
                  <a:pt x="1066800" y="0"/>
                </a:moveTo>
                <a:lnTo>
                  <a:pt x="1066800" y="38099"/>
                </a:lnTo>
                <a:lnTo>
                  <a:pt x="1093724" y="24637"/>
                </a:lnTo>
                <a:lnTo>
                  <a:pt x="1073150" y="24637"/>
                </a:lnTo>
                <a:lnTo>
                  <a:pt x="1073150" y="13461"/>
                </a:lnTo>
                <a:lnTo>
                  <a:pt x="1093724" y="13461"/>
                </a:lnTo>
                <a:lnTo>
                  <a:pt x="1066800" y="0"/>
                </a:lnTo>
                <a:close/>
              </a:path>
              <a:path w="1104900" h="38100">
                <a:moveTo>
                  <a:pt x="1066800" y="13461"/>
                </a:moveTo>
                <a:lnTo>
                  <a:pt x="0" y="13461"/>
                </a:lnTo>
                <a:lnTo>
                  <a:pt x="0" y="24637"/>
                </a:lnTo>
                <a:lnTo>
                  <a:pt x="1066800" y="24637"/>
                </a:lnTo>
                <a:lnTo>
                  <a:pt x="1066800" y="13461"/>
                </a:lnTo>
                <a:close/>
              </a:path>
              <a:path w="1104900" h="38100">
                <a:moveTo>
                  <a:pt x="1093724" y="13461"/>
                </a:moveTo>
                <a:lnTo>
                  <a:pt x="1073150" y="13461"/>
                </a:lnTo>
                <a:lnTo>
                  <a:pt x="1073150" y="24637"/>
                </a:lnTo>
                <a:lnTo>
                  <a:pt x="1093724" y="24637"/>
                </a:lnTo>
                <a:lnTo>
                  <a:pt x="1104900" y="19049"/>
                </a:lnTo>
                <a:lnTo>
                  <a:pt x="1093724" y="13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57500" y="74294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38100" y="0"/>
                </a:moveTo>
                <a:lnTo>
                  <a:pt x="0" y="19050"/>
                </a:lnTo>
                <a:lnTo>
                  <a:pt x="38100" y="38100"/>
                </a:lnTo>
                <a:lnTo>
                  <a:pt x="38100" y="24637"/>
                </a:lnTo>
                <a:lnTo>
                  <a:pt x="31750" y="24637"/>
                </a:lnTo>
                <a:lnTo>
                  <a:pt x="31750" y="13462"/>
                </a:lnTo>
                <a:lnTo>
                  <a:pt x="38100" y="13462"/>
                </a:lnTo>
                <a:lnTo>
                  <a:pt x="38100" y="0"/>
                </a:lnTo>
                <a:close/>
              </a:path>
              <a:path w="609600" h="38100">
                <a:moveTo>
                  <a:pt x="38100" y="13462"/>
                </a:moveTo>
                <a:lnTo>
                  <a:pt x="31750" y="13462"/>
                </a:lnTo>
                <a:lnTo>
                  <a:pt x="31750" y="24637"/>
                </a:lnTo>
                <a:lnTo>
                  <a:pt x="38100" y="24637"/>
                </a:lnTo>
                <a:lnTo>
                  <a:pt x="38100" y="13462"/>
                </a:lnTo>
                <a:close/>
              </a:path>
              <a:path w="609600" h="38100">
                <a:moveTo>
                  <a:pt x="609600" y="13462"/>
                </a:moveTo>
                <a:lnTo>
                  <a:pt x="38100" y="13462"/>
                </a:lnTo>
                <a:lnTo>
                  <a:pt x="38100" y="24637"/>
                </a:lnTo>
                <a:lnTo>
                  <a:pt x="609600" y="24637"/>
                </a:lnTo>
                <a:lnTo>
                  <a:pt x="609600" y="13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6160" y="75437"/>
            <a:ext cx="1861820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000000"/>
                </a:solidFill>
              </a:rPr>
              <a:t>RoadMap </a:t>
            </a:r>
            <a:r>
              <a:rPr dirty="0" sz="1400" spc="-10">
                <a:solidFill>
                  <a:srgbClr val="000000"/>
                </a:solidFill>
              </a:rPr>
              <a:t>for </a:t>
            </a:r>
            <a:r>
              <a:rPr dirty="0" sz="1400" spc="-5">
                <a:solidFill>
                  <a:srgbClr val="000000"/>
                </a:solidFill>
              </a:rPr>
              <a:t>Unit</a:t>
            </a:r>
            <a:r>
              <a:rPr dirty="0" sz="1400" spc="-85">
                <a:solidFill>
                  <a:srgbClr val="000000"/>
                </a:solidFill>
              </a:rPr>
              <a:t> </a:t>
            </a:r>
            <a:r>
              <a:rPr dirty="0" sz="1400" spc="-20">
                <a:solidFill>
                  <a:srgbClr val="000000"/>
                </a:solidFill>
              </a:rPr>
              <a:t>Testing</a:t>
            </a:r>
            <a:endParaRPr sz="1400"/>
          </a:p>
        </p:txBody>
      </p:sp>
      <p:sp>
        <p:nvSpPr>
          <p:cNvPr id="6" name="object 6"/>
          <p:cNvSpPr/>
          <p:nvPr/>
        </p:nvSpPr>
        <p:spPr>
          <a:xfrm>
            <a:off x="2345563" y="1073911"/>
            <a:ext cx="248920" cy="430530"/>
          </a:xfrm>
          <a:custGeom>
            <a:avLst/>
            <a:gdLst/>
            <a:ahLst/>
            <a:cxnLst/>
            <a:rect l="l" t="t" r="r" b="b"/>
            <a:pathLst>
              <a:path w="248919" h="430530">
                <a:moveTo>
                  <a:pt x="223774" y="392175"/>
                </a:moveTo>
                <a:lnTo>
                  <a:pt x="210312" y="392175"/>
                </a:lnTo>
                <a:lnTo>
                  <a:pt x="229362" y="430275"/>
                </a:lnTo>
                <a:lnTo>
                  <a:pt x="245237" y="398525"/>
                </a:lnTo>
                <a:lnTo>
                  <a:pt x="223774" y="398525"/>
                </a:lnTo>
                <a:lnTo>
                  <a:pt x="223774" y="392175"/>
                </a:lnTo>
                <a:close/>
              </a:path>
              <a:path w="248919" h="430530">
                <a:moveTo>
                  <a:pt x="223774" y="215137"/>
                </a:moveTo>
                <a:lnTo>
                  <a:pt x="223774" y="398525"/>
                </a:lnTo>
                <a:lnTo>
                  <a:pt x="234950" y="398525"/>
                </a:lnTo>
                <a:lnTo>
                  <a:pt x="234950" y="220725"/>
                </a:lnTo>
                <a:lnTo>
                  <a:pt x="229362" y="220725"/>
                </a:lnTo>
                <a:lnTo>
                  <a:pt x="223774" y="215137"/>
                </a:lnTo>
                <a:close/>
              </a:path>
              <a:path w="248919" h="430530">
                <a:moveTo>
                  <a:pt x="248412" y="392175"/>
                </a:moveTo>
                <a:lnTo>
                  <a:pt x="234950" y="392175"/>
                </a:lnTo>
                <a:lnTo>
                  <a:pt x="234950" y="398525"/>
                </a:lnTo>
                <a:lnTo>
                  <a:pt x="245237" y="398525"/>
                </a:lnTo>
                <a:lnTo>
                  <a:pt x="248412" y="392175"/>
                </a:lnTo>
                <a:close/>
              </a:path>
              <a:path w="248919" h="430530">
                <a:moveTo>
                  <a:pt x="11049" y="0"/>
                </a:moveTo>
                <a:lnTo>
                  <a:pt x="0" y="0"/>
                </a:lnTo>
                <a:lnTo>
                  <a:pt x="0" y="220725"/>
                </a:lnTo>
                <a:lnTo>
                  <a:pt x="223774" y="220725"/>
                </a:lnTo>
                <a:lnTo>
                  <a:pt x="223774" y="215137"/>
                </a:lnTo>
                <a:lnTo>
                  <a:pt x="11049" y="215137"/>
                </a:lnTo>
                <a:lnTo>
                  <a:pt x="5461" y="209550"/>
                </a:lnTo>
                <a:lnTo>
                  <a:pt x="11049" y="209550"/>
                </a:lnTo>
                <a:lnTo>
                  <a:pt x="11049" y="0"/>
                </a:lnTo>
                <a:close/>
              </a:path>
              <a:path w="248919" h="430530">
                <a:moveTo>
                  <a:pt x="234950" y="209550"/>
                </a:moveTo>
                <a:lnTo>
                  <a:pt x="11049" y="209550"/>
                </a:lnTo>
                <a:lnTo>
                  <a:pt x="11049" y="215137"/>
                </a:lnTo>
                <a:lnTo>
                  <a:pt x="223774" y="215137"/>
                </a:lnTo>
                <a:lnTo>
                  <a:pt x="229362" y="220725"/>
                </a:lnTo>
                <a:lnTo>
                  <a:pt x="234950" y="220725"/>
                </a:lnTo>
                <a:lnTo>
                  <a:pt x="234950" y="209550"/>
                </a:lnTo>
                <a:close/>
              </a:path>
              <a:path w="248919" h="430530">
                <a:moveTo>
                  <a:pt x="11049" y="209550"/>
                </a:moveTo>
                <a:lnTo>
                  <a:pt x="5461" y="209550"/>
                </a:lnTo>
                <a:lnTo>
                  <a:pt x="11049" y="215137"/>
                </a:lnTo>
                <a:lnTo>
                  <a:pt x="11049" y="209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33575" y="511212"/>
            <a:ext cx="834390" cy="558165"/>
          </a:xfrm>
          <a:prstGeom prst="rect">
            <a:avLst/>
          </a:prstGeom>
          <a:solidFill>
            <a:srgbClr val="FFFFE4"/>
          </a:solidFill>
          <a:ln w="9525">
            <a:solidFill>
              <a:srgbClr val="000000"/>
            </a:solidFill>
          </a:ln>
        </p:spPr>
        <p:txBody>
          <a:bodyPr wrap="square" lIns="0" tIns="66675" rIns="0" bIns="0" rtlCol="0" vert="horz">
            <a:spAutoFit/>
          </a:bodyPr>
          <a:lstStyle/>
          <a:p>
            <a:pPr marL="46355" marR="242570">
              <a:lnSpc>
                <a:spcPct val="100000"/>
              </a:lnSpc>
              <a:spcBef>
                <a:spcPts val="525"/>
              </a:spcBef>
            </a:pPr>
            <a:r>
              <a:rPr dirty="0" sz="900" b="1">
                <a:latin typeface="Carlito"/>
                <a:cs typeface="Carlito"/>
              </a:rPr>
              <a:t>1. </a:t>
            </a:r>
            <a:r>
              <a:rPr dirty="0" sz="900" spc="-5" b="1">
                <a:latin typeface="Carlito"/>
                <a:cs typeface="Carlito"/>
              </a:rPr>
              <a:t>Plan for  unit</a:t>
            </a:r>
            <a:r>
              <a:rPr dirty="0" sz="900" spc="-60" b="1">
                <a:latin typeface="Carlito"/>
                <a:cs typeface="Carlito"/>
              </a:rPr>
              <a:t> </a:t>
            </a:r>
            <a:r>
              <a:rPr dirty="0" sz="900" spc="-10" b="1">
                <a:latin typeface="Carlito"/>
                <a:cs typeface="Carlito"/>
              </a:rPr>
              <a:t>testing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0" y="303021"/>
            <a:ext cx="7639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 b="1">
                <a:latin typeface="Carlito"/>
                <a:cs typeface="Carlito"/>
              </a:rPr>
              <a:t>R</a:t>
            </a:r>
            <a:r>
              <a:rPr dirty="0" sz="1000" spc="-5" b="1">
                <a:latin typeface="Carlito"/>
                <a:cs typeface="Carlito"/>
              </a:rPr>
              <a:t>equ</a:t>
            </a:r>
            <a:r>
              <a:rPr dirty="0" sz="1000" spc="-10" b="1">
                <a:latin typeface="Carlito"/>
                <a:cs typeface="Carlito"/>
              </a:rPr>
              <a:t>i</a:t>
            </a:r>
            <a:r>
              <a:rPr dirty="0" sz="1000" spc="-15" b="1">
                <a:latin typeface="Carlito"/>
                <a:cs typeface="Carlito"/>
              </a:rPr>
              <a:t>r</a:t>
            </a:r>
            <a:r>
              <a:rPr dirty="0" sz="1000" spc="-5" b="1">
                <a:latin typeface="Carlito"/>
                <a:cs typeface="Carlito"/>
              </a:rPr>
              <a:t>eme</a:t>
            </a:r>
            <a:r>
              <a:rPr dirty="0" sz="1000" spc="-15" b="1">
                <a:latin typeface="Carlito"/>
                <a:cs typeface="Carlito"/>
              </a:rPr>
              <a:t>n</a:t>
            </a:r>
            <a:r>
              <a:rPr dirty="0" sz="1000" spc="-5" b="1">
                <a:latin typeface="Carlito"/>
                <a:cs typeface="Carlito"/>
              </a:rPr>
              <a:t>ts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9625" y="495299"/>
            <a:ext cx="2468245" cy="892175"/>
            <a:chOff x="809625" y="495299"/>
            <a:chExt cx="2468245" cy="892175"/>
          </a:xfrm>
        </p:grpSpPr>
        <p:sp>
          <p:nvSpPr>
            <p:cNvPr id="10" name="object 10"/>
            <p:cNvSpPr/>
            <p:nvPr/>
          </p:nvSpPr>
          <p:spPr>
            <a:xfrm>
              <a:off x="2481198" y="1219199"/>
              <a:ext cx="796290" cy="168275"/>
            </a:xfrm>
            <a:custGeom>
              <a:avLst/>
              <a:gdLst/>
              <a:ahLst/>
              <a:cxnLst/>
              <a:rect l="l" t="t" r="r" b="b"/>
              <a:pathLst>
                <a:path w="796289" h="168275">
                  <a:moveTo>
                    <a:pt x="796137" y="0"/>
                  </a:moveTo>
                  <a:lnTo>
                    <a:pt x="0" y="0"/>
                  </a:lnTo>
                  <a:lnTo>
                    <a:pt x="0" y="168275"/>
                  </a:lnTo>
                  <a:lnTo>
                    <a:pt x="796137" y="168275"/>
                  </a:lnTo>
                  <a:lnTo>
                    <a:pt x="7961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9625" y="495299"/>
              <a:ext cx="1119505" cy="314325"/>
            </a:xfrm>
            <a:custGeom>
              <a:avLst/>
              <a:gdLst/>
              <a:ahLst/>
              <a:cxnLst/>
              <a:rect l="l" t="t" r="r" b="b"/>
              <a:pathLst>
                <a:path w="1119505" h="314325">
                  <a:moveTo>
                    <a:pt x="1081024" y="276225"/>
                  </a:moveTo>
                  <a:lnTo>
                    <a:pt x="1081024" y="314325"/>
                  </a:lnTo>
                  <a:lnTo>
                    <a:pt x="1107948" y="300863"/>
                  </a:lnTo>
                  <a:lnTo>
                    <a:pt x="1087501" y="300863"/>
                  </a:lnTo>
                  <a:lnTo>
                    <a:pt x="1087501" y="289687"/>
                  </a:lnTo>
                  <a:lnTo>
                    <a:pt x="1107948" y="289687"/>
                  </a:lnTo>
                  <a:lnTo>
                    <a:pt x="1081024" y="276225"/>
                  </a:lnTo>
                  <a:close/>
                </a:path>
                <a:path w="1119505" h="314325">
                  <a:moveTo>
                    <a:pt x="11049" y="0"/>
                  </a:moveTo>
                  <a:lnTo>
                    <a:pt x="0" y="0"/>
                  </a:lnTo>
                  <a:lnTo>
                    <a:pt x="0" y="300863"/>
                  </a:lnTo>
                  <a:lnTo>
                    <a:pt x="1081024" y="300863"/>
                  </a:lnTo>
                  <a:lnTo>
                    <a:pt x="1081024" y="295275"/>
                  </a:lnTo>
                  <a:lnTo>
                    <a:pt x="11049" y="295275"/>
                  </a:lnTo>
                  <a:lnTo>
                    <a:pt x="5587" y="289687"/>
                  </a:lnTo>
                  <a:lnTo>
                    <a:pt x="11049" y="289687"/>
                  </a:lnTo>
                  <a:lnTo>
                    <a:pt x="11049" y="0"/>
                  </a:lnTo>
                  <a:close/>
                </a:path>
                <a:path w="1119505" h="314325">
                  <a:moveTo>
                    <a:pt x="1107948" y="289687"/>
                  </a:moveTo>
                  <a:lnTo>
                    <a:pt x="1087501" y="289687"/>
                  </a:lnTo>
                  <a:lnTo>
                    <a:pt x="1087501" y="300863"/>
                  </a:lnTo>
                  <a:lnTo>
                    <a:pt x="1107948" y="300863"/>
                  </a:lnTo>
                  <a:lnTo>
                    <a:pt x="1119124" y="295275"/>
                  </a:lnTo>
                  <a:lnTo>
                    <a:pt x="1107948" y="289687"/>
                  </a:lnTo>
                  <a:close/>
                </a:path>
                <a:path w="1119505" h="314325">
                  <a:moveTo>
                    <a:pt x="11049" y="289687"/>
                  </a:moveTo>
                  <a:lnTo>
                    <a:pt x="5587" y="289687"/>
                  </a:lnTo>
                  <a:lnTo>
                    <a:pt x="11049" y="295275"/>
                  </a:lnTo>
                  <a:lnTo>
                    <a:pt x="11049" y="289687"/>
                  </a:lnTo>
                  <a:close/>
                </a:path>
                <a:path w="1119505" h="314325">
                  <a:moveTo>
                    <a:pt x="1081024" y="289687"/>
                  </a:moveTo>
                  <a:lnTo>
                    <a:pt x="11049" y="289687"/>
                  </a:lnTo>
                  <a:lnTo>
                    <a:pt x="11049" y="295275"/>
                  </a:lnTo>
                  <a:lnTo>
                    <a:pt x="1081024" y="295275"/>
                  </a:lnTo>
                  <a:lnTo>
                    <a:pt x="1081024" y="2896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513838" y="1195577"/>
            <a:ext cx="734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 i="1">
                <a:latin typeface="Carlito"/>
                <a:cs typeface="Carlito"/>
              </a:rPr>
              <a:t>Unit </a:t>
            </a:r>
            <a:r>
              <a:rPr dirty="0" sz="1000" spc="-10" b="1" i="1">
                <a:latin typeface="Carlito"/>
                <a:cs typeface="Carlito"/>
              </a:rPr>
              <a:t>test</a:t>
            </a:r>
            <a:r>
              <a:rPr dirty="0" sz="1000" spc="-75" b="1" i="1">
                <a:latin typeface="Carlito"/>
                <a:cs typeface="Carlito"/>
              </a:rPr>
              <a:t> </a:t>
            </a:r>
            <a:r>
              <a:rPr dirty="0" sz="1000" spc="-5" b="1" i="1">
                <a:latin typeface="Carlito"/>
                <a:cs typeface="Carlito"/>
              </a:rPr>
              <a:t>plan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3575" y="1508861"/>
            <a:ext cx="1282700" cy="741045"/>
          </a:xfrm>
          <a:prstGeom prst="rect">
            <a:avLst/>
          </a:prstGeom>
          <a:solidFill>
            <a:srgbClr val="FFFFE4"/>
          </a:solidFill>
          <a:ln w="9525">
            <a:solidFill>
              <a:srgbClr val="000000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46355" marR="398145">
              <a:lnSpc>
                <a:spcPct val="100000"/>
              </a:lnSpc>
              <a:spcBef>
                <a:spcPts val="705"/>
              </a:spcBef>
            </a:pPr>
            <a:r>
              <a:rPr dirty="0" sz="900" b="1">
                <a:latin typeface="Carlito"/>
                <a:cs typeface="Carlito"/>
              </a:rPr>
              <a:t>2. </a:t>
            </a:r>
            <a:r>
              <a:rPr dirty="0" sz="900" spc="-5" b="1">
                <a:latin typeface="Carlito"/>
                <a:cs typeface="Carlito"/>
              </a:rPr>
              <a:t>Design </a:t>
            </a:r>
            <a:r>
              <a:rPr dirty="0" sz="900" spc="-10" b="1">
                <a:latin typeface="Carlito"/>
                <a:cs typeface="Carlito"/>
              </a:rPr>
              <a:t>test  </a:t>
            </a:r>
            <a:r>
              <a:rPr dirty="0" sz="900" spc="-5" b="1">
                <a:latin typeface="Carlito"/>
                <a:cs typeface="Carlito"/>
              </a:rPr>
              <a:t>cases and</a:t>
            </a:r>
            <a:r>
              <a:rPr dirty="0" sz="900" spc="-90" b="1">
                <a:latin typeface="Carlito"/>
                <a:cs typeface="Carlito"/>
              </a:rPr>
              <a:t> </a:t>
            </a:r>
            <a:r>
              <a:rPr dirty="0" sz="900" spc="-5" b="1">
                <a:latin typeface="Carlito"/>
                <a:cs typeface="Carlito"/>
              </a:rPr>
              <a:t>acquire  </a:t>
            </a:r>
            <a:r>
              <a:rPr dirty="0" sz="900" spc="-10" b="1">
                <a:latin typeface="Carlito"/>
                <a:cs typeface="Carlito"/>
              </a:rPr>
              <a:t>test </a:t>
            </a:r>
            <a:r>
              <a:rPr dirty="0" sz="900" spc="-5" b="1">
                <a:latin typeface="Carlito"/>
                <a:cs typeface="Carlito"/>
              </a:rPr>
              <a:t>I/O</a:t>
            </a:r>
            <a:r>
              <a:rPr dirty="0" sz="900" spc="-20" b="1">
                <a:latin typeface="Carlito"/>
                <a:cs typeface="Carlito"/>
              </a:rPr>
              <a:t> </a:t>
            </a:r>
            <a:r>
              <a:rPr dirty="0" sz="900" spc="-5" b="1">
                <a:latin typeface="Carlito"/>
                <a:cs typeface="Carlito"/>
              </a:rPr>
              <a:t>pairs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872" y="1644167"/>
            <a:ext cx="1378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 marR="5080" indent="-35560">
              <a:lnSpc>
                <a:spcPct val="120000"/>
              </a:lnSpc>
              <a:spcBef>
                <a:spcPts val="100"/>
              </a:spcBef>
            </a:pPr>
            <a:r>
              <a:rPr dirty="0" sz="1000" spc="-10" b="1">
                <a:latin typeface="Carlito"/>
                <a:cs typeface="Carlito"/>
              </a:rPr>
              <a:t>Generate </a:t>
            </a:r>
            <a:r>
              <a:rPr dirty="0" sz="1000" spc="-5" b="1">
                <a:latin typeface="Carlito"/>
                <a:cs typeface="Carlito"/>
              </a:rPr>
              <a:t>I/O pairs (often  products of prior</a:t>
            </a:r>
            <a:r>
              <a:rPr dirty="0" sz="1000" spc="-85" b="1">
                <a:latin typeface="Carlito"/>
                <a:cs typeface="Carlito"/>
              </a:rPr>
              <a:t> </a:t>
            </a:r>
            <a:r>
              <a:rPr dirty="0" sz="1000" spc="-5" b="1">
                <a:latin typeface="Carlito"/>
                <a:cs typeface="Carlito"/>
              </a:rPr>
              <a:t>testing)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93850" y="1860549"/>
            <a:ext cx="335280" cy="38100"/>
          </a:xfrm>
          <a:custGeom>
            <a:avLst/>
            <a:gdLst/>
            <a:ahLst/>
            <a:cxnLst/>
            <a:rect l="l" t="t" r="r" b="b"/>
            <a:pathLst>
              <a:path w="335280" h="38100">
                <a:moveTo>
                  <a:pt x="296799" y="0"/>
                </a:moveTo>
                <a:lnTo>
                  <a:pt x="296799" y="38100"/>
                </a:lnTo>
                <a:lnTo>
                  <a:pt x="323723" y="24637"/>
                </a:lnTo>
                <a:lnTo>
                  <a:pt x="303149" y="24637"/>
                </a:lnTo>
                <a:lnTo>
                  <a:pt x="303149" y="13462"/>
                </a:lnTo>
                <a:lnTo>
                  <a:pt x="323723" y="13462"/>
                </a:lnTo>
                <a:lnTo>
                  <a:pt x="296799" y="0"/>
                </a:lnTo>
                <a:close/>
              </a:path>
              <a:path w="335280" h="38100">
                <a:moveTo>
                  <a:pt x="164337" y="16637"/>
                </a:moveTo>
                <a:lnTo>
                  <a:pt x="164337" y="24637"/>
                </a:lnTo>
                <a:lnTo>
                  <a:pt x="296799" y="24637"/>
                </a:lnTo>
                <a:lnTo>
                  <a:pt x="296799" y="22225"/>
                </a:lnTo>
                <a:lnTo>
                  <a:pt x="169925" y="22225"/>
                </a:lnTo>
                <a:lnTo>
                  <a:pt x="164337" y="16637"/>
                </a:lnTo>
                <a:close/>
              </a:path>
              <a:path w="335280" h="38100">
                <a:moveTo>
                  <a:pt x="323723" y="13462"/>
                </a:moveTo>
                <a:lnTo>
                  <a:pt x="303149" y="13462"/>
                </a:lnTo>
                <a:lnTo>
                  <a:pt x="303149" y="24637"/>
                </a:lnTo>
                <a:lnTo>
                  <a:pt x="323723" y="24637"/>
                </a:lnTo>
                <a:lnTo>
                  <a:pt x="334899" y="19050"/>
                </a:lnTo>
                <a:lnTo>
                  <a:pt x="323723" y="13462"/>
                </a:lnTo>
                <a:close/>
              </a:path>
              <a:path w="335280" h="38100">
                <a:moveTo>
                  <a:pt x="175387" y="11049"/>
                </a:moveTo>
                <a:lnTo>
                  <a:pt x="0" y="11049"/>
                </a:lnTo>
                <a:lnTo>
                  <a:pt x="0" y="22225"/>
                </a:lnTo>
                <a:lnTo>
                  <a:pt x="164337" y="22225"/>
                </a:lnTo>
                <a:lnTo>
                  <a:pt x="164337" y="16637"/>
                </a:lnTo>
                <a:lnTo>
                  <a:pt x="173028" y="16637"/>
                </a:lnTo>
                <a:lnTo>
                  <a:pt x="169925" y="13462"/>
                </a:lnTo>
                <a:lnTo>
                  <a:pt x="175387" y="13462"/>
                </a:lnTo>
                <a:lnTo>
                  <a:pt x="175387" y="11049"/>
                </a:lnTo>
                <a:close/>
              </a:path>
              <a:path w="335280" h="38100">
                <a:moveTo>
                  <a:pt x="173028" y="16637"/>
                </a:moveTo>
                <a:lnTo>
                  <a:pt x="164337" y="16637"/>
                </a:lnTo>
                <a:lnTo>
                  <a:pt x="169925" y="22225"/>
                </a:lnTo>
                <a:lnTo>
                  <a:pt x="296799" y="22225"/>
                </a:lnTo>
                <a:lnTo>
                  <a:pt x="296799" y="19050"/>
                </a:lnTo>
                <a:lnTo>
                  <a:pt x="175387" y="19050"/>
                </a:lnTo>
                <a:lnTo>
                  <a:pt x="173028" y="16637"/>
                </a:lnTo>
                <a:close/>
              </a:path>
              <a:path w="335280" h="38100">
                <a:moveTo>
                  <a:pt x="175387" y="13462"/>
                </a:moveTo>
                <a:lnTo>
                  <a:pt x="169925" y="13462"/>
                </a:lnTo>
                <a:lnTo>
                  <a:pt x="175387" y="19050"/>
                </a:lnTo>
                <a:lnTo>
                  <a:pt x="175387" y="13462"/>
                </a:lnTo>
                <a:close/>
              </a:path>
              <a:path w="335280" h="38100">
                <a:moveTo>
                  <a:pt x="296799" y="13462"/>
                </a:moveTo>
                <a:lnTo>
                  <a:pt x="175387" y="13462"/>
                </a:lnTo>
                <a:lnTo>
                  <a:pt x="175387" y="19050"/>
                </a:lnTo>
                <a:lnTo>
                  <a:pt x="296799" y="19050"/>
                </a:lnTo>
                <a:lnTo>
                  <a:pt x="296799" y="13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33575" y="2718599"/>
            <a:ext cx="808355" cy="558165"/>
          </a:xfrm>
          <a:prstGeom prst="rect">
            <a:avLst/>
          </a:prstGeom>
          <a:solidFill>
            <a:srgbClr val="FFFFE4"/>
          </a:solidFill>
          <a:ln w="9525">
            <a:solidFill>
              <a:srgbClr val="000000"/>
            </a:solidFill>
          </a:ln>
        </p:spPr>
        <p:txBody>
          <a:bodyPr wrap="square" lIns="0" tIns="66675" rIns="0" bIns="0" rtlCol="0" vert="horz">
            <a:spAutoFit/>
          </a:bodyPr>
          <a:lstStyle/>
          <a:p>
            <a:pPr marL="46355" marR="274320">
              <a:lnSpc>
                <a:spcPct val="100000"/>
              </a:lnSpc>
              <a:spcBef>
                <a:spcPts val="525"/>
              </a:spcBef>
            </a:pPr>
            <a:r>
              <a:rPr dirty="0" sz="900" b="1">
                <a:latin typeface="Carlito"/>
                <a:cs typeface="Carlito"/>
              </a:rPr>
              <a:t>3.</a:t>
            </a:r>
            <a:r>
              <a:rPr dirty="0" sz="900" spc="-90" b="1">
                <a:latin typeface="Carlito"/>
                <a:cs typeface="Carlito"/>
              </a:rPr>
              <a:t> </a:t>
            </a:r>
            <a:r>
              <a:rPr dirty="0" sz="900" spc="-10" b="1">
                <a:latin typeface="Carlito"/>
                <a:cs typeface="Carlito"/>
              </a:rPr>
              <a:t>Execute  </a:t>
            </a:r>
            <a:r>
              <a:rPr dirty="0" sz="900" spc="-5" b="1">
                <a:latin typeface="Carlito"/>
                <a:cs typeface="Carlito"/>
              </a:rPr>
              <a:t>unit</a:t>
            </a:r>
            <a:r>
              <a:rPr dirty="0" sz="900" spc="-20" b="1">
                <a:latin typeface="Carlito"/>
                <a:cs typeface="Carlito"/>
              </a:rPr>
              <a:t> </a:t>
            </a:r>
            <a:r>
              <a:rPr dirty="0" sz="900" spc="-10" b="1">
                <a:latin typeface="Carlito"/>
                <a:cs typeface="Carlito"/>
              </a:rPr>
              <a:t>test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18511" y="2254249"/>
            <a:ext cx="683895" cy="459740"/>
            <a:chOff x="2318511" y="2254249"/>
            <a:chExt cx="683895" cy="459740"/>
          </a:xfrm>
        </p:grpSpPr>
        <p:sp>
          <p:nvSpPr>
            <p:cNvPr id="18" name="object 18"/>
            <p:cNvSpPr/>
            <p:nvPr/>
          </p:nvSpPr>
          <p:spPr>
            <a:xfrm>
              <a:off x="2318511" y="2254249"/>
              <a:ext cx="262255" cy="459740"/>
            </a:xfrm>
            <a:custGeom>
              <a:avLst/>
              <a:gdLst/>
              <a:ahLst/>
              <a:cxnLst/>
              <a:rect l="l" t="t" r="r" b="b"/>
              <a:pathLst>
                <a:path w="262255" h="459739">
                  <a:moveTo>
                    <a:pt x="13462" y="421513"/>
                  </a:moveTo>
                  <a:lnTo>
                    <a:pt x="0" y="421513"/>
                  </a:lnTo>
                  <a:lnTo>
                    <a:pt x="19050" y="459613"/>
                  </a:lnTo>
                  <a:lnTo>
                    <a:pt x="34925" y="427863"/>
                  </a:lnTo>
                  <a:lnTo>
                    <a:pt x="13462" y="427863"/>
                  </a:lnTo>
                  <a:lnTo>
                    <a:pt x="13462" y="421513"/>
                  </a:lnTo>
                  <a:close/>
                </a:path>
                <a:path w="262255" h="459739">
                  <a:moveTo>
                    <a:pt x="250825" y="223774"/>
                  </a:moveTo>
                  <a:lnTo>
                    <a:pt x="13462" y="223774"/>
                  </a:lnTo>
                  <a:lnTo>
                    <a:pt x="13462" y="427863"/>
                  </a:lnTo>
                  <a:lnTo>
                    <a:pt x="24637" y="427863"/>
                  </a:lnTo>
                  <a:lnTo>
                    <a:pt x="24637" y="234950"/>
                  </a:lnTo>
                  <a:lnTo>
                    <a:pt x="19050" y="234950"/>
                  </a:lnTo>
                  <a:lnTo>
                    <a:pt x="24637" y="229362"/>
                  </a:lnTo>
                  <a:lnTo>
                    <a:pt x="250825" y="229362"/>
                  </a:lnTo>
                  <a:lnTo>
                    <a:pt x="250825" y="223774"/>
                  </a:lnTo>
                  <a:close/>
                </a:path>
                <a:path w="262255" h="459739">
                  <a:moveTo>
                    <a:pt x="38100" y="421513"/>
                  </a:moveTo>
                  <a:lnTo>
                    <a:pt x="24637" y="421513"/>
                  </a:lnTo>
                  <a:lnTo>
                    <a:pt x="24637" y="427863"/>
                  </a:lnTo>
                  <a:lnTo>
                    <a:pt x="34925" y="427863"/>
                  </a:lnTo>
                  <a:lnTo>
                    <a:pt x="38100" y="421513"/>
                  </a:lnTo>
                  <a:close/>
                </a:path>
                <a:path w="262255" h="459739">
                  <a:moveTo>
                    <a:pt x="24637" y="229362"/>
                  </a:moveTo>
                  <a:lnTo>
                    <a:pt x="19050" y="234950"/>
                  </a:lnTo>
                  <a:lnTo>
                    <a:pt x="24637" y="234950"/>
                  </a:lnTo>
                  <a:lnTo>
                    <a:pt x="24637" y="229362"/>
                  </a:lnTo>
                  <a:close/>
                </a:path>
                <a:path w="262255" h="459739">
                  <a:moveTo>
                    <a:pt x="262000" y="223774"/>
                  </a:moveTo>
                  <a:lnTo>
                    <a:pt x="256412" y="223774"/>
                  </a:lnTo>
                  <a:lnTo>
                    <a:pt x="250825" y="229362"/>
                  </a:lnTo>
                  <a:lnTo>
                    <a:pt x="24637" y="229362"/>
                  </a:lnTo>
                  <a:lnTo>
                    <a:pt x="24637" y="234950"/>
                  </a:lnTo>
                  <a:lnTo>
                    <a:pt x="262000" y="234950"/>
                  </a:lnTo>
                  <a:lnTo>
                    <a:pt x="262000" y="223774"/>
                  </a:lnTo>
                  <a:close/>
                </a:path>
                <a:path w="262255" h="459739">
                  <a:moveTo>
                    <a:pt x="262000" y="0"/>
                  </a:moveTo>
                  <a:lnTo>
                    <a:pt x="250825" y="0"/>
                  </a:lnTo>
                  <a:lnTo>
                    <a:pt x="250825" y="229362"/>
                  </a:lnTo>
                  <a:lnTo>
                    <a:pt x="256412" y="223774"/>
                  </a:lnTo>
                  <a:lnTo>
                    <a:pt x="262000" y="223774"/>
                  </a:lnTo>
                  <a:lnTo>
                    <a:pt x="26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19298" y="2362199"/>
              <a:ext cx="482600" cy="168275"/>
            </a:xfrm>
            <a:custGeom>
              <a:avLst/>
              <a:gdLst/>
              <a:ahLst/>
              <a:cxnLst/>
              <a:rect l="l" t="t" r="r" b="b"/>
              <a:pathLst>
                <a:path w="482600" h="168275">
                  <a:moveTo>
                    <a:pt x="482600" y="0"/>
                  </a:moveTo>
                  <a:lnTo>
                    <a:pt x="0" y="0"/>
                  </a:lnTo>
                  <a:lnTo>
                    <a:pt x="0" y="168275"/>
                  </a:lnTo>
                  <a:lnTo>
                    <a:pt x="482600" y="168275"/>
                  </a:lnTo>
                  <a:lnTo>
                    <a:pt x="482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553461" y="2338577"/>
            <a:ext cx="4152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 i="1">
                <a:latin typeface="Carlito"/>
                <a:cs typeface="Carlito"/>
              </a:rPr>
              <a:t>Test</a:t>
            </a:r>
            <a:r>
              <a:rPr dirty="0" sz="1000" spc="-85" b="1" i="1">
                <a:latin typeface="Carlito"/>
                <a:cs typeface="Carlito"/>
              </a:rPr>
              <a:t> </a:t>
            </a:r>
            <a:r>
              <a:rPr dirty="0" sz="1000" spc="-5" b="1" i="1">
                <a:latin typeface="Carlito"/>
                <a:cs typeface="Carlito"/>
              </a:rPr>
              <a:t>set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65525" y="2808287"/>
            <a:ext cx="436880" cy="367030"/>
          </a:xfrm>
          <a:custGeom>
            <a:avLst/>
            <a:gdLst/>
            <a:ahLst/>
            <a:cxnLst/>
            <a:rect l="l" t="t" r="r" b="b"/>
            <a:pathLst>
              <a:path w="436879" h="367030">
                <a:moveTo>
                  <a:pt x="436562" y="0"/>
                </a:moveTo>
                <a:lnTo>
                  <a:pt x="0" y="0"/>
                </a:lnTo>
                <a:lnTo>
                  <a:pt x="0" y="366712"/>
                </a:lnTo>
                <a:lnTo>
                  <a:pt x="436562" y="366712"/>
                </a:lnTo>
                <a:lnTo>
                  <a:pt x="4365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99815" y="2738373"/>
            <a:ext cx="37401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dirty="0" sz="1000" spc="-25" b="1" i="1">
                <a:latin typeface="Carlito"/>
                <a:cs typeface="Carlito"/>
              </a:rPr>
              <a:t>Test  </a:t>
            </a:r>
            <a:r>
              <a:rPr dirty="0" sz="1000" spc="-10" b="1" i="1">
                <a:latin typeface="Carlito"/>
                <a:cs typeface="Carlito"/>
              </a:rPr>
              <a:t>re</a:t>
            </a:r>
            <a:r>
              <a:rPr dirty="0" sz="1000" spc="-5" b="1" i="1">
                <a:latin typeface="Carlito"/>
                <a:cs typeface="Carlito"/>
              </a:rPr>
              <a:t>su</a:t>
            </a:r>
            <a:r>
              <a:rPr dirty="0" sz="1000" spc="-10" b="1" i="1">
                <a:latin typeface="Carlito"/>
                <a:cs typeface="Carlito"/>
              </a:rPr>
              <a:t>l</a:t>
            </a:r>
            <a:r>
              <a:rPr dirty="0" sz="1000" spc="-5" b="1" i="1">
                <a:latin typeface="Carlito"/>
                <a:cs typeface="Carlito"/>
              </a:rPr>
              <a:t>ts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9998" y="2827337"/>
            <a:ext cx="638175" cy="335280"/>
          </a:xfrm>
          <a:custGeom>
            <a:avLst/>
            <a:gdLst/>
            <a:ahLst/>
            <a:cxnLst/>
            <a:rect l="l" t="t" r="r" b="b"/>
            <a:pathLst>
              <a:path w="638175" h="335280">
                <a:moveTo>
                  <a:pt x="638175" y="0"/>
                </a:moveTo>
                <a:lnTo>
                  <a:pt x="0" y="0"/>
                </a:lnTo>
                <a:lnTo>
                  <a:pt x="0" y="334962"/>
                </a:lnTo>
                <a:lnTo>
                  <a:pt x="638175" y="334962"/>
                </a:lnTo>
                <a:lnTo>
                  <a:pt x="638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33526" y="2762097"/>
            <a:ext cx="5657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000" spc="-5" b="1">
                <a:latin typeface="Carlito"/>
                <a:cs typeface="Carlito"/>
              </a:rPr>
              <a:t>Code  under</a:t>
            </a:r>
            <a:r>
              <a:rPr dirty="0" sz="1000" spc="-85" b="1">
                <a:latin typeface="Carlito"/>
                <a:cs typeface="Carlito"/>
              </a:rPr>
              <a:t> </a:t>
            </a:r>
            <a:r>
              <a:rPr dirty="0" sz="1000" spc="-10" b="1">
                <a:latin typeface="Carlito"/>
                <a:cs typeface="Carlito"/>
              </a:rPr>
              <a:t>test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6174" y="1004392"/>
            <a:ext cx="8369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Carlito"/>
                <a:cs typeface="Carlito"/>
              </a:rPr>
              <a:t>Detailed</a:t>
            </a:r>
            <a:r>
              <a:rPr dirty="0" sz="1000" spc="-25" b="1">
                <a:latin typeface="Carlito"/>
                <a:cs typeface="Carlito"/>
              </a:rPr>
              <a:t> </a:t>
            </a:r>
            <a:r>
              <a:rPr dirty="0" sz="1000" spc="-10" b="1">
                <a:latin typeface="Carlito"/>
                <a:cs typeface="Carlito"/>
              </a:rPr>
              <a:t>design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97687" y="609536"/>
            <a:ext cx="3431540" cy="419734"/>
            <a:chOff x="797687" y="609536"/>
            <a:chExt cx="3431540" cy="419734"/>
          </a:xfrm>
        </p:grpSpPr>
        <p:sp>
          <p:nvSpPr>
            <p:cNvPr id="27" name="object 27"/>
            <p:cNvSpPr/>
            <p:nvPr/>
          </p:nvSpPr>
          <p:spPr>
            <a:xfrm>
              <a:off x="3278123" y="609536"/>
              <a:ext cx="951230" cy="335280"/>
            </a:xfrm>
            <a:custGeom>
              <a:avLst/>
              <a:gdLst/>
              <a:ahLst/>
              <a:cxnLst/>
              <a:rect l="l" t="t" r="r" b="b"/>
              <a:pathLst>
                <a:path w="951229" h="335280">
                  <a:moveTo>
                    <a:pt x="950912" y="0"/>
                  </a:moveTo>
                  <a:lnTo>
                    <a:pt x="0" y="0"/>
                  </a:lnTo>
                  <a:lnTo>
                    <a:pt x="0" y="334962"/>
                  </a:lnTo>
                  <a:lnTo>
                    <a:pt x="950912" y="334962"/>
                  </a:lnTo>
                  <a:lnTo>
                    <a:pt x="950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97687" y="771524"/>
              <a:ext cx="1131570" cy="257175"/>
            </a:xfrm>
            <a:custGeom>
              <a:avLst/>
              <a:gdLst/>
              <a:ahLst/>
              <a:cxnLst/>
              <a:rect l="l" t="t" r="r" b="b"/>
              <a:pathLst>
                <a:path w="1131570" h="257175">
                  <a:moveTo>
                    <a:pt x="1092962" y="13462"/>
                  </a:moveTo>
                  <a:lnTo>
                    <a:pt x="0" y="13462"/>
                  </a:lnTo>
                  <a:lnTo>
                    <a:pt x="0" y="257175"/>
                  </a:lnTo>
                  <a:lnTo>
                    <a:pt x="11175" y="257175"/>
                  </a:lnTo>
                  <a:lnTo>
                    <a:pt x="11175" y="24637"/>
                  </a:lnTo>
                  <a:lnTo>
                    <a:pt x="5587" y="24637"/>
                  </a:lnTo>
                  <a:lnTo>
                    <a:pt x="11175" y="19050"/>
                  </a:lnTo>
                  <a:lnTo>
                    <a:pt x="1092962" y="19050"/>
                  </a:lnTo>
                  <a:lnTo>
                    <a:pt x="1092962" y="13462"/>
                  </a:lnTo>
                  <a:close/>
                </a:path>
                <a:path w="1131570" h="257175">
                  <a:moveTo>
                    <a:pt x="1092962" y="0"/>
                  </a:moveTo>
                  <a:lnTo>
                    <a:pt x="1092962" y="38100"/>
                  </a:lnTo>
                  <a:lnTo>
                    <a:pt x="1119886" y="24637"/>
                  </a:lnTo>
                  <a:lnTo>
                    <a:pt x="1099439" y="24637"/>
                  </a:lnTo>
                  <a:lnTo>
                    <a:pt x="1099439" y="13462"/>
                  </a:lnTo>
                  <a:lnTo>
                    <a:pt x="1119886" y="13462"/>
                  </a:lnTo>
                  <a:lnTo>
                    <a:pt x="1092962" y="0"/>
                  </a:lnTo>
                  <a:close/>
                </a:path>
                <a:path w="1131570" h="257175">
                  <a:moveTo>
                    <a:pt x="11175" y="19050"/>
                  </a:moveTo>
                  <a:lnTo>
                    <a:pt x="5587" y="24637"/>
                  </a:lnTo>
                  <a:lnTo>
                    <a:pt x="11175" y="24637"/>
                  </a:lnTo>
                  <a:lnTo>
                    <a:pt x="11175" y="19050"/>
                  </a:lnTo>
                  <a:close/>
                </a:path>
                <a:path w="1131570" h="257175">
                  <a:moveTo>
                    <a:pt x="1092962" y="19050"/>
                  </a:moveTo>
                  <a:lnTo>
                    <a:pt x="11175" y="19050"/>
                  </a:lnTo>
                  <a:lnTo>
                    <a:pt x="11175" y="24637"/>
                  </a:lnTo>
                  <a:lnTo>
                    <a:pt x="1092962" y="24637"/>
                  </a:lnTo>
                  <a:lnTo>
                    <a:pt x="1092962" y="19050"/>
                  </a:lnTo>
                  <a:close/>
                </a:path>
                <a:path w="1131570" h="257175">
                  <a:moveTo>
                    <a:pt x="1119886" y="13462"/>
                  </a:moveTo>
                  <a:lnTo>
                    <a:pt x="1099439" y="13462"/>
                  </a:lnTo>
                  <a:lnTo>
                    <a:pt x="1099439" y="24637"/>
                  </a:lnTo>
                  <a:lnTo>
                    <a:pt x="1119886" y="24637"/>
                  </a:lnTo>
                  <a:lnTo>
                    <a:pt x="1131062" y="19050"/>
                  </a:lnTo>
                  <a:lnTo>
                    <a:pt x="1119886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312414" y="543839"/>
            <a:ext cx="814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000" spc="-5" b="1">
                <a:latin typeface="Carlito"/>
                <a:cs typeface="Carlito"/>
              </a:rPr>
              <a:t>Identify</a:t>
            </a:r>
            <a:r>
              <a:rPr dirty="0" sz="1000" spc="-65" b="1">
                <a:latin typeface="Carlito"/>
                <a:cs typeface="Carlito"/>
              </a:rPr>
              <a:t> </a:t>
            </a:r>
            <a:r>
              <a:rPr dirty="0" sz="1000" spc="-10" b="1">
                <a:latin typeface="Carlito"/>
                <a:cs typeface="Carlito"/>
              </a:rPr>
              <a:t>largest  </a:t>
            </a:r>
            <a:r>
              <a:rPr dirty="0" sz="1000" spc="-5" b="1">
                <a:latin typeface="Carlito"/>
                <a:cs typeface="Carlito"/>
              </a:rPr>
              <a:t>trouble</a:t>
            </a:r>
            <a:r>
              <a:rPr dirty="0" sz="1000" spc="-40" b="1">
                <a:latin typeface="Carlito"/>
                <a:cs typeface="Carlito"/>
              </a:rPr>
              <a:t> </a:t>
            </a:r>
            <a:r>
              <a:rPr dirty="0" sz="1000" spc="-5" b="1">
                <a:latin typeface="Carlito"/>
                <a:cs typeface="Carlito"/>
              </a:rPr>
              <a:t>spots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74921" y="3220313"/>
            <a:ext cx="4552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Carlito"/>
                <a:cs typeface="Carlito"/>
              </a:rPr>
              <a:t>IEEE,</a:t>
            </a:r>
            <a:r>
              <a:rPr dirty="0" sz="800" spc="-90" b="1">
                <a:latin typeface="Carlito"/>
                <a:cs typeface="Carlito"/>
              </a:rPr>
              <a:t> </a:t>
            </a:r>
            <a:r>
              <a:rPr dirty="0" sz="800" b="1">
                <a:latin typeface="Carlito"/>
                <a:cs typeface="Carlito"/>
              </a:rPr>
              <a:t>1986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528" y="0"/>
            <a:ext cx="144272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Lab</a:t>
            </a:r>
            <a:r>
              <a:rPr dirty="0" sz="2200" spc="-70"/>
              <a:t> </a:t>
            </a:r>
            <a:r>
              <a:rPr dirty="0" sz="2200" spc="-10"/>
              <a:t>Problem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261874" y="383793"/>
            <a:ext cx="21113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rlito"/>
                <a:cs typeface="Carlito"/>
              </a:rPr>
              <a:t>public int </a:t>
            </a:r>
            <a:r>
              <a:rPr dirty="0" sz="1000" spc="-10">
                <a:latin typeface="Carlito"/>
                <a:cs typeface="Carlito"/>
              </a:rPr>
              <a:t>search(int </a:t>
            </a:r>
            <a:r>
              <a:rPr dirty="0" sz="1000" spc="-35">
                <a:latin typeface="Carlito"/>
                <a:cs typeface="Carlito"/>
              </a:rPr>
              <a:t>key, </a:t>
            </a:r>
            <a:r>
              <a:rPr dirty="0" sz="1000" spc="-10">
                <a:latin typeface="Carlito"/>
                <a:cs typeface="Carlito"/>
              </a:rPr>
              <a:t>int[]</a:t>
            </a:r>
            <a:r>
              <a:rPr dirty="0" sz="1000" spc="11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elemArray)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9230" y="383793"/>
            <a:ext cx="654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rlito"/>
                <a:cs typeface="Carlito"/>
              </a:rPr>
              <a:t>{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306" y="535583"/>
            <a:ext cx="315722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 marR="5080">
              <a:lnSpc>
                <a:spcPct val="120000"/>
              </a:lnSpc>
              <a:spcBef>
                <a:spcPts val="100"/>
              </a:spcBef>
            </a:pPr>
            <a:r>
              <a:rPr dirty="0" sz="1000" spc="-5">
                <a:latin typeface="Carlito"/>
                <a:cs typeface="Carlito"/>
              </a:rPr>
              <a:t>int </a:t>
            </a:r>
            <a:r>
              <a:rPr dirty="0" sz="1000" spc="-10">
                <a:latin typeface="Carlito"/>
                <a:cs typeface="Carlito"/>
              </a:rPr>
              <a:t>bottom </a:t>
            </a:r>
            <a:r>
              <a:rPr dirty="0" sz="1000" spc="-5">
                <a:latin typeface="Carlito"/>
                <a:cs typeface="Carlito"/>
              </a:rPr>
              <a:t>= 0; int </a:t>
            </a:r>
            <a:r>
              <a:rPr dirty="0" sz="1000" spc="-10">
                <a:latin typeface="Carlito"/>
                <a:cs typeface="Carlito"/>
              </a:rPr>
              <a:t>top </a:t>
            </a:r>
            <a:r>
              <a:rPr dirty="0" sz="1000" spc="-5">
                <a:latin typeface="Carlito"/>
                <a:cs typeface="Carlito"/>
              </a:rPr>
              <a:t>= </a:t>
            </a:r>
            <a:r>
              <a:rPr dirty="0" sz="1000" spc="-15">
                <a:latin typeface="Carlito"/>
                <a:cs typeface="Carlito"/>
              </a:rPr>
              <a:t>elemArray.Length </a:t>
            </a:r>
            <a:r>
              <a:rPr dirty="0" sz="1000" spc="-5">
                <a:latin typeface="Carlito"/>
                <a:cs typeface="Carlito"/>
              </a:rPr>
              <a:t>- 1; int mid;  int </a:t>
            </a:r>
            <a:r>
              <a:rPr dirty="0" sz="1000" spc="-10">
                <a:latin typeface="Carlito"/>
                <a:cs typeface="Carlito"/>
              </a:rPr>
              <a:t>index </a:t>
            </a:r>
            <a:r>
              <a:rPr dirty="0" sz="1000" spc="-5">
                <a:latin typeface="Carlito"/>
                <a:cs typeface="Carlito"/>
              </a:rPr>
              <a:t>= -1; Boolean </a:t>
            </a:r>
            <a:r>
              <a:rPr dirty="0" sz="1000" spc="-10">
                <a:latin typeface="Carlito"/>
                <a:cs typeface="Carlito"/>
              </a:rPr>
              <a:t>found </a:t>
            </a:r>
            <a:r>
              <a:rPr dirty="0" sz="1000" spc="-5">
                <a:latin typeface="Carlito"/>
                <a:cs typeface="Carlito"/>
              </a:rPr>
              <a:t>=</a:t>
            </a:r>
            <a:r>
              <a:rPr dirty="0" sz="1000" spc="4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false;</a:t>
            </a:r>
            <a:endParaRPr sz="1000">
              <a:latin typeface="Carlito"/>
              <a:cs typeface="Carlito"/>
            </a:endParaRPr>
          </a:p>
          <a:p>
            <a:pPr marL="499109" marR="640080" indent="-171450">
              <a:lnSpc>
                <a:spcPct val="120000"/>
              </a:lnSpc>
            </a:pPr>
            <a:r>
              <a:rPr dirty="0" sz="1000" spc="-5">
                <a:latin typeface="Carlito"/>
                <a:cs typeface="Carlito"/>
              </a:rPr>
              <a:t>while </a:t>
            </a:r>
            <a:r>
              <a:rPr dirty="0" sz="1000" spc="-10">
                <a:latin typeface="Carlito"/>
                <a:cs typeface="Carlito"/>
              </a:rPr>
              <a:t>(bottom </a:t>
            </a:r>
            <a:r>
              <a:rPr dirty="0" sz="1000" spc="-5">
                <a:latin typeface="Carlito"/>
                <a:cs typeface="Carlito"/>
              </a:rPr>
              <a:t>&lt;= </a:t>
            </a:r>
            <a:r>
              <a:rPr dirty="0" sz="1000" spc="-10">
                <a:latin typeface="Carlito"/>
                <a:cs typeface="Carlito"/>
              </a:rPr>
              <a:t>top </a:t>
            </a:r>
            <a:r>
              <a:rPr dirty="0" sz="1000" spc="-5">
                <a:latin typeface="Carlito"/>
                <a:cs typeface="Carlito"/>
              </a:rPr>
              <a:t>&amp;&amp; </a:t>
            </a:r>
            <a:r>
              <a:rPr dirty="0" sz="1000" spc="-10">
                <a:latin typeface="Carlito"/>
                <a:cs typeface="Carlito"/>
              </a:rPr>
              <a:t>found </a:t>
            </a:r>
            <a:r>
              <a:rPr dirty="0" sz="1000" spc="-5">
                <a:latin typeface="Carlito"/>
                <a:cs typeface="Carlito"/>
              </a:rPr>
              <a:t>== </a:t>
            </a:r>
            <a:r>
              <a:rPr dirty="0" sz="1000" spc="-10">
                <a:latin typeface="Carlito"/>
                <a:cs typeface="Carlito"/>
              </a:rPr>
              <a:t>false) </a:t>
            </a:r>
            <a:r>
              <a:rPr dirty="0" sz="1000" spc="-5">
                <a:latin typeface="Carlito"/>
                <a:cs typeface="Carlito"/>
              </a:rPr>
              <a:t>{  mid = </a:t>
            </a:r>
            <a:r>
              <a:rPr dirty="0" sz="1000" spc="-10">
                <a:latin typeface="Carlito"/>
                <a:cs typeface="Carlito"/>
              </a:rPr>
              <a:t>(top </a:t>
            </a:r>
            <a:r>
              <a:rPr dirty="0" sz="1000" spc="-5">
                <a:latin typeface="Carlito"/>
                <a:cs typeface="Carlito"/>
              </a:rPr>
              <a:t>+ </a:t>
            </a:r>
            <a:r>
              <a:rPr dirty="0" sz="1000" spc="-10">
                <a:latin typeface="Carlito"/>
                <a:cs typeface="Carlito"/>
              </a:rPr>
              <a:t>bottom) </a:t>
            </a:r>
            <a:r>
              <a:rPr dirty="0" sz="1000" spc="-5">
                <a:latin typeface="Carlito"/>
                <a:cs typeface="Carlito"/>
              </a:rPr>
              <a:t>/</a:t>
            </a:r>
            <a:r>
              <a:rPr dirty="0" sz="1000" spc="2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2;</a:t>
            </a:r>
            <a:endParaRPr sz="1000">
              <a:latin typeface="Carlito"/>
              <a:cs typeface="Carlito"/>
            </a:endParaRPr>
          </a:p>
          <a:p>
            <a:pPr marL="499109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if (elemArray[mid] == </a:t>
            </a:r>
            <a:r>
              <a:rPr dirty="0" sz="1000" spc="-20">
                <a:latin typeface="Carlito"/>
                <a:cs typeface="Carlito"/>
              </a:rPr>
              <a:t>key)</a:t>
            </a:r>
            <a:r>
              <a:rPr dirty="0" sz="1000" spc="7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{</a:t>
            </a:r>
            <a:endParaRPr sz="1000">
              <a:latin typeface="Carlito"/>
              <a:cs typeface="Carlito"/>
            </a:endParaRPr>
          </a:p>
          <a:p>
            <a:pPr marL="755015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latin typeface="Carlito"/>
                <a:cs typeface="Carlito"/>
              </a:rPr>
              <a:t>index </a:t>
            </a:r>
            <a:r>
              <a:rPr dirty="0" sz="1000" spc="-5">
                <a:latin typeface="Carlito"/>
                <a:cs typeface="Carlito"/>
              </a:rPr>
              <a:t>= mid; </a:t>
            </a:r>
            <a:r>
              <a:rPr dirty="0" sz="1000" spc="-10">
                <a:latin typeface="Carlito"/>
                <a:cs typeface="Carlito"/>
              </a:rPr>
              <a:t>found </a:t>
            </a:r>
            <a:r>
              <a:rPr dirty="0" sz="1000" spc="-5">
                <a:latin typeface="Carlito"/>
                <a:cs typeface="Carlito"/>
              </a:rPr>
              <a:t>= true; return</a:t>
            </a:r>
            <a:r>
              <a:rPr dirty="0" sz="1000" spc="4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index;</a:t>
            </a:r>
            <a:endParaRPr sz="1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} else</a:t>
            </a:r>
            <a:r>
              <a:rPr dirty="0" sz="1000" spc="1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{</a:t>
            </a:r>
            <a:endParaRPr sz="1000">
              <a:latin typeface="Carlito"/>
              <a:cs typeface="Carlito"/>
            </a:endParaRPr>
          </a:p>
          <a:p>
            <a:pPr marL="669925" marR="1317625" indent="-114300">
              <a:lnSpc>
                <a:spcPct val="120000"/>
              </a:lnSpc>
            </a:pPr>
            <a:r>
              <a:rPr dirty="0" sz="1000" spc="-5">
                <a:latin typeface="Carlito"/>
                <a:cs typeface="Carlito"/>
              </a:rPr>
              <a:t>if </a:t>
            </a:r>
            <a:r>
              <a:rPr dirty="0" sz="1000" spc="-10">
                <a:latin typeface="Carlito"/>
                <a:cs typeface="Carlito"/>
              </a:rPr>
              <a:t>(elemArray[mid] </a:t>
            </a:r>
            <a:r>
              <a:rPr dirty="0" sz="1000" spc="-5">
                <a:latin typeface="Carlito"/>
                <a:cs typeface="Carlito"/>
              </a:rPr>
              <a:t>&lt; </a:t>
            </a:r>
            <a:r>
              <a:rPr dirty="0" sz="1000" spc="-15">
                <a:latin typeface="Carlito"/>
                <a:cs typeface="Carlito"/>
              </a:rPr>
              <a:t>key)  </a:t>
            </a:r>
            <a:r>
              <a:rPr dirty="0" sz="1000" spc="-10">
                <a:latin typeface="Carlito"/>
                <a:cs typeface="Carlito"/>
              </a:rPr>
              <a:t>bottom </a:t>
            </a:r>
            <a:r>
              <a:rPr dirty="0" sz="1000" spc="-5">
                <a:latin typeface="Carlito"/>
                <a:cs typeface="Carlito"/>
              </a:rPr>
              <a:t>= mid +</a:t>
            </a:r>
            <a:r>
              <a:rPr dirty="0" sz="1000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1;</a:t>
            </a:r>
            <a:endParaRPr sz="1000">
              <a:latin typeface="Carlito"/>
              <a:cs typeface="Carlito"/>
            </a:endParaRPr>
          </a:p>
          <a:p>
            <a:pPr marL="555625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latin typeface="Carlito"/>
                <a:cs typeface="Carlito"/>
              </a:rPr>
              <a:t>else</a:t>
            </a:r>
            <a:endParaRPr sz="1000">
              <a:latin typeface="Carlito"/>
              <a:cs typeface="Carlito"/>
            </a:endParaRPr>
          </a:p>
          <a:p>
            <a:pPr marL="669925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latin typeface="Carlito"/>
                <a:cs typeface="Carlito"/>
              </a:rPr>
              <a:t>top </a:t>
            </a:r>
            <a:r>
              <a:rPr dirty="0" sz="1000" spc="-5">
                <a:latin typeface="Carlito"/>
                <a:cs typeface="Carlito"/>
              </a:rPr>
              <a:t>= mid -</a:t>
            </a:r>
            <a:r>
              <a:rPr dirty="0" sz="1000" spc="2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1;</a:t>
            </a:r>
            <a:endParaRPr sz="1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}</a:t>
            </a:r>
            <a:endParaRPr sz="10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}</a:t>
            </a:r>
            <a:endParaRPr sz="1000">
              <a:latin typeface="Carlito"/>
              <a:cs typeface="Carlito"/>
            </a:endParaRPr>
          </a:p>
          <a:p>
            <a:pPr marL="15748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return</a:t>
            </a:r>
            <a:r>
              <a:rPr dirty="0" sz="1000" spc="-10">
                <a:latin typeface="Carlito"/>
                <a:cs typeface="Carlito"/>
              </a:rPr>
              <a:t> index;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00" spc="-5">
                <a:latin typeface="Carlito"/>
                <a:cs typeface="Carlito"/>
              </a:rPr>
              <a:t>}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62" y="1232661"/>
            <a:ext cx="346138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000000"/>
                </a:solidFill>
              </a:rPr>
              <a:t>Unit </a:t>
            </a:r>
            <a:r>
              <a:rPr dirty="0" sz="2200" spc="-35">
                <a:solidFill>
                  <a:srgbClr val="000000"/>
                </a:solidFill>
              </a:rPr>
              <a:t>Testing </a:t>
            </a:r>
            <a:r>
              <a:rPr dirty="0" sz="2200" spc="-5">
                <a:solidFill>
                  <a:srgbClr val="000000"/>
                </a:solidFill>
              </a:rPr>
              <a:t>with Visual</a:t>
            </a:r>
            <a:r>
              <a:rPr dirty="0" sz="2200" spc="25">
                <a:solidFill>
                  <a:srgbClr val="000000"/>
                </a:solidFill>
              </a:rPr>
              <a:t> </a:t>
            </a:r>
            <a:r>
              <a:rPr dirty="0" sz="2200" spc="-10">
                <a:solidFill>
                  <a:srgbClr val="000000"/>
                </a:solidFill>
              </a:rPr>
              <a:t>Studio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304" y="888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0"/>
            <a:ext cx="200215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Opening </a:t>
            </a:r>
            <a:r>
              <a:rPr dirty="0" spc="-5"/>
              <a:t>C#</a:t>
            </a:r>
            <a:r>
              <a:rPr dirty="0" spc="-114"/>
              <a:t> </a:t>
            </a:r>
            <a:r>
              <a:rPr dirty="0" spc="-10"/>
              <a:t>Project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3647" y="604646"/>
            <a:ext cx="3934460" cy="2822575"/>
            <a:chOff x="223647" y="604646"/>
            <a:chExt cx="3934460" cy="2822575"/>
          </a:xfrm>
        </p:grpSpPr>
        <p:sp>
          <p:nvSpPr>
            <p:cNvPr id="4" name="object 4"/>
            <p:cNvSpPr/>
            <p:nvPr/>
          </p:nvSpPr>
          <p:spPr>
            <a:xfrm>
              <a:off x="228600" y="609599"/>
              <a:ext cx="3924300" cy="28121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6187" y="607186"/>
              <a:ext cx="3929379" cy="2817495"/>
            </a:xfrm>
            <a:custGeom>
              <a:avLst/>
              <a:gdLst/>
              <a:ahLst/>
              <a:cxnLst/>
              <a:rect l="l" t="t" r="r" b="b"/>
              <a:pathLst>
                <a:path w="3929379" h="2817495">
                  <a:moveTo>
                    <a:pt x="0" y="2816986"/>
                  </a:moveTo>
                  <a:lnTo>
                    <a:pt x="3928999" y="2816986"/>
                  </a:lnTo>
                  <a:lnTo>
                    <a:pt x="3928999" y="0"/>
                  </a:lnTo>
                  <a:lnTo>
                    <a:pt x="0" y="0"/>
                  </a:lnTo>
                  <a:lnTo>
                    <a:pt x="0" y="2816986"/>
                  </a:lnTo>
                  <a:close/>
                </a:path>
              </a:pathLst>
            </a:custGeom>
            <a:ln w="476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52500" y="1142999"/>
              <a:ext cx="2667000" cy="2057400"/>
            </a:xfrm>
            <a:custGeom>
              <a:avLst/>
              <a:gdLst/>
              <a:ahLst/>
              <a:cxnLst/>
              <a:rect l="l" t="t" r="r" b="b"/>
              <a:pathLst>
                <a:path w="2667000" h="2057400">
                  <a:moveTo>
                    <a:pt x="495300" y="228600"/>
                  </a:moveTo>
                  <a:lnTo>
                    <a:pt x="2667000" y="228600"/>
                  </a:lnTo>
                  <a:lnTo>
                    <a:pt x="2667000" y="0"/>
                  </a:lnTo>
                  <a:lnTo>
                    <a:pt x="495300" y="0"/>
                  </a:lnTo>
                  <a:lnTo>
                    <a:pt x="495300" y="228600"/>
                  </a:lnTo>
                  <a:close/>
                </a:path>
                <a:path w="2667000" h="2057400">
                  <a:moveTo>
                    <a:pt x="0" y="2057400"/>
                  </a:moveTo>
                  <a:lnTo>
                    <a:pt x="2171700" y="2057400"/>
                  </a:lnTo>
                  <a:lnTo>
                    <a:pt x="2171700" y="1790700"/>
                  </a:lnTo>
                  <a:lnTo>
                    <a:pt x="0" y="1790700"/>
                  </a:lnTo>
                  <a:lnTo>
                    <a:pt x="0" y="20574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61874" y="303021"/>
            <a:ext cx="19532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1600" spc="-5">
                <a:latin typeface="Carlito"/>
                <a:cs typeface="Carlito"/>
              </a:rPr>
              <a:t>File -&gt; </a:t>
            </a:r>
            <a:r>
              <a:rPr dirty="0" sz="1600" spc="-10">
                <a:latin typeface="Carlito"/>
                <a:cs typeface="Carlito"/>
              </a:rPr>
              <a:t>New </a:t>
            </a:r>
            <a:r>
              <a:rPr dirty="0" sz="1600" spc="-5">
                <a:latin typeface="Carlito"/>
                <a:cs typeface="Carlito"/>
              </a:rPr>
              <a:t>-&gt;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Project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253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0"/>
                </a:moveTo>
                <a:lnTo>
                  <a:pt x="4571365" y="3428110"/>
                </a:lnTo>
                <a:lnTo>
                  <a:pt x="4571365" y="0"/>
                </a:lnTo>
                <a:lnTo>
                  <a:pt x="0" y="0"/>
                </a:lnTo>
                <a:lnTo>
                  <a:pt x="0" y="342811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Software Quality Engineering</dc:title>
  <dcterms:created xsi:type="dcterms:W3CDTF">2020-04-27T22:28:00Z</dcterms:created>
  <dcterms:modified xsi:type="dcterms:W3CDTF">2020-04-27T22:28:00Z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2020-04-27T00:00:00Z</vt:filetime>
  </property>
</Properties>
</file>