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572000" cy="3429000"/>
  <p:notesSz cx="4572000" cy="3429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875" y="1068450"/>
            <a:ext cx="32702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3677" y="50672"/>
            <a:ext cx="1104645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74" y="654558"/>
            <a:ext cx="4048251" cy="1342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7910" marR="5080" indent="-104584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Software </a:t>
            </a:r>
            <a:r>
              <a:rPr spc="-35" dirty="0"/>
              <a:t>Testing </a:t>
            </a:r>
            <a:r>
              <a:rPr spc="-5" dirty="0"/>
              <a:t>and Quality  </a:t>
            </a:r>
            <a:r>
              <a:rPr spc="-10" dirty="0"/>
              <a:t>Assurance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7316" y="1941702"/>
            <a:ext cx="127368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88888"/>
                </a:solidFill>
                <a:latin typeface="Carlito"/>
                <a:cs typeface="Carlito"/>
              </a:rPr>
              <a:t>Lecture </a:t>
            </a:r>
            <a:r>
              <a:rPr sz="1600" spc="-95" dirty="0">
                <a:solidFill>
                  <a:srgbClr val="888888"/>
                </a:solidFill>
                <a:latin typeface="Arial"/>
                <a:cs typeface="Arial"/>
              </a:rPr>
              <a:t>–</a:t>
            </a:r>
            <a:r>
              <a:rPr sz="1600" spc="-13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lang="en-US" sz="1600" spc="-5" dirty="0" smtClean="0">
                <a:solidFill>
                  <a:srgbClr val="888888"/>
                </a:solidFill>
                <a:latin typeface="Carlito"/>
                <a:cs typeface="Arial"/>
              </a:rPr>
              <a:t>26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5844" y="51257"/>
            <a:ext cx="2482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State </a:t>
            </a:r>
            <a:r>
              <a:rPr spc="-5" dirty="0"/>
              <a:t>machine </a:t>
            </a:r>
            <a:r>
              <a:rPr spc="-130" dirty="0">
                <a:latin typeface="Arial"/>
                <a:cs typeface="Arial"/>
              </a:rPr>
              <a:t>–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15" dirty="0"/>
              <a:t>stack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4" name="object 4"/>
            <p:cNvSpPr/>
            <p:nvPr/>
          </p:nvSpPr>
          <p:spPr>
            <a:xfrm>
              <a:off x="684252" y="738858"/>
              <a:ext cx="3245501" cy="2086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244" y="135762"/>
            <a:ext cx="2177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State </a:t>
            </a:r>
            <a:r>
              <a:rPr spc="-5" dirty="0"/>
              <a:t>based</a:t>
            </a:r>
            <a:r>
              <a:rPr spc="-40" dirty="0"/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76198"/>
            <a:ext cx="3963035" cy="23355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marR="17145" indent="-172720">
              <a:lnSpc>
                <a:spcPct val="90100"/>
              </a:lnSpc>
              <a:spcBef>
                <a:spcPts val="275"/>
              </a:spcBef>
            </a:pPr>
            <a:r>
              <a:rPr sz="1500" spc="-5" dirty="0">
                <a:latin typeface="Carlito"/>
                <a:cs typeface="Carlito"/>
              </a:rPr>
              <a:t>The </a:t>
            </a:r>
            <a:r>
              <a:rPr sz="1500" spc="-10" dirty="0">
                <a:latin typeface="Carlito"/>
                <a:cs typeface="Carlito"/>
              </a:rPr>
              <a:t>tests are </a:t>
            </a:r>
            <a:r>
              <a:rPr sz="1500" spc="-5" dirty="0">
                <a:latin typeface="Carlito"/>
                <a:cs typeface="Carlito"/>
              </a:rPr>
              <a:t>derived </a:t>
            </a:r>
            <a:r>
              <a:rPr sz="1500" spc="-10" dirty="0">
                <a:latin typeface="Carlito"/>
                <a:cs typeface="Carlito"/>
              </a:rPr>
              <a:t>from </a:t>
            </a:r>
            <a:r>
              <a:rPr sz="1500" dirty="0">
                <a:latin typeface="Carlito"/>
                <a:cs typeface="Carlito"/>
              </a:rPr>
              <a:t>a </a:t>
            </a:r>
            <a:r>
              <a:rPr sz="1500" spc="-15" dirty="0">
                <a:latin typeface="Carlito"/>
                <a:cs typeface="Carlito"/>
              </a:rPr>
              <a:t>state </a:t>
            </a:r>
            <a:r>
              <a:rPr sz="1500" dirty="0">
                <a:latin typeface="Carlito"/>
                <a:cs typeface="Carlito"/>
              </a:rPr>
              <a:t>model </a:t>
            </a:r>
            <a:r>
              <a:rPr sz="1500" spc="-5" dirty="0">
                <a:latin typeface="Carlito"/>
                <a:cs typeface="Carlito"/>
              </a:rPr>
              <a:t>of </a:t>
            </a:r>
            <a:r>
              <a:rPr sz="1500" dirty="0">
                <a:latin typeface="Carlito"/>
                <a:cs typeface="Carlito"/>
              </a:rPr>
              <a:t>the  </a:t>
            </a:r>
            <a:r>
              <a:rPr sz="1500" spc="-10" dirty="0">
                <a:latin typeface="Carlito"/>
                <a:cs typeface="Carlito"/>
              </a:rPr>
              <a:t>system. </a:t>
            </a:r>
            <a:r>
              <a:rPr sz="1500" spc="-35" dirty="0">
                <a:latin typeface="Carlito"/>
                <a:cs typeface="Carlito"/>
              </a:rPr>
              <a:t>We </a:t>
            </a:r>
            <a:r>
              <a:rPr sz="1500" spc="-5" dirty="0">
                <a:latin typeface="Carlito"/>
                <a:cs typeface="Carlito"/>
              </a:rPr>
              <a:t>can derive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15" dirty="0">
                <a:latin typeface="Carlito"/>
                <a:cs typeface="Carlito"/>
              </a:rPr>
              <a:t>state </a:t>
            </a:r>
            <a:r>
              <a:rPr sz="1500" dirty="0">
                <a:latin typeface="Carlito"/>
                <a:cs typeface="Carlito"/>
              </a:rPr>
              <a:t>model in </a:t>
            </a:r>
            <a:r>
              <a:rPr sz="1500" spc="-15" dirty="0">
                <a:latin typeface="Carlito"/>
                <a:cs typeface="Carlito"/>
              </a:rPr>
              <a:t>several  </a:t>
            </a:r>
            <a:r>
              <a:rPr sz="1500" spc="-40" dirty="0">
                <a:latin typeface="Carlito"/>
                <a:cs typeface="Carlito"/>
              </a:rPr>
              <a:t>way, </a:t>
            </a:r>
            <a:r>
              <a:rPr sz="1500" dirty="0">
                <a:latin typeface="Carlito"/>
                <a:cs typeface="Carlito"/>
              </a:rPr>
              <a:t>e.g.</a:t>
            </a:r>
            <a:r>
              <a:rPr sz="1500" spc="2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from</a:t>
            </a:r>
            <a:endParaRPr sz="15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80"/>
              </a:spcBef>
              <a:buClr>
                <a:srgbClr val="FF0000"/>
              </a:buClr>
              <a:buFont typeface="Arial"/>
              <a:buChar char="•"/>
              <a:tabLst>
                <a:tab pos="185420" algn="l"/>
              </a:tabLst>
            </a:pPr>
            <a:r>
              <a:rPr sz="1500" spc="-5" dirty="0">
                <a:latin typeface="Carlito"/>
                <a:cs typeface="Carlito"/>
              </a:rPr>
              <a:t>Expected </a:t>
            </a:r>
            <a:r>
              <a:rPr sz="1500" spc="-15" dirty="0">
                <a:latin typeface="Carlito"/>
                <a:cs typeface="Carlito"/>
              </a:rPr>
              <a:t>system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behavior</a:t>
            </a:r>
            <a:endParaRPr sz="1500">
              <a:latin typeface="Carlito"/>
              <a:cs typeface="Carlito"/>
            </a:endParaRPr>
          </a:p>
          <a:p>
            <a:pPr marL="184785" marR="424815" indent="-172720">
              <a:lnSpc>
                <a:spcPts val="1620"/>
              </a:lnSpc>
              <a:spcBef>
                <a:spcPts val="385"/>
              </a:spcBef>
              <a:buClr>
                <a:srgbClr val="FF0000"/>
              </a:buClr>
              <a:buFont typeface="Arial"/>
              <a:buChar char="•"/>
              <a:tabLst>
                <a:tab pos="185420" algn="l"/>
              </a:tabLst>
            </a:pPr>
            <a:r>
              <a:rPr sz="1500" spc="-15" dirty="0">
                <a:latin typeface="Carlito"/>
                <a:cs typeface="Carlito"/>
              </a:rPr>
              <a:t>State </a:t>
            </a:r>
            <a:r>
              <a:rPr sz="1500" dirty="0">
                <a:latin typeface="Carlito"/>
                <a:cs typeface="Carlito"/>
              </a:rPr>
              <a:t>part </a:t>
            </a:r>
            <a:r>
              <a:rPr sz="1500" spc="-5" dirty="0">
                <a:latin typeface="Carlito"/>
                <a:cs typeface="Carlito"/>
              </a:rPr>
              <a:t>of </a:t>
            </a:r>
            <a:r>
              <a:rPr sz="1500" dirty="0">
                <a:latin typeface="Carlito"/>
                <a:cs typeface="Carlito"/>
              </a:rPr>
              <a:t>a </a:t>
            </a:r>
            <a:r>
              <a:rPr sz="1500" spc="-5" dirty="0">
                <a:latin typeface="Carlito"/>
                <a:cs typeface="Carlito"/>
              </a:rPr>
              <a:t>UML design or requirements  specification.</a:t>
            </a:r>
            <a:endParaRPr sz="15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55"/>
              </a:spcBef>
              <a:buClr>
                <a:srgbClr val="FF0000"/>
              </a:buClr>
              <a:buFont typeface="Arial"/>
              <a:buChar char="•"/>
              <a:tabLst>
                <a:tab pos="185420" algn="l"/>
              </a:tabLst>
            </a:pPr>
            <a:r>
              <a:rPr sz="1500" spc="-5" dirty="0">
                <a:latin typeface="Carlito"/>
                <a:cs typeface="Carlito"/>
              </a:rPr>
              <a:t>Other </a:t>
            </a:r>
            <a:r>
              <a:rPr sz="1500" spc="-15" dirty="0">
                <a:latin typeface="Carlito"/>
                <a:cs typeface="Carlito"/>
              </a:rPr>
              <a:t>state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diagrams</a:t>
            </a:r>
            <a:endParaRPr sz="1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ts val="1710"/>
              </a:lnSpc>
            </a:pPr>
            <a:r>
              <a:rPr sz="1500" spc="-5" dirty="0">
                <a:latin typeface="Carlito"/>
                <a:cs typeface="Carlito"/>
              </a:rPr>
              <a:t>Most </a:t>
            </a:r>
            <a:r>
              <a:rPr sz="1500" spc="-15" dirty="0">
                <a:latin typeface="Carlito"/>
                <a:cs typeface="Carlito"/>
              </a:rPr>
              <a:t>system </a:t>
            </a:r>
            <a:r>
              <a:rPr sz="1500" dirty="0">
                <a:latin typeface="Carlito"/>
                <a:cs typeface="Carlito"/>
              </a:rPr>
              <a:t>will, </a:t>
            </a:r>
            <a:r>
              <a:rPr sz="1500" spc="-25" dirty="0">
                <a:latin typeface="Carlito"/>
                <a:cs typeface="Carlito"/>
              </a:rPr>
              <a:t>however, </a:t>
            </a:r>
            <a:r>
              <a:rPr sz="1500" spc="-15" dirty="0">
                <a:latin typeface="Carlito"/>
                <a:cs typeface="Carlito"/>
              </a:rPr>
              <a:t>have </a:t>
            </a:r>
            <a:r>
              <a:rPr sz="1500" dirty="0">
                <a:latin typeface="Carlito"/>
                <a:cs typeface="Carlito"/>
              </a:rPr>
              <a:t>a </a:t>
            </a:r>
            <a:r>
              <a:rPr sz="1500" b="1" i="1" dirty="0">
                <a:latin typeface="Carlito"/>
                <a:cs typeface="Carlito"/>
              </a:rPr>
              <a:t>large </a:t>
            </a:r>
            <a:r>
              <a:rPr sz="1500" dirty="0">
                <a:latin typeface="Carlito"/>
                <a:cs typeface="Carlito"/>
              </a:rPr>
              <a:t>number</a:t>
            </a:r>
            <a:r>
              <a:rPr sz="1500" spc="-6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of</a:t>
            </a:r>
            <a:endParaRPr sz="1500">
              <a:latin typeface="Carlito"/>
              <a:cs typeface="Carlito"/>
            </a:endParaRPr>
          </a:p>
          <a:p>
            <a:pPr marL="184785">
              <a:lnSpc>
                <a:spcPts val="1710"/>
              </a:lnSpc>
            </a:pPr>
            <a:r>
              <a:rPr sz="1500" spc="-15" dirty="0">
                <a:latin typeface="Carlito"/>
                <a:cs typeface="Carlito"/>
              </a:rPr>
              <a:t>states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220" y="131444"/>
            <a:ext cx="1035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Fault</a:t>
            </a:r>
            <a:r>
              <a:rPr sz="1800" spc="-110" dirty="0"/>
              <a:t> </a:t>
            </a:r>
            <a:r>
              <a:rPr sz="1800" dirty="0"/>
              <a:t>types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61874" y="457783"/>
            <a:ext cx="3548379" cy="20008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Arial"/>
              <a:buChar char="•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Missing or</a:t>
            </a:r>
            <a:r>
              <a:rPr sz="1600" spc="-10" dirty="0">
                <a:latin typeface="Carlito"/>
                <a:cs typeface="Carlito"/>
              </a:rPr>
              <a:t> incorrect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15" dirty="0">
                <a:latin typeface="Carlito"/>
                <a:cs typeface="Carlito"/>
              </a:rPr>
              <a:t>Transitions </a:t>
            </a:r>
            <a:r>
              <a:rPr sz="1400" spc="-80" dirty="0">
                <a:latin typeface="Arial"/>
                <a:cs typeface="Arial"/>
              </a:rPr>
              <a:t>– </a:t>
            </a:r>
            <a:r>
              <a:rPr sz="1400" spc="-10" dirty="0">
                <a:latin typeface="Carlito"/>
                <a:cs typeface="Carlito"/>
              </a:rPr>
              <a:t>new state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5" dirty="0">
                <a:latin typeface="Carlito"/>
                <a:cs typeface="Carlito"/>
              </a:rPr>
              <a:t>legal but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incorrect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15" dirty="0">
                <a:latin typeface="Carlito"/>
                <a:cs typeface="Carlito"/>
              </a:rPr>
              <a:t>Events </a:t>
            </a:r>
            <a:r>
              <a:rPr sz="1400" spc="-80" dirty="0">
                <a:latin typeface="Arial"/>
                <a:cs typeface="Arial"/>
              </a:rPr>
              <a:t>– </a:t>
            </a:r>
            <a:r>
              <a:rPr sz="1400" spc="-5" dirty="0">
                <a:latin typeface="Carlito"/>
                <a:cs typeface="Carlito"/>
              </a:rPr>
              <a:t>valid message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ignored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Arial"/>
              <a:buChar char="•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Extra, </a:t>
            </a:r>
            <a:r>
              <a:rPr sz="1600" spc="-5" dirty="0">
                <a:latin typeface="Carlito"/>
                <a:cs typeface="Carlito"/>
              </a:rPr>
              <a:t>missing or </a:t>
            </a:r>
            <a:r>
              <a:rPr sz="1600" spc="-10" dirty="0">
                <a:latin typeface="Carlito"/>
                <a:cs typeface="Carlito"/>
              </a:rPr>
              <a:t>corrupt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state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Arial"/>
              <a:buChar char="•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Sneak </a:t>
            </a:r>
            <a:r>
              <a:rPr sz="1600" spc="-10" dirty="0">
                <a:latin typeface="Carlito"/>
                <a:cs typeface="Carlito"/>
              </a:rPr>
              <a:t>path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4"/>
              </a:spcBef>
              <a:buClr>
                <a:srgbClr val="FF0000"/>
              </a:buClr>
              <a:buFont typeface="Arial"/>
              <a:buChar char="•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Illegal </a:t>
            </a:r>
            <a:r>
              <a:rPr sz="1600" spc="-10" dirty="0">
                <a:latin typeface="Carlito"/>
                <a:cs typeface="Carlito"/>
              </a:rPr>
              <a:t>message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failure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Arial"/>
              <a:buChar char="•"/>
              <a:tabLst>
                <a:tab pos="185420" algn="l"/>
              </a:tabLst>
            </a:pPr>
            <a:r>
              <a:rPr sz="1600" spc="-40" dirty="0">
                <a:latin typeface="Carlito"/>
                <a:cs typeface="Carlito"/>
              </a:rPr>
              <a:t>Trap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door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8744" y="132714"/>
            <a:ext cx="17964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/>
              <a:t>Coverage</a:t>
            </a:r>
            <a:r>
              <a:rPr sz="2000" spc="-50" dirty="0"/>
              <a:t> </a:t>
            </a:r>
            <a:r>
              <a:rPr sz="2000" spc="-10" dirty="0"/>
              <a:t>Criteria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61874" y="599059"/>
            <a:ext cx="4035425" cy="1878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Carlito"/>
                <a:cs typeface="Carlito"/>
              </a:rPr>
              <a:t>We </a:t>
            </a:r>
            <a:r>
              <a:rPr sz="1600" spc="-10" dirty="0">
                <a:latin typeface="Carlito"/>
                <a:cs typeface="Carlito"/>
              </a:rPr>
              <a:t>can </a:t>
            </a:r>
            <a:r>
              <a:rPr sz="1600" spc="-5" dirty="0">
                <a:latin typeface="Carlito"/>
                <a:cs typeface="Carlito"/>
              </a:rPr>
              <a:t>choose </a:t>
            </a:r>
            <a:r>
              <a:rPr sz="1600" spc="-10" dirty="0">
                <a:latin typeface="Carlito"/>
                <a:cs typeface="Carlito"/>
              </a:rPr>
              <a:t>one </a:t>
            </a:r>
            <a:r>
              <a:rPr sz="1600" spc="-5" dirty="0">
                <a:latin typeface="Carlito"/>
                <a:cs typeface="Carlito"/>
              </a:rPr>
              <a:t>or </a:t>
            </a:r>
            <a:r>
              <a:rPr sz="1600" spc="-15" dirty="0">
                <a:latin typeface="Carlito"/>
                <a:cs typeface="Carlito"/>
              </a:rPr>
              <a:t>more </a:t>
            </a:r>
            <a:r>
              <a:rPr sz="1600" spc="-5" dirty="0">
                <a:latin typeface="Carlito"/>
                <a:cs typeface="Carlito"/>
              </a:rPr>
              <a:t>of the </a:t>
            </a:r>
            <a:r>
              <a:rPr sz="1600" spc="-10" dirty="0">
                <a:latin typeface="Carlito"/>
                <a:cs typeface="Carlito"/>
              </a:rPr>
              <a:t>following </a:t>
            </a:r>
            <a:r>
              <a:rPr sz="1600" spc="-15" dirty="0">
                <a:latin typeface="Carlito"/>
                <a:cs typeface="Carlito"/>
              </a:rPr>
              <a:t>test  </a:t>
            </a:r>
            <a:r>
              <a:rPr sz="1600" spc="-10" dirty="0">
                <a:latin typeface="Carlito"/>
                <a:cs typeface="Carlito"/>
              </a:rPr>
              <a:t>selection </a:t>
            </a:r>
            <a:r>
              <a:rPr sz="1600" spc="-5" dirty="0">
                <a:latin typeface="Carlito"/>
                <a:cs typeface="Carlito"/>
              </a:rPr>
              <a:t>criteria: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All </a:t>
            </a:r>
            <a:r>
              <a:rPr sz="1600" spc="-15" dirty="0">
                <a:latin typeface="Carlito"/>
                <a:cs typeface="Carlito"/>
              </a:rPr>
              <a:t>states </a:t>
            </a:r>
            <a:r>
              <a:rPr sz="1600" spc="-95" dirty="0">
                <a:latin typeface="Arial"/>
                <a:cs typeface="Arial"/>
              </a:rPr>
              <a:t>– </a:t>
            </a:r>
            <a:r>
              <a:rPr sz="1600" spc="-10" dirty="0">
                <a:latin typeface="Carlito"/>
                <a:cs typeface="Carlito"/>
              </a:rPr>
              <a:t>testing passes through </a:t>
            </a:r>
            <a:r>
              <a:rPr sz="1600" dirty="0">
                <a:latin typeface="Carlito"/>
                <a:cs typeface="Carlito"/>
              </a:rPr>
              <a:t>all</a:t>
            </a:r>
            <a:r>
              <a:rPr sz="1600" spc="6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states</a:t>
            </a:r>
            <a:endParaRPr sz="1600">
              <a:latin typeface="Carlito"/>
              <a:cs typeface="Carlito"/>
            </a:endParaRPr>
          </a:p>
          <a:p>
            <a:pPr marL="184785" marR="196850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All </a:t>
            </a:r>
            <a:r>
              <a:rPr sz="1600" spc="-10" dirty="0">
                <a:latin typeface="Carlito"/>
                <a:cs typeface="Carlito"/>
              </a:rPr>
              <a:t>events </a:t>
            </a:r>
            <a:r>
              <a:rPr sz="1600" spc="-95" dirty="0">
                <a:latin typeface="Arial"/>
                <a:cs typeface="Arial"/>
              </a:rPr>
              <a:t>– </a:t>
            </a:r>
            <a:r>
              <a:rPr sz="1600" spc="-10" dirty="0">
                <a:latin typeface="Carlito"/>
                <a:cs typeface="Carlito"/>
              </a:rPr>
              <a:t>testing </a:t>
            </a:r>
            <a:r>
              <a:rPr sz="1600" spc="-20" dirty="0">
                <a:latin typeface="Carlito"/>
                <a:cs typeface="Carlito"/>
              </a:rPr>
              <a:t>forces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15" dirty="0">
                <a:latin typeface="Carlito"/>
                <a:cs typeface="Carlito"/>
              </a:rPr>
              <a:t>events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occur  </a:t>
            </a:r>
            <a:r>
              <a:rPr sz="1600" spc="-10" dirty="0">
                <a:latin typeface="Carlito"/>
                <a:cs typeface="Carlito"/>
              </a:rPr>
              <a:t>at least once</a:t>
            </a:r>
            <a:endParaRPr sz="1600">
              <a:latin typeface="Carlito"/>
              <a:cs typeface="Carlito"/>
            </a:endParaRPr>
          </a:p>
          <a:p>
            <a:pPr marL="184785" marR="348615" indent="-172720">
              <a:lnSpc>
                <a:spcPct val="100000"/>
              </a:lnSpc>
              <a:spcBef>
                <a:spcPts val="384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All actions </a:t>
            </a:r>
            <a:r>
              <a:rPr sz="1600" spc="-95" dirty="0">
                <a:latin typeface="Arial"/>
                <a:cs typeface="Arial"/>
              </a:rPr>
              <a:t>– </a:t>
            </a:r>
            <a:r>
              <a:rPr sz="1600" spc="-10" dirty="0">
                <a:latin typeface="Carlito"/>
                <a:cs typeface="Carlito"/>
              </a:rPr>
              <a:t>testing </a:t>
            </a:r>
            <a:r>
              <a:rPr sz="1600" spc="-20" dirty="0">
                <a:latin typeface="Carlito"/>
                <a:cs typeface="Carlito"/>
              </a:rPr>
              <a:t>forces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5" dirty="0">
                <a:latin typeface="Carlito"/>
                <a:cs typeface="Carlito"/>
              </a:rPr>
              <a:t>actions </a:t>
            </a:r>
            <a:r>
              <a:rPr sz="1600" spc="-10" dirty="0">
                <a:latin typeface="Carlito"/>
                <a:cs typeface="Carlito"/>
              </a:rPr>
              <a:t>to be  produced at least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once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2000" y="133349"/>
            <a:ext cx="1509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5" dirty="0"/>
              <a:t>Test</a:t>
            </a:r>
            <a:r>
              <a:rPr sz="2000" spc="-65" dirty="0"/>
              <a:t> </a:t>
            </a:r>
            <a:r>
              <a:rPr sz="2000" spc="-10" dirty="0"/>
              <a:t>Strategies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61874" y="514171"/>
            <a:ext cx="3928110" cy="23615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Possible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strategies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dirty="0">
                <a:latin typeface="Carlito"/>
                <a:cs typeface="Carlito"/>
              </a:rPr>
              <a:t>All </a:t>
            </a:r>
            <a:r>
              <a:rPr sz="1400" spc="-5" dirty="0">
                <a:latin typeface="Carlito"/>
                <a:cs typeface="Carlito"/>
              </a:rPr>
              <a:t>round-trip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paths</a:t>
            </a:r>
            <a:endParaRPr sz="1400">
              <a:latin typeface="Carlito"/>
              <a:cs typeface="Carlito"/>
            </a:endParaRPr>
          </a:p>
          <a:p>
            <a:pPr marL="384175" marR="5080" lvl="1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dirty="0">
                <a:latin typeface="Carlito"/>
                <a:cs typeface="Carlito"/>
              </a:rPr>
              <a:t>All </a:t>
            </a:r>
            <a:r>
              <a:rPr sz="1400" spc="-5" dirty="0">
                <a:latin typeface="Carlito"/>
                <a:cs typeface="Carlito"/>
              </a:rPr>
              <a:t>transition sequences beginning and ending </a:t>
            </a:r>
            <a:r>
              <a:rPr sz="1400" dirty="0">
                <a:latin typeface="Carlito"/>
                <a:cs typeface="Carlito"/>
              </a:rPr>
              <a:t>in  </a:t>
            </a:r>
            <a:r>
              <a:rPr sz="1400" spc="-5" dirty="0">
                <a:latin typeface="Carlito"/>
                <a:cs typeface="Carlito"/>
              </a:rPr>
              <a:t>the same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state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dirty="0">
                <a:latin typeface="Carlito"/>
                <a:cs typeface="Carlito"/>
              </a:rPr>
              <a:t>All </a:t>
            </a:r>
            <a:r>
              <a:rPr sz="1400" spc="-5" dirty="0">
                <a:latin typeface="Carlito"/>
                <a:cs typeface="Carlito"/>
              </a:rPr>
              <a:t>simple </a:t>
            </a:r>
            <a:r>
              <a:rPr sz="1400" spc="-10" dirty="0">
                <a:latin typeface="Carlito"/>
                <a:cs typeface="Carlito"/>
              </a:rPr>
              <a:t>paths from </a:t>
            </a:r>
            <a:r>
              <a:rPr sz="1400" dirty="0">
                <a:latin typeface="Carlito"/>
                <a:cs typeface="Carlito"/>
              </a:rPr>
              <a:t>initial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final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state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This </a:t>
            </a:r>
            <a:r>
              <a:rPr sz="1600" spc="-15" dirty="0">
                <a:latin typeface="Carlito"/>
                <a:cs typeface="Carlito"/>
              </a:rPr>
              <a:t>strategy </a:t>
            </a:r>
            <a:r>
              <a:rPr sz="1600" dirty="0">
                <a:latin typeface="Carlito"/>
                <a:cs typeface="Carlito"/>
              </a:rPr>
              <a:t>will </a:t>
            </a:r>
            <a:r>
              <a:rPr sz="1600" spc="-5" dirty="0">
                <a:latin typeface="Carlito"/>
                <a:cs typeface="Carlito"/>
              </a:rPr>
              <a:t>help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10" dirty="0">
                <a:latin typeface="Carlito"/>
                <a:cs typeface="Carlito"/>
              </a:rPr>
              <a:t>to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find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dirty="0">
                <a:latin typeface="Carlito"/>
                <a:cs typeface="Carlito"/>
              </a:rPr>
              <a:t>All </a:t>
            </a:r>
            <a:r>
              <a:rPr sz="1400" spc="-10" dirty="0">
                <a:latin typeface="Carlito"/>
                <a:cs typeface="Carlito"/>
              </a:rPr>
              <a:t>invalid </a:t>
            </a:r>
            <a:r>
              <a:rPr sz="1400" spc="-5" dirty="0">
                <a:latin typeface="Carlito"/>
                <a:cs typeface="Carlito"/>
              </a:rPr>
              <a:t>or </a:t>
            </a:r>
            <a:r>
              <a:rPr sz="1400" dirty="0">
                <a:latin typeface="Carlito"/>
                <a:cs typeface="Carlito"/>
              </a:rPr>
              <a:t>missing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states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Some </a:t>
            </a:r>
            <a:r>
              <a:rPr sz="1400" spc="-15" dirty="0">
                <a:latin typeface="Carlito"/>
                <a:cs typeface="Carlito"/>
              </a:rPr>
              <a:t>extra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states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dirty="0">
                <a:latin typeface="Carlito"/>
                <a:cs typeface="Carlito"/>
              </a:rPr>
              <a:t>All </a:t>
            </a:r>
            <a:r>
              <a:rPr sz="1400" spc="-10" dirty="0">
                <a:latin typeface="Carlito"/>
                <a:cs typeface="Carlito"/>
              </a:rPr>
              <a:t>event </a:t>
            </a:r>
            <a:r>
              <a:rPr sz="1400" dirty="0">
                <a:latin typeface="Carlito"/>
                <a:cs typeface="Carlito"/>
              </a:rPr>
              <a:t>an action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faults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3545" y="50672"/>
            <a:ext cx="1185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Que</a:t>
            </a:r>
            <a:r>
              <a:rPr spc="-30" dirty="0"/>
              <a:t>s</a:t>
            </a:r>
            <a:r>
              <a:rPr spc="-5" dirty="0"/>
              <a:t>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2420"/>
            <a:ext cx="2051685" cy="17062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What</a:t>
            </a:r>
            <a:r>
              <a:rPr sz="1600" spc="-8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if</a:t>
            </a:r>
            <a:endParaRPr sz="1600">
              <a:latin typeface="Carlito"/>
              <a:cs typeface="Carlito"/>
            </a:endParaRPr>
          </a:p>
          <a:p>
            <a:pPr marL="384175" marR="5080" lvl="1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we </a:t>
            </a:r>
            <a:r>
              <a:rPr sz="1400" spc="-15" dirty="0">
                <a:latin typeface="Carlito"/>
                <a:cs typeface="Carlito"/>
              </a:rPr>
              <a:t>have </a:t>
            </a:r>
            <a:r>
              <a:rPr sz="1400" spc="-10" dirty="0">
                <a:latin typeface="Carlito"/>
                <a:cs typeface="Carlito"/>
              </a:rPr>
              <a:t>concept </a:t>
            </a:r>
            <a:r>
              <a:rPr sz="1400" spc="-5" dirty="0">
                <a:latin typeface="Carlito"/>
                <a:cs typeface="Carlito"/>
              </a:rPr>
              <a:t>level  documents </a:t>
            </a:r>
            <a:r>
              <a:rPr sz="1400" spc="-10" dirty="0">
                <a:latin typeface="Carlito"/>
                <a:cs typeface="Carlito"/>
              </a:rPr>
              <a:t>to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consider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Could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be</a:t>
            </a:r>
            <a:endParaRPr sz="1400">
              <a:latin typeface="Carlito"/>
              <a:cs typeface="Carlito"/>
            </a:endParaRPr>
          </a:p>
          <a:p>
            <a:pPr marL="584200" lvl="2" indent="-114935">
              <a:lnSpc>
                <a:spcPct val="100000"/>
              </a:lnSpc>
              <a:spcBef>
                <a:spcPts val="310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sz="1200" dirty="0">
                <a:latin typeface="Carlito"/>
                <a:cs typeface="Carlito"/>
              </a:rPr>
              <a:t>UML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documents</a:t>
            </a:r>
            <a:endParaRPr sz="1200">
              <a:latin typeface="Carlito"/>
              <a:cs typeface="Carlito"/>
            </a:endParaRPr>
          </a:p>
          <a:p>
            <a:pPr marL="584200" lvl="2" indent="-11493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sz="1200" spc="-5" dirty="0">
                <a:latin typeface="Carlito"/>
                <a:cs typeface="Carlito"/>
              </a:rPr>
              <a:t>Specifications</a:t>
            </a:r>
            <a:endParaRPr sz="1200">
              <a:latin typeface="Carlito"/>
              <a:cs typeface="Carlito"/>
            </a:endParaRPr>
          </a:p>
          <a:p>
            <a:pPr marL="584200" lvl="2" indent="-11493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sz="1200" spc="-10" dirty="0">
                <a:latin typeface="Carlito"/>
                <a:cs typeface="Carlito"/>
              </a:rPr>
              <a:t>etc.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6850" y="717549"/>
          <a:ext cx="1485900" cy="257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/>
              </a:tblGrid>
              <a:tr h="152400">
                <a:tc>
                  <a:txBody>
                    <a:bodyPr/>
                    <a:lstStyle/>
                    <a:p>
                      <a:pPr marL="635" algn="ctr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Carlito"/>
                          <a:cs typeface="Carlito"/>
                        </a:rPr>
                        <a:t>Account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46355">
                        <a:lnSpc>
                          <a:spcPts val="1140"/>
                        </a:lnSpc>
                      </a:pPr>
                      <a:r>
                        <a:rPr sz="1000" b="1" spc="-10" dirty="0">
                          <a:latin typeface="Carlito"/>
                          <a:cs typeface="Carlito"/>
                        </a:rPr>
                        <a:t>status:</a:t>
                      </a:r>
                      <a:r>
                        <a:rPr sz="1000" b="1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000" b="1" spc="-5" dirty="0">
                          <a:latin typeface="Carlito"/>
                          <a:cs typeface="Carlito"/>
                        </a:rPr>
                        <a:t>enum</a:t>
                      </a:r>
                      <a:endParaRPr sz="1000">
                        <a:latin typeface="Carlito"/>
                        <a:cs typeface="Carlito"/>
                      </a:endParaRPr>
                    </a:p>
                    <a:p>
                      <a:pPr marL="46355">
                        <a:lnSpc>
                          <a:spcPts val="1160"/>
                        </a:lnSpc>
                      </a:pPr>
                      <a:r>
                        <a:rPr sz="1000" b="1" spc="-5" dirty="0">
                          <a:latin typeface="Carlito"/>
                          <a:cs typeface="Carlito"/>
                        </a:rPr>
                        <a:t>balanace:</a:t>
                      </a:r>
                      <a:r>
                        <a:rPr sz="1000" b="1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000" b="1" spc="-10" dirty="0">
                          <a:latin typeface="Carlito"/>
                          <a:cs typeface="Carlito"/>
                        </a:rPr>
                        <a:t>int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46355">
                        <a:lnSpc>
                          <a:spcPts val="1140"/>
                        </a:lnSpc>
                      </a:pPr>
                      <a:r>
                        <a:rPr sz="1000" b="1" spc="-5" dirty="0">
                          <a:latin typeface="Carlito"/>
                          <a:cs typeface="Carlito"/>
                        </a:rPr>
                        <a:t>isActive():</a:t>
                      </a:r>
                      <a:r>
                        <a:rPr sz="1000" b="1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000" b="1" spc="-5" dirty="0">
                          <a:latin typeface="Carlito"/>
                          <a:cs typeface="Carlito"/>
                        </a:rPr>
                        <a:t>boolean</a:t>
                      </a:r>
                      <a:endParaRPr sz="1000">
                        <a:latin typeface="Carlito"/>
                        <a:cs typeface="Carlito"/>
                      </a:endParaRPr>
                    </a:p>
                    <a:p>
                      <a:pPr marL="46355" marR="36385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Carlito"/>
                          <a:cs typeface="Carlito"/>
                        </a:rPr>
                        <a:t>isBlocked():</a:t>
                      </a:r>
                      <a:r>
                        <a:rPr sz="1000" b="1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000" b="1" spc="-5" dirty="0">
                          <a:latin typeface="Carlito"/>
                          <a:cs typeface="Carlito"/>
                        </a:rPr>
                        <a:t>boolean  isClosed(): boolean  gotBalance(): </a:t>
                      </a:r>
                      <a:r>
                        <a:rPr sz="1000" b="1" spc="-10" dirty="0">
                          <a:latin typeface="Carlito"/>
                          <a:cs typeface="Carlito"/>
                        </a:rPr>
                        <a:t>int  </a:t>
                      </a:r>
                      <a:r>
                        <a:rPr sz="1000" b="1" spc="-5" dirty="0">
                          <a:latin typeface="Carlito"/>
                          <a:cs typeface="Carlito"/>
                        </a:rPr>
                        <a:t>block()</a:t>
                      </a:r>
                      <a:endParaRPr sz="1000">
                        <a:latin typeface="Carlito"/>
                        <a:cs typeface="Carlito"/>
                      </a:endParaRPr>
                    </a:p>
                    <a:p>
                      <a:pPr marL="46355" marR="93408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arlito"/>
                          <a:cs typeface="Carlito"/>
                        </a:rPr>
                        <a:t>unb</a:t>
                      </a:r>
                      <a:r>
                        <a:rPr sz="1000" b="1" spc="-5" dirty="0">
                          <a:latin typeface="Carlito"/>
                          <a:cs typeface="Carlito"/>
                        </a:rPr>
                        <a:t>l</a:t>
                      </a:r>
                      <a:r>
                        <a:rPr sz="1000" b="1" dirty="0">
                          <a:latin typeface="Carlito"/>
                          <a:cs typeface="Carlito"/>
                        </a:rPr>
                        <a:t>ock()  </a:t>
                      </a:r>
                      <a:r>
                        <a:rPr sz="1000" b="1" spc="-5" dirty="0">
                          <a:latin typeface="Carlito"/>
                          <a:cs typeface="Carlito"/>
                        </a:rPr>
                        <a:t>close()</a:t>
                      </a:r>
                      <a:endParaRPr sz="1000">
                        <a:latin typeface="Carlito"/>
                        <a:cs typeface="Carlito"/>
                      </a:endParaRPr>
                    </a:p>
                    <a:p>
                      <a:pPr marL="46355" marR="230504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Carlito"/>
                          <a:cs typeface="Carlito"/>
                        </a:rPr>
                        <a:t>deposit(amount: </a:t>
                      </a:r>
                      <a:r>
                        <a:rPr sz="1000" b="1" spc="-10" dirty="0">
                          <a:latin typeface="Carlito"/>
                          <a:cs typeface="Carlito"/>
                        </a:rPr>
                        <a:t>int)  withdraw(amount:</a:t>
                      </a:r>
                      <a:r>
                        <a:rPr sz="10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000" b="1" spc="-10" dirty="0">
                          <a:latin typeface="Carlito"/>
                          <a:cs typeface="Carlito"/>
                        </a:rPr>
                        <a:t>int)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273" y="51257"/>
            <a:ext cx="96646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Answer!</a:t>
            </a:r>
          </a:p>
        </p:txBody>
      </p:sp>
      <p:sp>
        <p:nvSpPr>
          <p:cNvPr id="3" name="object 3"/>
          <p:cNvSpPr/>
          <p:nvPr/>
        </p:nvSpPr>
        <p:spPr>
          <a:xfrm>
            <a:off x="1620622" y="1548207"/>
            <a:ext cx="2916242" cy="1819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1874" y="433196"/>
            <a:ext cx="3735704" cy="71120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84785" marR="5080" indent="-172720">
              <a:lnSpc>
                <a:spcPts val="1620"/>
              </a:lnSpc>
              <a:spcBef>
                <a:spcPts val="30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35" dirty="0">
                <a:latin typeface="Carlito"/>
                <a:cs typeface="Carlito"/>
              </a:rPr>
              <a:t>We </a:t>
            </a:r>
            <a:r>
              <a:rPr sz="1500" spc="-5" dirty="0">
                <a:latin typeface="Carlito"/>
                <a:cs typeface="Carlito"/>
              </a:rPr>
              <a:t>develop state-machines considering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these  </a:t>
            </a:r>
            <a:r>
              <a:rPr sz="1500" spc="-80" dirty="0">
                <a:latin typeface="Arial"/>
                <a:cs typeface="Arial"/>
              </a:rPr>
              <a:t>artifacts…</a:t>
            </a:r>
            <a:endParaRPr sz="15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5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dirty="0">
                <a:latin typeface="Carlito"/>
                <a:cs typeface="Carlito"/>
              </a:rPr>
              <a:t>But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spc="-145" dirty="0">
                <a:latin typeface="Arial"/>
                <a:cs typeface="Arial"/>
              </a:rPr>
              <a:t>how…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850" y="1250949"/>
          <a:ext cx="1485900" cy="2578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/>
              </a:tblGrid>
              <a:tr h="15239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Carlito"/>
                          <a:cs typeface="Carlito"/>
                        </a:rPr>
                        <a:t>Account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45720">
                        <a:lnSpc>
                          <a:spcPts val="1145"/>
                        </a:lnSpc>
                      </a:pPr>
                      <a:r>
                        <a:rPr sz="1000" b="1" spc="-10" dirty="0">
                          <a:latin typeface="Carlito"/>
                          <a:cs typeface="Carlito"/>
                        </a:rPr>
                        <a:t>status:</a:t>
                      </a:r>
                      <a:r>
                        <a:rPr sz="1000" b="1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000" b="1" spc="-5" dirty="0">
                          <a:latin typeface="Carlito"/>
                          <a:cs typeface="Carlito"/>
                        </a:rPr>
                        <a:t>enum</a:t>
                      </a:r>
                      <a:endParaRPr sz="1000">
                        <a:latin typeface="Carlito"/>
                        <a:cs typeface="Carlito"/>
                      </a:endParaRPr>
                    </a:p>
                    <a:p>
                      <a:pPr marL="45720">
                        <a:lnSpc>
                          <a:spcPts val="1155"/>
                        </a:lnSpc>
                      </a:pPr>
                      <a:r>
                        <a:rPr sz="1000" b="1" spc="-5" dirty="0">
                          <a:latin typeface="Carlito"/>
                          <a:cs typeface="Carlito"/>
                        </a:rPr>
                        <a:t>balanace:</a:t>
                      </a:r>
                      <a:r>
                        <a:rPr sz="1000" b="1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000" b="1" spc="-10" dirty="0">
                          <a:latin typeface="Carlito"/>
                          <a:cs typeface="Carlito"/>
                        </a:rPr>
                        <a:t>int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45720">
                        <a:lnSpc>
                          <a:spcPts val="1145"/>
                        </a:lnSpc>
                      </a:pPr>
                      <a:r>
                        <a:rPr sz="1000" b="1" spc="-5" dirty="0">
                          <a:latin typeface="Carlito"/>
                          <a:cs typeface="Carlito"/>
                        </a:rPr>
                        <a:t>isActive():</a:t>
                      </a:r>
                      <a:r>
                        <a:rPr sz="1000" b="1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000" b="1" spc="-5" dirty="0">
                          <a:latin typeface="Carlito"/>
                          <a:cs typeface="Carlito"/>
                        </a:rPr>
                        <a:t>boolean</a:t>
                      </a:r>
                      <a:endParaRPr sz="1000">
                        <a:latin typeface="Carlito"/>
                        <a:cs typeface="Carlito"/>
                      </a:endParaRPr>
                    </a:p>
                    <a:p>
                      <a:pPr marL="45720" marR="36512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Carlito"/>
                          <a:cs typeface="Carlito"/>
                        </a:rPr>
                        <a:t>isBlocked():</a:t>
                      </a:r>
                      <a:r>
                        <a:rPr sz="1000" b="1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000" b="1" spc="-5" dirty="0">
                          <a:latin typeface="Carlito"/>
                          <a:cs typeface="Carlito"/>
                        </a:rPr>
                        <a:t>boolean  isClosed(): boolean  gotBalance(): </a:t>
                      </a:r>
                      <a:r>
                        <a:rPr sz="1000" b="1" spc="-10" dirty="0">
                          <a:latin typeface="Carlito"/>
                          <a:cs typeface="Carlito"/>
                        </a:rPr>
                        <a:t>int  </a:t>
                      </a:r>
                      <a:r>
                        <a:rPr sz="1000" b="1" spc="-5" dirty="0">
                          <a:latin typeface="Carlito"/>
                          <a:cs typeface="Carlito"/>
                        </a:rPr>
                        <a:t>block()</a:t>
                      </a:r>
                      <a:endParaRPr sz="1000">
                        <a:latin typeface="Carlito"/>
                        <a:cs typeface="Carlito"/>
                      </a:endParaRPr>
                    </a:p>
                    <a:p>
                      <a:pPr marL="45720" marR="934719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arlito"/>
                          <a:cs typeface="Carlito"/>
                        </a:rPr>
                        <a:t>unb</a:t>
                      </a:r>
                      <a:r>
                        <a:rPr sz="1000" b="1" spc="-5" dirty="0">
                          <a:latin typeface="Carlito"/>
                          <a:cs typeface="Carlito"/>
                        </a:rPr>
                        <a:t>l</a:t>
                      </a:r>
                      <a:r>
                        <a:rPr sz="1000" b="1" dirty="0">
                          <a:latin typeface="Carlito"/>
                          <a:cs typeface="Carlito"/>
                        </a:rPr>
                        <a:t>ock()  </a:t>
                      </a:r>
                      <a:r>
                        <a:rPr sz="1000" b="1" spc="-5" dirty="0">
                          <a:latin typeface="Carlito"/>
                          <a:cs typeface="Carlito"/>
                        </a:rPr>
                        <a:t>close()</a:t>
                      </a:r>
                      <a:endParaRPr sz="1000">
                        <a:latin typeface="Carlito"/>
                        <a:cs typeface="Carlito"/>
                      </a:endParaRPr>
                    </a:p>
                    <a:p>
                      <a:pPr marL="45720" marR="23114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Carlito"/>
                          <a:cs typeface="Carlito"/>
                        </a:rPr>
                        <a:t>deposit(amount: </a:t>
                      </a:r>
                      <a:r>
                        <a:rPr sz="1000" b="1" spc="-10" dirty="0">
                          <a:latin typeface="Carlito"/>
                          <a:cs typeface="Carlito"/>
                        </a:rPr>
                        <a:t>int)  withdraw(amount:</a:t>
                      </a:r>
                      <a:r>
                        <a:rPr sz="10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000" b="1" spc="-10" dirty="0">
                          <a:latin typeface="Carlito"/>
                          <a:cs typeface="Carlito"/>
                        </a:rPr>
                        <a:t>int)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7" name="object 7"/>
            <p:cNvSpPr/>
            <p:nvPr/>
          </p:nvSpPr>
          <p:spPr>
            <a:xfrm>
              <a:off x="1801622" y="1007744"/>
              <a:ext cx="271145" cy="380365"/>
            </a:xfrm>
            <a:custGeom>
              <a:avLst/>
              <a:gdLst/>
              <a:ahLst/>
              <a:cxnLst/>
              <a:rect l="l" t="t" r="r" b="b"/>
              <a:pathLst>
                <a:path w="271144" h="380365">
                  <a:moveTo>
                    <a:pt x="133857" y="283337"/>
                  </a:moveTo>
                  <a:lnTo>
                    <a:pt x="185038" y="380238"/>
                  </a:lnTo>
                  <a:lnTo>
                    <a:pt x="271017" y="334010"/>
                  </a:lnTo>
                  <a:lnTo>
                    <a:pt x="236727" y="321437"/>
                  </a:lnTo>
                  <a:lnTo>
                    <a:pt x="237812" y="296037"/>
                  </a:lnTo>
                  <a:lnTo>
                    <a:pt x="168147" y="296037"/>
                  </a:lnTo>
                  <a:lnTo>
                    <a:pt x="133857" y="283337"/>
                  </a:lnTo>
                  <a:close/>
                </a:path>
                <a:path w="271144" h="380365">
                  <a:moveTo>
                    <a:pt x="0" y="0"/>
                  </a:moveTo>
                  <a:lnTo>
                    <a:pt x="40880" y="19533"/>
                  </a:lnTo>
                  <a:lnTo>
                    <a:pt x="77011" y="45684"/>
                  </a:lnTo>
                  <a:lnTo>
                    <a:pt x="107930" y="77639"/>
                  </a:lnTo>
                  <a:lnTo>
                    <a:pt x="133175" y="114585"/>
                  </a:lnTo>
                  <a:lnTo>
                    <a:pt x="152282" y="155711"/>
                  </a:lnTo>
                  <a:lnTo>
                    <a:pt x="164788" y="200203"/>
                  </a:lnTo>
                  <a:lnTo>
                    <a:pt x="170231" y="247249"/>
                  </a:lnTo>
                  <a:lnTo>
                    <a:pt x="168147" y="296037"/>
                  </a:lnTo>
                  <a:lnTo>
                    <a:pt x="237812" y="296037"/>
                  </a:lnTo>
                  <a:lnTo>
                    <a:pt x="233366" y="225603"/>
                  </a:lnTo>
                  <a:lnTo>
                    <a:pt x="220855" y="181111"/>
                  </a:lnTo>
                  <a:lnTo>
                    <a:pt x="201739" y="139985"/>
                  </a:lnTo>
                  <a:lnTo>
                    <a:pt x="176479" y="103039"/>
                  </a:lnTo>
                  <a:lnTo>
                    <a:pt x="145538" y="71084"/>
                  </a:lnTo>
                  <a:lnTo>
                    <a:pt x="109375" y="44933"/>
                  </a:lnTo>
                  <a:lnTo>
                    <a:pt x="6845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7799" y="992208"/>
              <a:ext cx="387350" cy="222250"/>
            </a:xfrm>
            <a:custGeom>
              <a:avLst/>
              <a:gdLst/>
              <a:ahLst/>
              <a:cxnLst/>
              <a:rect l="l" t="t" r="r" b="b"/>
              <a:pathLst>
                <a:path w="387350" h="222250">
                  <a:moveTo>
                    <a:pt x="268853" y="0"/>
                  </a:moveTo>
                  <a:lnTo>
                    <a:pt x="226486" y="3225"/>
                  </a:lnTo>
                  <a:lnTo>
                    <a:pt x="185166" y="13285"/>
                  </a:lnTo>
                  <a:lnTo>
                    <a:pt x="145621" y="29808"/>
                  </a:lnTo>
                  <a:lnTo>
                    <a:pt x="108579" y="52423"/>
                  </a:lnTo>
                  <a:lnTo>
                    <a:pt x="74769" y="80759"/>
                  </a:lnTo>
                  <a:lnTo>
                    <a:pt x="44917" y="114446"/>
                  </a:lnTo>
                  <a:lnTo>
                    <a:pt x="19751" y="153111"/>
                  </a:lnTo>
                  <a:lnTo>
                    <a:pt x="0" y="196384"/>
                  </a:lnTo>
                  <a:lnTo>
                    <a:pt x="68580" y="221657"/>
                  </a:lnTo>
                  <a:lnTo>
                    <a:pt x="88509" y="178109"/>
                  </a:lnTo>
                  <a:lnTo>
                    <a:pt x="114023" y="139113"/>
                  </a:lnTo>
                  <a:lnTo>
                    <a:pt x="144384" y="105114"/>
                  </a:lnTo>
                  <a:lnTo>
                    <a:pt x="178857" y="76551"/>
                  </a:lnTo>
                  <a:lnTo>
                    <a:pt x="216704" y="53868"/>
                  </a:lnTo>
                  <a:lnTo>
                    <a:pt x="257189" y="37507"/>
                  </a:lnTo>
                  <a:lnTo>
                    <a:pt x="299573" y="27910"/>
                  </a:lnTo>
                  <a:lnTo>
                    <a:pt x="343121" y="25519"/>
                  </a:lnTo>
                  <a:lnTo>
                    <a:pt x="376823" y="25519"/>
                  </a:lnTo>
                  <a:lnTo>
                    <a:pt x="370697" y="22585"/>
                  </a:lnTo>
                  <a:lnTo>
                    <a:pt x="362325" y="18918"/>
                  </a:lnTo>
                  <a:lnTo>
                    <a:pt x="353822" y="15536"/>
                  </a:lnTo>
                  <a:lnTo>
                    <a:pt x="311541" y="3980"/>
                  </a:lnTo>
                  <a:lnTo>
                    <a:pt x="268853" y="0"/>
                  </a:lnTo>
                  <a:close/>
                </a:path>
                <a:path w="387350" h="222250">
                  <a:moveTo>
                    <a:pt x="376823" y="25519"/>
                  </a:moveTo>
                  <a:lnTo>
                    <a:pt x="343121" y="25519"/>
                  </a:lnTo>
                  <a:lnTo>
                    <a:pt x="387095" y="30776"/>
                  </a:lnTo>
                  <a:lnTo>
                    <a:pt x="378950" y="26538"/>
                  </a:lnTo>
                  <a:lnTo>
                    <a:pt x="376823" y="25519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7799" y="992208"/>
              <a:ext cx="624840" cy="396240"/>
            </a:xfrm>
            <a:custGeom>
              <a:avLst/>
              <a:gdLst/>
              <a:ahLst/>
              <a:cxnLst/>
              <a:rect l="l" t="t" r="r" b="b"/>
              <a:pathLst>
                <a:path w="624839" h="396240">
                  <a:moveTo>
                    <a:pt x="387095" y="30776"/>
                  </a:moveTo>
                  <a:lnTo>
                    <a:pt x="343121" y="25519"/>
                  </a:lnTo>
                  <a:lnTo>
                    <a:pt x="299573" y="27910"/>
                  </a:lnTo>
                  <a:lnTo>
                    <a:pt x="257189" y="37507"/>
                  </a:lnTo>
                  <a:lnTo>
                    <a:pt x="216704" y="53868"/>
                  </a:lnTo>
                  <a:lnTo>
                    <a:pt x="178857" y="76551"/>
                  </a:lnTo>
                  <a:lnTo>
                    <a:pt x="144384" y="105114"/>
                  </a:lnTo>
                  <a:lnTo>
                    <a:pt x="114023" y="139113"/>
                  </a:lnTo>
                  <a:lnTo>
                    <a:pt x="88509" y="178109"/>
                  </a:lnTo>
                  <a:lnTo>
                    <a:pt x="68580" y="221657"/>
                  </a:lnTo>
                  <a:lnTo>
                    <a:pt x="0" y="196384"/>
                  </a:lnTo>
                  <a:lnTo>
                    <a:pt x="19751" y="153111"/>
                  </a:lnTo>
                  <a:lnTo>
                    <a:pt x="44917" y="114446"/>
                  </a:lnTo>
                  <a:lnTo>
                    <a:pt x="74769" y="80759"/>
                  </a:lnTo>
                  <a:lnTo>
                    <a:pt x="108579" y="52423"/>
                  </a:lnTo>
                  <a:lnTo>
                    <a:pt x="145621" y="29808"/>
                  </a:lnTo>
                  <a:lnTo>
                    <a:pt x="185166" y="13285"/>
                  </a:lnTo>
                  <a:lnTo>
                    <a:pt x="226486" y="3225"/>
                  </a:lnTo>
                  <a:lnTo>
                    <a:pt x="268853" y="0"/>
                  </a:lnTo>
                  <a:lnTo>
                    <a:pt x="311541" y="3980"/>
                  </a:lnTo>
                  <a:lnTo>
                    <a:pt x="353822" y="15536"/>
                  </a:lnTo>
                  <a:lnTo>
                    <a:pt x="422275" y="40936"/>
                  </a:lnTo>
                  <a:lnTo>
                    <a:pt x="463197" y="60470"/>
                  </a:lnTo>
                  <a:lnTo>
                    <a:pt x="499360" y="86620"/>
                  </a:lnTo>
                  <a:lnTo>
                    <a:pt x="530301" y="118575"/>
                  </a:lnTo>
                  <a:lnTo>
                    <a:pt x="555561" y="155522"/>
                  </a:lnTo>
                  <a:lnTo>
                    <a:pt x="574677" y="196648"/>
                  </a:lnTo>
                  <a:lnTo>
                    <a:pt x="587188" y="241140"/>
                  </a:lnTo>
                  <a:lnTo>
                    <a:pt x="592633" y="288186"/>
                  </a:lnTo>
                  <a:lnTo>
                    <a:pt x="590550" y="336973"/>
                  </a:lnTo>
                  <a:lnTo>
                    <a:pt x="624839" y="349546"/>
                  </a:lnTo>
                  <a:lnTo>
                    <a:pt x="538861" y="395774"/>
                  </a:lnTo>
                  <a:lnTo>
                    <a:pt x="487680" y="298873"/>
                  </a:lnTo>
                  <a:lnTo>
                    <a:pt x="521969" y="311573"/>
                  </a:lnTo>
                  <a:lnTo>
                    <a:pt x="524053" y="262786"/>
                  </a:lnTo>
                  <a:lnTo>
                    <a:pt x="518610" y="215740"/>
                  </a:lnTo>
                  <a:lnTo>
                    <a:pt x="506104" y="171248"/>
                  </a:lnTo>
                  <a:lnTo>
                    <a:pt x="486997" y="130122"/>
                  </a:lnTo>
                  <a:lnTo>
                    <a:pt x="461752" y="93175"/>
                  </a:lnTo>
                  <a:lnTo>
                    <a:pt x="430833" y="61220"/>
                  </a:lnTo>
                  <a:lnTo>
                    <a:pt x="394702" y="35070"/>
                  </a:lnTo>
                  <a:lnTo>
                    <a:pt x="353822" y="15536"/>
                  </a:lnTo>
                </a:path>
              </a:pathLst>
            </a:custGeom>
            <a:ln w="127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945" y="51257"/>
            <a:ext cx="8807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</a:t>
            </a:r>
            <a:r>
              <a:rPr spc="-35" dirty="0"/>
              <a:t>g</a:t>
            </a:r>
            <a:r>
              <a:rPr spc="-5" dirty="0"/>
              <a:t>en</a:t>
            </a:r>
            <a:r>
              <a:rPr spc="-15" dirty="0"/>
              <a:t>d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2879"/>
            <a:ext cx="2822575" cy="19291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20" dirty="0">
                <a:latin typeface="Carlito"/>
                <a:cs typeface="Carlito"/>
              </a:rPr>
              <a:t>Wrap-up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Conclusion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Structural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Testing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Unit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Testing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5" dirty="0">
                <a:latin typeface="Carlito"/>
                <a:cs typeface="Carlito"/>
              </a:rPr>
              <a:t>Unit </a:t>
            </a:r>
            <a:r>
              <a:rPr sz="1600" spc="-10" dirty="0">
                <a:latin typeface="Carlito"/>
                <a:cs typeface="Carlito"/>
              </a:rPr>
              <a:t>to Integration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30" dirty="0">
                <a:latin typeface="Carlito"/>
                <a:cs typeface="Carlito"/>
              </a:rPr>
              <a:t>Testing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OO </a:t>
            </a:r>
            <a:r>
              <a:rPr sz="1400" spc="-10" dirty="0">
                <a:latin typeface="Carlito"/>
                <a:cs typeface="Carlito"/>
              </a:rPr>
              <a:t>Protocol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Testing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Finite </a:t>
            </a:r>
            <a:r>
              <a:rPr sz="1400" spc="-10" dirty="0">
                <a:latin typeface="Carlito"/>
                <a:cs typeface="Carlito"/>
              </a:rPr>
              <a:t>State </a:t>
            </a:r>
            <a:r>
              <a:rPr sz="1400" spc="-5" dirty="0">
                <a:latin typeface="Carlito"/>
                <a:cs typeface="Carlito"/>
              </a:rPr>
              <a:t>Machines </a:t>
            </a:r>
            <a:r>
              <a:rPr sz="1400" spc="-10" dirty="0">
                <a:latin typeface="Carlito"/>
                <a:cs typeface="Carlito"/>
              </a:rPr>
              <a:t>for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Testing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8641" y="13207"/>
            <a:ext cx="1873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/>
              <a:t>Unit </a:t>
            </a:r>
            <a:r>
              <a:rPr sz="1600" spc="-30" dirty="0"/>
              <a:t>Testing </a:t>
            </a:r>
            <a:r>
              <a:rPr sz="1600" spc="-25" dirty="0"/>
              <a:t>(Wrap</a:t>
            </a:r>
            <a:r>
              <a:rPr sz="1600" spc="30" dirty="0"/>
              <a:t> </a:t>
            </a:r>
            <a:r>
              <a:rPr sz="1600" spc="-10" dirty="0"/>
              <a:t>up)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261874" y="316737"/>
            <a:ext cx="3780154" cy="298831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84785" marR="382905" indent="-172720">
              <a:lnSpc>
                <a:spcPct val="70000"/>
              </a:lnSpc>
              <a:spcBef>
                <a:spcPts val="67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While </a:t>
            </a:r>
            <a:r>
              <a:rPr sz="1600" spc="-10" dirty="0">
                <a:latin typeface="Carlito"/>
                <a:cs typeface="Carlito"/>
              </a:rPr>
              <a:t>developing </a:t>
            </a:r>
            <a:r>
              <a:rPr sz="1600" spc="-5" dirty="0">
                <a:latin typeface="Carlito"/>
                <a:cs typeface="Carlito"/>
              </a:rPr>
              <a:t>unit </a:t>
            </a:r>
            <a:r>
              <a:rPr sz="1600" spc="-15" dirty="0">
                <a:latin typeface="Carlito"/>
                <a:cs typeface="Carlito"/>
              </a:rPr>
              <a:t>test </a:t>
            </a:r>
            <a:r>
              <a:rPr sz="1600" spc="-30" dirty="0">
                <a:latin typeface="Carlito"/>
                <a:cs typeface="Carlito"/>
              </a:rPr>
              <a:t>strategy, </a:t>
            </a:r>
            <a:r>
              <a:rPr sz="1600" spc="-10" dirty="0">
                <a:latin typeface="Carlito"/>
                <a:cs typeface="Carlito"/>
              </a:rPr>
              <a:t>we  consider: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ts val="1435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35" dirty="0">
                <a:latin typeface="Carlito"/>
                <a:cs typeface="Carlito"/>
              </a:rPr>
              <a:t>Test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Requirement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ts val="151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Documentation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requirement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ts val="1495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25" dirty="0">
                <a:latin typeface="Carlito"/>
                <a:cs typeface="Carlito"/>
              </a:rPr>
              <a:t>Tools </a:t>
            </a:r>
            <a:r>
              <a:rPr sz="1400" dirty="0">
                <a:latin typeface="Carlito"/>
                <a:cs typeface="Carlito"/>
              </a:rPr>
              <a:t>/ </a:t>
            </a:r>
            <a:r>
              <a:rPr sz="1400" spc="-35" dirty="0">
                <a:latin typeface="Carlito"/>
                <a:cs typeface="Carlito"/>
              </a:rPr>
              <a:t>Test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utilities?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ts val="1535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Determine </a:t>
            </a:r>
            <a:r>
              <a:rPr sz="1600" spc="-15" dirty="0">
                <a:latin typeface="Carlito"/>
                <a:cs typeface="Carlito"/>
              </a:rPr>
              <a:t>extent </a:t>
            </a:r>
            <a:r>
              <a:rPr sz="1600" spc="-5" dirty="0">
                <a:latin typeface="Carlito"/>
                <a:cs typeface="Carlito"/>
              </a:rPr>
              <a:t>of unit </a:t>
            </a:r>
            <a:r>
              <a:rPr sz="1600" spc="-10" dirty="0">
                <a:latin typeface="Carlito"/>
                <a:cs typeface="Carlito"/>
              </a:rPr>
              <a:t>testing </a:t>
            </a:r>
            <a:r>
              <a:rPr sz="1600" spc="-5" dirty="0">
                <a:latin typeface="Carlito"/>
                <a:cs typeface="Carlito"/>
              </a:rPr>
              <a:t>(i.e.,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in</a:t>
            </a:r>
            <a:endParaRPr sz="1600">
              <a:latin typeface="Carlito"/>
              <a:cs typeface="Carlito"/>
            </a:endParaRPr>
          </a:p>
          <a:p>
            <a:pPr marL="184785">
              <a:lnSpc>
                <a:spcPts val="1555"/>
              </a:lnSpc>
            </a:pPr>
            <a:r>
              <a:rPr sz="1600" spc="-10" dirty="0">
                <a:latin typeface="Carlito"/>
                <a:cs typeface="Carlito"/>
              </a:rPr>
              <a:t>advance).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ts val="1515"/>
              </a:lnSpc>
              <a:buClr>
                <a:srgbClr val="FF0000"/>
              </a:buClr>
              <a:buChar char="–"/>
              <a:tabLst>
                <a:tab pos="384810" algn="l"/>
              </a:tabLst>
            </a:pPr>
            <a:r>
              <a:rPr sz="1400" spc="-45" dirty="0">
                <a:latin typeface="Arial"/>
                <a:cs typeface="Arial"/>
              </a:rPr>
              <a:t>do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not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just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“test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until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time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expires”</a:t>
            </a:r>
            <a:endParaRPr sz="1400">
              <a:latin typeface="Arial"/>
              <a:cs typeface="Arial"/>
            </a:endParaRPr>
          </a:p>
          <a:p>
            <a:pPr marL="384175" marR="288925" lvl="1" indent="-143510">
              <a:lnSpc>
                <a:spcPct val="70000"/>
              </a:lnSpc>
              <a:spcBef>
                <a:spcPts val="42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prioritize, so that important tests definitely  performed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ts val="1625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Decide how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where to </a:t>
            </a:r>
            <a:r>
              <a:rPr sz="1600" spc="-15" dirty="0">
                <a:latin typeface="Carlito"/>
                <a:cs typeface="Carlito"/>
              </a:rPr>
              <a:t>get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test</a:t>
            </a:r>
            <a:r>
              <a:rPr sz="1600" spc="7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input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ts val="173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Estimate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resources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required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ts val="173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600" spc="-10" dirty="0">
                <a:latin typeface="Carlito"/>
                <a:cs typeface="Carlito"/>
              </a:rPr>
              <a:t>use historical </a:t>
            </a:r>
            <a:r>
              <a:rPr sz="1600" spc="-15" dirty="0">
                <a:latin typeface="Carlito"/>
                <a:cs typeface="Carlito"/>
              </a:rPr>
              <a:t>data </a:t>
            </a:r>
            <a:r>
              <a:rPr sz="1600" spc="-5" dirty="0">
                <a:latin typeface="Carlito"/>
                <a:cs typeface="Carlito"/>
              </a:rPr>
              <a:t>if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available</a:t>
            </a:r>
            <a:endParaRPr sz="1600">
              <a:latin typeface="Carlito"/>
              <a:cs typeface="Carlito"/>
            </a:endParaRPr>
          </a:p>
          <a:p>
            <a:pPr marL="184785" marR="53975" indent="-172720">
              <a:lnSpc>
                <a:spcPct val="700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Arrange </a:t>
            </a:r>
            <a:r>
              <a:rPr sz="1600" spc="-10" dirty="0">
                <a:latin typeface="Carlito"/>
                <a:cs typeface="Carlito"/>
              </a:rPr>
              <a:t>to track </a:t>
            </a:r>
            <a:r>
              <a:rPr sz="1600" spc="-5" dirty="0">
                <a:latin typeface="Carlito"/>
                <a:cs typeface="Carlito"/>
              </a:rPr>
              <a:t>time, </a:t>
            </a:r>
            <a:r>
              <a:rPr sz="1600" spc="-15" dirty="0">
                <a:latin typeface="Carlito"/>
                <a:cs typeface="Carlito"/>
              </a:rPr>
              <a:t>defect </a:t>
            </a:r>
            <a:r>
              <a:rPr sz="1600" spc="-10" dirty="0">
                <a:latin typeface="Carlito"/>
                <a:cs typeface="Carlito"/>
              </a:rPr>
              <a:t>count, </a:t>
            </a:r>
            <a:r>
              <a:rPr sz="1600" spc="-5" dirty="0">
                <a:latin typeface="Carlito"/>
                <a:cs typeface="Carlito"/>
              </a:rPr>
              <a:t>type &amp;  </a:t>
            </a:r>
            <a:r>
              <a:rPr sz="1600" spc="-10" dirty="0">
                <a:latin typeface="Carlito"/>
                <a:cs typeface="Carlito"/>
              </a:rPr>
              <a:t>source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133" y="83261"/>
            <a:ext cx="2444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Unit </a:t>
            </a:r>
            <a:r>
              <a:rPr sz="1800" spc="-45" dirty="0"/>
              <a:t>Test </a:t>
            </a:r>
            <a:r>
              <a:rPr sz="1800" spc="-5" dirty="0"/>
              <a:t>Cases</a:t>
            </a:r>
            <a:r>
              <a:rPr sz="1800" spc="-30" dirty="0"/>
              <a:t> </a:t>
            </a:r>
            <a:r>
              <a:rPr sz="1800" spc="-5" dirty="0"/>
              <a:t>Guidelines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61874" y="417956"/>
            <a:ext cx="4147820" cy="26371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84785" marR="5080" indent="-172720">
              <a:lnSpc>
                <a:spcPts val="1340"/>
              </a:lnSpc>
              <a:spcBef>
                <a:spcPts val="43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spc="-5" dirty="0">
                <a:latin typeface="Carlito"/>
                <a:cs typeface="Carlito"/>
              </a:rPr>
              <a:t>Considering our black-box testing knowledge, we write  </a:t>
            </a:r>
            <a:r>
              <a:rPr sz="1400" spc="-10" dirty="0">
                <a:latin typeface="Carlito"/>
                <a:cs typeface="Carlito"/>
              </a:rPr>
              <a:t>test </a:t>
            </a:r>
            <a:r>
              <a:rPr sz="1400" spc="-5" dirty="0">
                <a:latin typeface="Carlito"/>
                <a:cs typeface="Carlito"/>
              </a:rPr>
              <a:t>cases </a:t>
            </a:r>
            <a:r>
              <a:rPr sz="1400" spc="-10" dirty="0">
                <a:latin typeface="Carlito"/>
                <a:cs typeface="Carlito"/>
              </a:rPr>
              <a:t>to test </a:t>
            </a:r>
            <a:r>
              <a:rPr sz="1400" spc="-5" dirty="0">
                <a:latin typeface="Carlito"/>
                <a:cs typeface="Carlito"/>
              </a:rPr>
              <a:t>operations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considering: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200" dirty="0">
                <a:latin typeface="Carlito"/>
                <a:cs typeface="Carlito"/>
              </a:rPr>
              <a:t>normal </a:t>
            </a:r>
            <a:r>
              <a:rPr sz="1200" spc="-5" dirty="0">
                <a:latin typeface="Carlito"/>
                <a:cs typeface="Carlito"/>
              </a:rPr>
              <a:t>parameter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values</a:t>
            </a:r>
            <a:endParaRPr sz="12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200" dirty="0">
                <a:latin typeface="Carlito"/>
                <a:cs typeface="Carlito"/>
              </a:rPr>
              <a:t>limit </a:t>
            </a:r>
            <a:r>
              <a:rPr sz="1200" spc="-5" dirty="0">
                <a:latin typeface="Carlito"/>
                <a:cs typeface="Carlito"/>
              </a:rPr>
              <a:t>parameter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values</a:t>
            </a:r>
            <a:endParaRPr sz="12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200" spc="-5" dirty="0">
                <a:latin typeface="Carlito"/>
                <a:cs typeface="Carlito"/>
              </a:rPr>
              <a:t>outside parameter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values</a:t>
            </a:r>
            <a:endParaRPr sz="12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8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(black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box)</a:t>
            </a:r>
            <a:endParaRPr sz="1400">
              <a:latin typeface="Carlito"/>
              <a:cs typeface="Carlito"/>
            </a:endParaRPr>
          </a:p>
          <a:p>
            <a:pPr marL="184785" marR="390525" indent="-172720">
              <a:lnSpc>
                <a:spcPts val="134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spc="-5" dirty="0">
                <a:latin typeface="Carlito"/>
                <a:cs typeface="Carlito"/>
              </a:rPr>
              <a:t>Considering our white-box testing knowledge, we  write </a:t>
            </a:r>
            <a:r>
              <a:rPr sz="1400" spc="-10" dirty="0">
                <a:latin typeface="Carlito"/>
                <a:cs typeface="Carlito"/>
              </a:rPr>
              <a:t>test </a:t>
            </a:r>
            <a:r>
              <a:rPr sz="1400" spc="-5" dirty="0">
                <a:latin typeface="Carlito"/>
                <a:cs typeface="Carlito"/>
              </a:rPr>
              <a:t>cases </a:t>
            </a:r>
            <a:r>
              <a:rPr sz="1400" spc="-10" dirty="0">
                <a:latin typeface="Carlito"/>
                <a:cs typeface="Carlito"/>
              </a:rPr>
              <a:t>to test </a:t>
            </a:r>
            <a:r>
              <a:rPr sz="1400" spc="-5" dirty="0">
                <a:latin typeface="Carlito"/>
                <a:cs typeface="Carlito"/>
              </a:rPr>
              <a:t>operations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ensuring: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dirty="0">
                <a:latin typeface="Carlito"/>
                <a:cs typeface="Carlito"/>
              </a:rPr>
              <a:t>all </a:t>
            </a:r>
            <a:r>
              <a:rPr sz="1100" spc="-5" dirty="0">
                <a:latin typeface="Carlito"/>
                <a:cs typeface="Carlito"/>
              </a:rPr>
              <a:t>instructions execute (statement</a:t>
            </a:r>
            <a:r>
              <a:rPr sz="1100" spc="-10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coverage)</a:t>
            </a:r>
            <a:endParaRPr sz="1100">
              <a:latin typeface="Carlito"/>
              <a:cs typeface="Carlito"/>
            </a:endParaRPr>
          </a:p>
          <a:p>
            <a:pPr marL="384175" marR="242570" lvl="1" indent="-143510">
              <a:lnSpc>
                <a:spcPct val="80000"/>
              </a:lnSpc>
              <a:spcBef>
                <a:spcPts val="26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dirty="0">
                <a:latin typeface="Carlito"/>
                <a:cs typeface="Carlito"/>
              </a:rPr>
              <a:t>all </a:t>
            </a:r>
            <a:r>
              <a:rPr sz="1100" spc="-5" dirty="0">
                <a:latin typeface="Carlito"/>
                <a:cs typeface="Carlito"/>
              </a:rPr>
              <a:t>paths, including </a:t>
            </a:r>
            <a:r>
              <a:rPr sz="1100" dirty="0">
                <a:latin typeface="Carlito"/>
                <a:cs typeface="Carlito"/>
              </a:rPr>
              <a:t>both </a:t>
            </a:r>
            <a:r>
              <a:rPr sz="1100" spc="-5" dirty="0">
                <a:latin typeface="Carlito"/>
                <a:cs typeface="Carlito"/>
              </a:rPr>
              <a:t>sides </a:t>
            </a:r>
            <a:r>
              <a:rPr sz="1100" dirty="0">
                <a:latin typeface="Carlito"/>
                <a:cs typeface="Carlito"/>
              </a:rPr>
              <a:t>of all </a:t>
            </a:r>
            <a:r>
              <a:rPr sz="1100" spc="-5" dirty="0">
                <a:latin typeface="Carlito"/>
                <a:cs typeface="Carlito"/>
              </a:rPr>
              <a:t>branches execute(decision  </a:t>
            </a:r>
            <a:r>
              <a:rPr sz="1100" spc="-10" dirty="0">
                <a:latin typeface="Carlito"/>
                <a:cs typeface="Carlito"/>
              </a:rPr>
              <a:t>coverage)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ts val="1435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200" spc="-5" dirty="0">
                <a:latin typeface="Carlito"/>
                <a:cs typeface="Carlito"/>
              </a:rPr>
              <a:t>use </a:t>
            </a:r>
            <a:r>
              <a:rPr sz="1200" dirty="0">
                <a:latin typeface="Carlito"/>
                <a:cs typeface="Carlito"/>
              </a:rPr>
              <a:t>of all </a:t>
            </a:r>
            <a:r>
              <a:rPr sz="1200" spc="-5" dirty="0">
                <a:latin typeface="Carlito"/>
                <a:cs typeface="Carlito"/>
              </a:rPr>
              <a:t>called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objects</a:t>
            </a:r>
            <a:endParaRPr sz="12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200" dirty="0">
                <a:latin typeface="Carlito"/>
                <a:cs typeface="Carlito"/>
              </a:rPr>
              <a:t>handling </a:t>
            </a:r>
            <a:r>
              <a:rPr sz="1200" spc="-5" dirty="0">
                <a:latin typeface="Carlito"/>
                <a:cs typeface="Carlito"/>
              </a:rPr>
              <a:t>of </a:t>
            </a:r>
            <a:r>
              <a:rPr sz="1200" dirty="0">
                <a:latin typeface="Carlito"/>
                <a:cs typeface="Carlito"/>
              </a:rPr>
              <a:t>all </a:t>
            </a:r>
            <a:r>
              <a:rPr sz="1200" spc="-10" dirty="0">
                <a:latin typeface="Carlito"/>
                <a:cs typeface="Carlito"/>
              </a:rPr>
              <a:t>data</a:t>
            </a:r>
            <a:r>
              <a:rPr sz="1200" spc="-8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structures</a:t>
            </a:r>
            <a:endParaRPr sz="12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200" dirty="0">
                <a:latin typeface="Carlito"/>
                <a:cs typeface="Carlito"/>
              </a:rPr>
              <a:t>handling of all</a:t>
            </a:r>
            <a:r>
              <a:rPr sz="1200" spc="-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files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3816" y="12572"/>
            <a:ext cx="1405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OO</a:t>
            </a:r>
            <a:r>
              <a:rPr spc="-75" dirty="0"/>
              <a:t> </a:t>
            </a:r>
            <a:r>
              <a:rPr spc="-15"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07796"/>
            <a:ext cx="3947160" cy="27406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10" dirty="0">
                <a:latin typeface="Carlito"/>
                <a:cs typeface="Carlito"/>
              </a:rPr>
              <a:t>Procedural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software</a:t>
            </a:r>
            <a:endParaRPr sz="15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5" dirty="0">
                <a:latin typeface="Carlito"/>
                <a:cs typeface="Carlito"/>
              </a:rPr>
              <a:t>unit = single </a:t>
            </a:r>
            <a:r>
              <a:rPr sz="1300" spc="-10" dirty="0">
                <a:latin typeface="Carlito"/>
                <a:cs typeface="Carlito"/>
              </a:rPr>
              <a:t>program, </a:t>
            </a:r>
            <a:r>
              <a:rPr sz="1300" spc="-5" dirty="0">
                <a:latin typeface="Carlito"/>
                <a:cs typeface="Carlito"/>
              </a:rPr>
              <a:t>function, or</a:t>
            </a:r>
            <a:r>
              <a:rPr sz="1300" spc="2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procedure</a:t>
            </a:r>
            <a:endParaRPr sz="13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5" dirty="0">
                <a:latin typeface="Carlito"/>
                <a:cs typeface="Carlito"/>
              </a:rPr>
              <a:t>Object oriented</a:t>
            </a:r>
            <a:r>
              <a:rPr sz="1500" spc="-5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software</a:t>
            </a:r>
            <a:endParaRPr sz="15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5" dirty="0">
                <a:latin typeface="Carlito"/>
                <a:cs typeface="Carlito"/>
              </a:rPr>
              <a:t>unit =</a:t>
            </a:r>
            <a:r>
              <a:rPr sz="1300" spc="-1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class</a:t>
            </a:r>
            <a:endParaRPr sz="13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5" dirty="0">
                <a:latin typeface="Carlito"/>
                <a:cs typeface="Carlito"/>
              </a:rPr>
              <a:t>unit </a:t>
            </a:r>
            <a:r>
              <a:rPr sz="1300" spc="-10" dirty="0">
                <a:latin typeface="Carlito"/>
                <a:cs typeface="Carlito"/>
              </a:rPr>
              <a:t>testing </a:t>
            </a:r>
            <a:r>
              <a:rPr sz="1300" spc="-5" dirty="0">
                <a:latin typeface="Carlito"/>
                <a:cs typeface="Carlito"/>
              </a:rPr>
              <a:t>= </a:t>
            </a:r>
            <a:r>
              <a:rPr sz="1300" b="1" spc="-10" dirty="0">
                <a:latin typeface="Carlito"/>
                <a:cs typeface="Carlito"/>
              </a:rPr>
              <a:t>intra-class</a:t>
            </a:r>
            <a:r>
              <a:rPr sz="1300" b="1" spc="35" dirty="0">
                <a:latin typeface="Carlito"/>
                <a:cs typeface="Carlito"/>
              </a:rPr>
              <a:t> </a:t>
            </a:r>
            <a:r>
              <a:rPr sz="1300" b="1" spc="-10" dirty="0">
                <a:latin typeface="Carlito"/>
                <a:cs typeface="Carlito"/>
              </a:rPr>
              <a:t>testing</a:t>
            </a:r>
            <a:endParaRPr sz="1300">
              <a:latin typeface="Carlito"/>
              <a:cs typeface="Carlito"/>
            </a:endParaRPr>
          </a:p>
          <a:p>
            <a:pPr marL="384175" marR="252095" lvl="1" indent="-143510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10" dirty="0">
                <a:latin typeface="Carlito"/>
                <a:cs typeface="Carlito"/>
              </a:rPr>
              <a:t>integration testing </a:t>
            </a:r>
            <a:r>
              <a:rPr sz="1300" spc="-5" dirty="0">
                <a:latin typeface="Carlito"/>
                <a:cs typeface="Carlito"/>
              </a:rPr>
              <a:t>= </a:t>
            </a:r>
            <a:r>
              <a:rPr sz="1300" b="1" spc="-10" dirty="0">
                <a:latin typeface="Carlito"/>
                <a:cs typeface="Carlito"/>
              </a:rPr>
              <a:t>inter-class testing </a:t>
            </a:r>
            <a:r>
              <a:rPr sz="1300" b="1" spc="-5" dirty="0">
                <a:latin typeface="Carlito"/>
                <a:cs typeface="Carlito"/>
              </a:rPr>
              <a:t>(</a:t>
            </a:r>
            <a:r>
              <a:rPr sz="1300" spc="-5" dirty="0">
                <a:latin typeface="Carlito"/>
                <a:cs typeface="Carlito"/>
              </a:rPr>
              <a:t>cluster </a:t>
            </a:r>
            <a:r>
              <a:rPr sz="1300" spc="-10" dirty="0">
                <a:latin typeface="Carlito"/>
                <a:cs typeface="Carlito"/>
              </a:rPr>
              <a:t>of  </a:t>
            </a:r>
            <a:r>
              <a:rPr sz="1300" spc="-5" dirty="0">
                <a:latin typeface="Carlito"/>
                <a:cs typeface="Carlito"/>
              </a:rPr>
              <a:t>classes)</a:t>
            </a:r>
            <a:endParaRPr sz="13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dirty="0">
                <a:latin typeface="Carlito"/>
                <a:cs typeface="Carlito"/>
              </a:rPr>
              <a:t>dealing with </a:t>
            </a:r>
            <a:r>
              <a:rPr sz="1500" spc="-5" dirty="0">
                <a:latin typeface="Carlito"/>
                <a:cs typeface="Carlito"/>
              </a:rPr>
              <a:t>single methods </a:t>
            </a:r>
            <a:r>
              <a:rPr sz="1500" spc="-10" dirty="0">
                <a:latin typeface="Carlito"/>
                <a:cs typeface="Carlito"/>
              </a:rPr>
              <a:t>separately </a:t>
            </a:r>
            <a:r>
              <a:rPr sz="1500" dirty="0">
                <a:latin typeface="Carlito"/>
                <a:cs typeface="Carlito"/>
              </a:rPr>
              <a:t>is</a:t>
            </a:r>
            <a:r>
              <a:rPr sz="1500" spc="-9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usually</a:t>
            </a:r>
            <a:endParaRPr sz="15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10" dirty="0">
                <a:latin typeface="Carlito"/>
                <a:cs typeface="Carlito"/>
              </a:rPr>
              <a:t>too expensive (complex</a:t>
            </a:r>
            <a:r>
              <a:rPr sz="1300" spc="-3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scaffolding)</a:t>
            </a:r>
            <a:endParaRPr sz="1300">
              <a:latin typeface="Carlito"/>
              <a:cs typeface="Carlito"/>
            </a:endParaRPr>
          </a:p>
          <a:p>
            <a:pPr marL="184785" marR="332105" indent="-172720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15" dirty="0">
                <a:latin typeface="Carlito"/>
                <a:cs typeface="Carlito"/>
              </a:rPr>
              <a:t>Therefore, </a:t>
            </a:r>
            <a:r>
              <a:rPr sz="1500" spc="-5" dirty="0">
                <a:latin typeface="Carlito"/>
                <a:cs typeface="Carlito"/>
              </a:rPr>
              <a:t>methods </a:t>
            </a:r>
            <a:r>
              <a:rPr sz="1500" spc="-10" dirty="0">
                <a:latin typeface="Carlito"/>
                <a:cs typeface="Carlito"/>
              </a:rPr>
              <a:t>are </a:t>
            </a:r>
            <a:r>
              <a:rPr sz="1500" spc="-5" dirty="0">
                <a:latin typeface="Carlito"/>
                <a:cs typeface="Carlito"/>
              </a:rPr>
              <a:t>usually </a:t>
            </a:r>
            <a:r>
              <a:rPr sz="1500" spc="-10" dirty="0">
                <a:latin typeface="Carlito"/>
                <a:cs typeface="Carlito"/>
              </a:rPr>
              <a:t>tested </a:t>
            </a:r>
            <a:r>
              <a:rPr sz="1500" dirty="0">
                <a:latin typeface="Carlito"/>
                <a:cs typeface="Carlito"/>
              </a:rPr>
              <a:t>in the  </a:t>
            </a:r>
            <a:r>
              <a:rPr sz="1500" spc="-15" dirty="0">
                <a:latin typeface="Carlito"/>
                <a:cs typeface="Carlito"/>
              </a:rPr>
              <a:t>context </a:t>
            </a:r>
            <a:r>
              <a:rPr sz="1500" spc="-5" dirty="0">
                <a:latin typeface="Carlito"/>
                <a:cs typeface="Carlito"/>
              </a:rPr>
              <a:t>of </a:t>
            </a:r>
            <a:r>
              <a:rPr sz="1500" dirty="0">
                <a:latin typeface="Carlito"/>
                <a:cs typeface="Carlito"/>
              </a:rPr>
              <a:t>the class </a:t>
            </a:r>
            <a:r>
              <a:rPr sz="1500" spc="-5" dirty="0">
                <a:latin typeface="Carlito"/>
                <a:cs typeface="Carlito"/>
              </a:rPr>
              <a:t>they </a:t>
            </a:r>
            <a:r>
              <a:rPr sz="1500" dirty="0">
                <a:latin typeface="Carlito"/>
                <a:cs typeface="Carlito"/>
              </a:rPr>
              <a:t>belong</a:t>
            </a:r>
            <a:r>
              <a:rPr sz="1500" spc="-6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to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806" y="32384"/>
            <a:ext cx="35979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 in </a:t>
            </a:r>
            <a:r>
              <a:rPr spc="-10" dirty="0"/>
              <a:t>terms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10" dirty="0"/>
              <a:t>State-Machine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14908"/>
            <a:ext cx="4017645" cy="266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10" dirty="0">
                <a:latin typeface="Carlito"/>
                <a:cs typeface="Carlito"/>
              </a:rPr>
              <a:t>Natural representation </a:t>
            </a:r>
            <a:r>
              <a:rPr sz="1500" dirty="0">
                <a:latin typeface="Carlito"/>
                <a:cs typeface="Carlito"/>
              </a:rPr>
              <a:t>with </a:t>
            </a:r>
            <a:r>
              <a:rPr sz="1500" spc="-5" dirty="0">
                <a:latin typeface="Carlito"/>
                <a:cs typeface="Carlito"/>
              </a:rPr>
              <a:t>finite </a:t>
            </a:r>
            <a:r>
              <a:rPr sz="1500" spc="-15" dirty="0">
                <a:latin typeface="Carlito"/>
                <a:cs typeface="Carlito"/>
              </a:rPr>
              <a:t>state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Machines</a:t>
            </a:r>
            <a:endParaRPr sz="15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10" dirty="0">
                <a:latin typeface="Carlito"/>
                <a:cs typeface="Carlito"/>
              </a:rPr>
              <a:t>States </a:t>
            </a:r>
            <a:r>
              <a:rPr sz="1300" spc="-5" dirty="0">
                <a:latin typeface="Carlito"/>
                <a:cs typeface="Carlito"/>
              </a:rPr>
              <a:t>correspond </a:t>
            </a:r>
            <a:r>
              <a:rPr sz="1300" spc="-10" dirty="0">
                <a:latin typeface="Carlito"/>
                <a:cs typeface="Carlito"/>
              </a:rPr>
              <a:t>to </a:t>
            </a:r>
            <a:r>
              <a:rPr sz="1300" spc="-5" dirty="0">
                <a:latin typeface="Carlito"/>
                <a:cs typeface="Carlito"/>
              </a:rPr>
              <a:t>certain </a:t>
            </a:r>
            <a:r>
              <a:rPr sz="1300" spc="-10" dirty="0">
                <a:latin typeface="Carlito"/>
                <a:cs typeface="Carlito"/>
              </a:rPr>
              <a:t>values </a:t>
            </a:r>
            <a:r>
              <a:rPr sz="1300" spc="-5" dirty="0">
                <a:latin typeface="Carlito"/>
                <a:cs typeface="Carlito"/>
              </a:rPr>
              <a:t>of the</a:t>
            </a:r>
            <a:r>
              <a:rPr sz="1300" spc="20" dirty="0">
                <a:latin typeface="Carlito"/>
                <a:cs typeface="Carlito"/>
              </a:rPr>
              <a:t> </a:t>
            </a:r>
            <a:r>
              <a:rPr sz="1300" spc="-15" dirty="0">
                <a:latin typeface="Carlito"/>
                <a:cs typeface="Carlito"/>
              </a:rPr>
              <a:t>Attributes</a:t>
            </a:r>
            <a:endParaRPr sz="1300">
              <a:latin typeface="Carlito"/>
              <a:cs typeface="Carlito"/>
            </a:endParaRPr>
          </a:p>
          <a:p>
            <a:pPr marL="384175" lvl="1" indent="-143510">
              <a:lnSpc>
                <a:spcPts val="1555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15" dirty="0">
                <a:latin typeface="Carlito"/>
                <a:cs typeface="Carlito"/>
              </a:rPr>
              <a:t>Transitions </a:t>
            </a:r>
            <a:r>
              <a:rPr sz="1300" spc="-5" dirty="0">
                <a:latin typeface="Carlito"/>
                <a:cs typeface="Carlito"/>
              </a:rPr>
              <a:t>correspond </a:t>
            </a:r>
            <a:r>
              <a:rPr sz="1300" spc="-10" dirty="0">
                <a:latin typeface="Carlito"/>
                <a:cs typeface="Carlito"/>
              </a:rPr>
              <a:t>to</a:t>
            </a:r>
            <a:r>
              <a:rPr sz="1300" spc="-5" dirty="0">
                <a:latin typeface="Carlito"/>
                <a:cs typeface="Carlito"/>
              </a:rPr>
              <a:t> methods</a:t>
            </a:r>
            <a:endParaRPr sz="1300">
              <a:latin typeface="Carlito"/>
              <a:cs typeface="Carlito"/>
            </a:endParaRPr>
          </a:p>
          <a:p>
            <a:pPr marL="184785" indent="-172720">
              <a:lnSpc>
                <a:spcPts val="18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15" dirty="0">
                <a:latin typeface="Carlito"/>
                <a:cs typeface="Carlito"/>
              </a:rPr>
              <a:t>FSM </a:t>
            </a:r>
            <a:r>
              <a:rPr sz="1500" spc="-5" dirty="0">
                <a:latin typeface="Carlito"/>
                <a:cs typeface="Carlito"/>
              </a:rPr>
              <a:t>can be used </a:t>
            </a:r>
            <a:r>
              <a:rPr sz="1500" dirty="0">
                <a:latin typeface="Carlito"/>
                <a:cs typeface="Carlito"/>
              </a:rPr>
              <a:t>as </a:t>
            </a:r>
            <a:r>
              <a:rPr sz="1500" spc="-5" dirty="0">
                <a:latin typeface="Carlito"/>
                <a:cs typeface="Carlito"/>
              </a:rPr>
              <a:t>basis </a:t>
            </a:r>
            <a:r>
              <a:rPr sz="1500" spc="-15" dirty="0">
                <a:latin typeface="Carlito"/>
                <a:cs typeface="Carlito"/>
              </a:rPr>
              <a:t>for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testing</a:t>
            </a:r>
            <a:endParaRPr sz="1500">
              <a:latin typeface="Carlito"/>
              <a:cs typeface="Carlito"/>
            </a:endParaRPr>
          </a:p>
          <a:p>
            <a:pPr marL="384175" marR="5080" lvl="1" indent="-143510">
              <a:lnSpc>
                <a:spcPct val="80000"/>
              </a:lnSpc>
              <a:spcBef>
                <a:spcPts val="320"/>
              </a:spcBef>
              <a:buClr>
                <a:srgbClr val="FF0000"/>
              </a:buClr>
              <a:buChar char="–"/>
              <a:tabLst>
                <a:tab pos="384810" algn="l"/>
              </a:tabLst>
            </a:pPr>
            <a:r>
              <a:rPr sz="1300" spc="-65" dirty="0">
                <a:latin typeface="Arial"/>
                <a:cs typeface="Arial"/>
              </a:rPr>
              <a:t>e.g. </a:t>
            </a:r>
            <a:r>
              <a:rPr sz="1300" spc="-5" dirty="0">
                <a:latin typeface="Arial"/>
                <a:cs typeface="Arial"/>
              </a:rPr>
              <a:t>“drive”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100" dirty="0">
                <a:latin typeface="Arial"/>
                <a:cs typeface="Arial"/>
              </a:rPr>
              <a:t>class </a:t>
            </a:r>
            <a:r>
              <a:rPr sz="1300" spc="-35" dirty="0">
                <a:latin typeface="Arial"/>
                <a:cs typeface="Arial"/>
              </a:rPr>
              <a:t>through </a:t>
            </a:r>
            <a:r>
              <a:rPr sz="1300" spc="-30" dirty="0">
                <a:latin typeface="Arial"/>
                <a:cs typeface="Arial"/>
              </a:rPr>
              <a:t>all </a:t>
            </a:r>
            <a:r>
              <a:rPr sz="1300" spc="-40" dirty="0">
                <a:latin typeface="Arial"/>
                <a:cs typeface="Arial"/>
              </a:rPr>
              <a:t>transitions, </a:t>
            </a:r>
            <a:r>
              <a:rPr sz="1300" spc="-65" dirty="0">
                <a:latin typeface="Arial"/>
                <a:cs typeface="Arial"/>
              </a:rPr>
              <a:t>and </a:t>
            </a:r>
            <a:r>
              <a:rPr sz="1300" spc="-25" dirty="0">
                <a:latin typeface="Arial"/>
                <a:cs typeface="Arial"/>
              </a:rPr>
              <a:t>verify  </a:t>
            </a:r>
            <a:r>
              <a:rPr sz="1300" spc="-5" dirty="0">
                <a:latin typeface="Carlito"/>
                <a:cs typeface="Carlito"/>
              </a:rPr>
              <a:t>the response and the resulting</a:t>
            </a:r>
            <a:r>
              <a:rPr sz="1300" spc="-25" dirty="0">
                <a:latin typeface="Carlito"/>
                <a:cs typeface="Carlito"/>
              </a:rPr>
              <a:t> </a:t>
            </a:r>
            <a:r>
              <a:rPr sz="1300" spc="-15" dirty="0">
                <a:latin typeface="Carlito"/>
                <a:cs typeface="Carlito"/>
              </a:rPr>
              <a:t>state</a:t>
            </a:r>
            <a:endParaRPr sz="1300">
              <a:latin typeface="Carlito"/>
              <a:cs typeface="Carlito"/>
            </a:endParaRPr>
          </a:p>
          <a:p>
            <a:pPr marL="184785" marR="324485" indent="-172720">
              <a:lnSpc>
                <a:spcPct val="80000"/>
              </a:lnSpc>
              <a:spcBef>
                <a:spcPts val="35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40" dirty="0">
                <a:latin typeface="Carlito"/>
                <a:cs typeface="Carlito"/>
              </a:rPr>
              <a:t>Test </a:t>
            </a:r>
            <a:r>
              <a:rPr sz="1500" spc="-5" dirty="0">
                <a:latin typeface="Carlito"/>
                <a:cs typeface="Carlito"/>
              </a:rPr>
              <a:t>cases </a:t>
            </a:r>
            <a:r>
              <a:rPr sz="1500" spc="-10" dirty="0">
                <a:latin typeface="Carlito"/>
                <a:cs typeface="Carlito"/>
              </a:rPr>
              <a:t>are </a:t>
            </a:r>
            <a:r>
              <a:rPr sz="1500" spc="-5" dirty="0">
                <a:latin typeface="Carlito"/>
                <a:cs typeface="Carlito"/>
              </a:rPr>
              <a:t>sequences of method calls that  </a:t>
            </a:r>
            <a:r>
              <a:rPr sz="1500" spc="-15" dirty="0">
                <a:latin typeface="Carlito"/>
                <a:cs typeface="Carlito"/>
              </a:rPr>
              <a:t>traverse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15" dirty="0">
                <a:latin typeface="Carlito"/>
                <a:cs typeface="Carlito"/>
              </a:rPr>
              <a:t>state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machine</a:t>
            </a:r>
            <a:endParaRPr sz="15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15" dirty="0">
                <a:latin typeface="Carlito"/>
                <a:cs typeface="Carlito"/>
              </a:rPr>
              <a:t>State </a:t>
            </a:r>
            <a:r>
              <a:rPr sz="1500" dirty="0">
                <a:latin typeface="Carlito"/>
                <a:cs typeface="Carlito"/>
              </a:rPr>
              <a:t>machine model </a:t>
            </a:r>
            <a:r>
              <a:rPr sz="1500" spc="-5" dirty="0">
                <a:latin typeface="Carlito"/>
                <a:cs typeface="Carlito"/>
              </a:rPr>
              <a:t>can </a:t>
            </a:r>
            <a:r>
              <a:rPr sz="1500" dirty="0">
                <a:latin typeface="Carlito"/>
                <a:cs typeface="Carlito"/>
              </a:rPr>
              <a:t>be </a:t>
            </a:r>
            <a:r>
              <a:rPr sz="1500" spc="-5" dirty="0">
                <a:latin typeface="Carlito"/>
                <a:cs typeface="Carlito"/>
              </a:rPr>
              <a:t>derived</a:t>
            </a:r>
            <a:r>
              <a:rPr sz="1500" spc="-9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from:</a:t>
            </a:r>
            <a:endParaRPr sz="15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5" dirty="0">
                <a:latin typeface="Carlito"/>
                <a:cs typeface="Carlito"/>
              </a:rPr>
              <a:t>Specification</a:t>
            </a:r>
            <a:endParaRPr sz="13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5" dirty="0">
                <a:latin typeface="Carlito"/>
                <a:cs typeface="Carlito"/>
              </a:rPr>
              <a:t>Code</a:t>
            </a:r>
            <a:endParaRPr sz="1300">
              <a:latin typeface="Carlito"/>
              <a:cs typeface="Carlito"/>
            </a:endParaRPr>
          </a:p>
          <a:p>
            <a:pPr marL="584200" lvl="2" indent="-114935">
              <a:lnSpc>
                <a:spcPts val="1310"/>
              </a:lnSpc>
              <a:spcBef>
                <a:spcPts val="10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sz="1100" dirty="0">
                <a:latin typeface="Carlito"/>
                <a:cs typeface="Carlito"/>
              </a:rPr>
              <a:t>also </a:t>
            </a:r>
            <a:r>
              <a:rPr sz="1100" spc="-5" dirty="0">
                <a:latin typeface="Carlito"/>
                <a:cs typeface="Carlito"/>
              </a:rPr>
              <a:t>using </a:t>
            </a:r>
            <a:r>
              <a:rPr sz="1100" spc="-10" dirty="0">
                <a:latin typeface="Carlito"/>
                <a:cs typeface="Carlito"/>
              </a:rPr>
              <a:t>reverse </a:t>
            </a:r>
            <a:r>
              <a:rPr sz="1100" spc="-5" dirty="0">
                <a:latin typeface="Carlito"/>
                <a:cs typeface="Carlito"/>
              </a:rPr>
              <a:t>engineering</a:t>
            </a:r>
            <a:r>
              <a:rPr sz="1100" spc="-6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techniques</a:t>
            </a:r>
            <a:endParaRPr sz="1100">
              <a:latin typeface="Carlito"/>
              <a:cs typeface="Carlito"/>
            </a:endParaRPr>
          </a:p>
          <a:p>
            <a:pPr marL="184785" indent="-172720">
              <a:lnSpc>
                <a:spcPts val="1789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15" dirty="0">
                <a:latin typeface="Arial"/>
                <a:cs typeface="Arial"/>
              </a:rPr>
              <a:t>or both</a:t>
            </a:r>
            <a:r>
              <a:rPr sz="1500" spc="-170" dirty="0">
                <a:latin typeface="Arial"/>
                <a:cs typeface="Arial"/>
              </a:rPr>
              <a:t> </a:t>
            </a:r>
            <a:r>
              <a:rPr sz="1500" spc="-465" dirty="0">
                <a:latin typeface="Arial"/>
                <a:cs typeface="Arial"/>
              </a:rPr>
              <a:t>…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361" y="50672"/>
            <a:ext cx="2606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>
                <a:latin typeface="Arial"/>
                <a:cs typeface="Arial"/>
              </a:rPr>
              <a:t>Assume </a:t>
            </a:r>
            <a:r>
              <a:rPr spc="-85" dirty="0">
                <a:latin typeface="Arial"/>
                <a:cs typeface="Arial"/>
              </a:rPr>
              <a:t>we </a:t>
            </a:r>
            <a:r>
              <a:rPr spc="-105" dirty="0">
                <a:latin typeface="Arial"/>
                <a:cs typeface="Arial"/>
              </a:rPr>
              <a:t>had</a:t>
            </a:r>
            <a:r>
              <a:rPr spc="-160" dirty="0">
                <a:latin typeface="Arial"/>
                <a:cs typeface="Arial"/>
              </a:rPr>
              <a:t> </a:t>
            </a:r>
            <a:r>
              <a:rPr spc="-235" dirty="0">
                <a:latin typeface="Arial"/>
                <a:cs typeface="Arial"/>
              </a:rPr>
              <a:t>code…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90473"/>
            <a:ext cx="2157095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rlito"/>
                <a:cs typeface="Carlito"/>
              </a:rPr>
              <a:t>public class</a:t>
            </a:r>
            <a:r>
              <a:rPr sz="1500" spc="-14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stack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rlito"/>
                <a:cs typeface="Carlito"/>
              </a:rPr>
              <a:t>{</a:t>
            </a:r>
            <a:endParaRPr sz="1500">
              <a:latin typeface="Carlito"/>
              <a:cs typeface="Carlito"/>
            </a:endParaRPr>
          </a:p>
          <a:p>
            <a:pPr marL="184785" marR="5080" indent="40640">
              <a:lnSpc>
                <a:spcPct val="100000"/>
              </a:lnSpc>
            </a:pPr>
            <a:r>
              <a:rPr sz="1500" dirty="0">
                <a:latin typeface="Carlito"/>
                <a:cs typeface="Carlito"/>
              </a:rPr>
              <a:t>public </a:t>
            </a:r>
            <a:r>
              <a:rPr sz="1500" spc="-5" dirty="0">
                <a:latin typeface="Carlito"/>
                <a:cs typeface="Carlito"/>
              </a:rPr>
              <a:t>final intmax </a:t>
            </a:r>
            <a:r>
              <a:rPr sz="1500" dirty="0">
                <a:latin typeface="Carlito"/>
                <a:cs typeface="Carlito"/>
              </a:rPr>
              <a:t>= </a:t>
            </a:r>
            <a:r>
              <a:rPr sz="1500" spc="-5" dirty="0">
                <a:latin typeface="Carlito"/>
                <a:cs typeface="Carlito"/>
              </a:rPr>
              <a:t>10;  </a:t>
            </a:r>
            <a:r>
              <a:rPr sz="1500" dirty="0">
                <a:latin typeface="Carlito"/>
                <a:cs typeface="Carlito"/>
              </a:rPr>
              <a:t>public Boolean </a:t>
            </a:r>
            <a:r>
              <a:rPr sz="1500" spc="-5" dirty="0">
                <a:latin typeface="Carlito"/>
                <a:cs typeface="Carlito"/>
              </a:rPr>
              <a:t>isFull </a:t>
            </a:r>
            <a:r>
              <a:rPr sz="1500" spc="-30" dirty="0">
                <a:latin typeface="Arial"/>
                <a:cs typeface="Arial"/>
              </a:rPr>
              <a:t>{</a:t>
            </a:r>
            <a:r>
              <a:rPr sz="1500" spc="-190" dirty="0">
                <a:latin typeface="Arial"/>
                <a:cs typeface="Arial"/>
              </a:rPr>
              <a:t> </a:t>
            </a:r>
            <a:r>
              <a:rPr sz="1500" spc="-465" dirty="0">
                <a:latin typeface="Arial"/>
                <a:cs typeface="Arial"/>
              </a:rPr>
              <a:t>…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}  </a:t>
            </a:r>
            <a:r>
              <a:rPr sz="1500" spc="-40" dirty="0">
                <a:latin typeface="Arial"/>
                <a:cs typeface="Arial"/>
              </a:rPr>
              <a:t>public </a:t>
            </a:r>
            <a:r>
              <a:rPr sz="1500" spc="-60" dirty="0">
                <a:latin typeface="Arial"/>
                <a:cs typeface="Arial"/>
              </a:rPr>
              <a:t>add{</a:t>
            </a:r>
            <a:r>
              <a:rPr sz="1500" spc="-185" dirty="0">
                <a:latin typeface="Arial"/>
                <a:cs typeface="Arial"/>
              </a:rPr>
              <a:t> </a:t>
            </a:r>
            <a:r>
              <a:rPr sz="1500" spc="-465" dirty="0">
                <a:latin typeface="Arial"/>
                <a:cs typeface="Arial"/>
              </a:rPr>
              <a:t>…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184785" marR="495300">
              <a:lnSpc>
                <a:spcPct val="100000"/>
              </a:lnSpc>
            </a:pPr>
            <a:r>
              <a:rPr sz="1500" spc="-40" dirty="0">
                <a:latin typeface="Arial"/>
                <a:cs typeface="Arial"/>
              </a:rPr>
              <a:t>public </a:t>
            </a:r>
            <a:r>
              <a:rPr sz="1500" spc="-45" dirty="0">
                <a:latin typeface="Arial"/>
                <a:cs typeface="Arial"/>
              </a:rPr>
              <a:t>delete </a:t>
            </a:r>
            <a:r>
              <a:rPr sz="1500" spc="-30" dirty="0">
                <a:latin typeface="Arial"/>
                <a:cs typeface="Arial"/>
              </a:rPr>
              <a:t>{ </a:t>
            </a:r>
            <a:r>
              <a:rPr sz="1500" spc="-465" dirty="0">
                <a:latin typeface="Arial"/>
                <a:cs typeface="Arial"/>
              </a:rPr>
              <a:t>…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}  </a:t>
            </a:r>
            <a:r>
              <a:rPr sz="1500" spc="-40" dirty="0">
                <a:latin typeface="Arial"/>
                <a:cs typeface="Arial"/>
              </a:rPr>
              <a:t>public </a:t>
            </a:r>
            <a:r>
              <a:rPr sz="1500" spc="-55" dirty="0">
                <a:latin typeface="Arial"/>
                <a:cs typeface="Arial"/>
              </a:rPr>
              <a:t>destroy </a:t>
            </a:r>
            <a:r>
              <a:rPr sz="1500" spc="-30" dirty="0">
                <a:latin typeface="Arial"/>
                <a:cs typeface="Arial"/>
              </a:rPr>
              <a:t>{</a:t>
            </a:r>
            <a:r>
              <a:rPr sz="1500" spc="-240" dirty="0">
                <a:latin typeface="Arial"/>
                <a:cs typeface="Arial"/>
              </a:rPr>
              <a:t> </a:t>
            </a:r>
            <a:r>
              <a:rPr sz="1500" spc="-465" dirty="0">
                <a:latin typeface="Arial"/>
                <a:cs typeface="Arial"/>
              </a:rPr>
              <a:t>…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}  </a:t>
            </a:r>
            <a:r>
              <a:rPr sz="1500" spc="-40" dirty="0">
                <a:latin typeface="Arial"/>
                <a:cs typeface="Arial"/>
              </a:rPr>
              <a:t>public </a:t>
            </a:r>
            <a:r>
              <a:rPr sz="1500" spc="-30" dirty="0">
                <a:latin typeface="Arial"/>
                <a:cs typeface="Arial"/>
              </a:rPr>
              <a:t>{</a:t>
            </a:r>
            <a:r>
              <a:rPr sz="1500" spc="-175" dirty="0">
                <a:latin typeface="Arial"/>
                <a:cs typeface="Arial"/>
              </a:rPr>
              <a:t> </a:t>
            </a:r>
            <a:r>
              <a:rPr sz="1500" spc="-465" dirty="0">
                <a:latin typeface="Arial"/>
                <a:cs typeface="Arial"/>
              </a:rPr>
              <a:t>…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500" spc="-40" dirty="0">
                <a:latin typeface="Arial"/>
                <a:cs typeface="Arial"/>
              </a:rPr>
              <a:t>public </a:t>
            </a:r>
            <a:r>
              <a:rPr sz="1500" spc="-55" dirty="0">
                <a:latin typeface="Arial"/>
                <a:cs typeface="Arial"/>
              </a:rPr>
              <a:t>create{</a:t>
            </a:r>
            <a:r>
              <a:rPr sz="1500" spc="-185" dirty="0">
                <a:latin typeface="Arial"/>
                <a:cs typeface="Arial"/>
              </a:rPr>
              <a:t> </a:t>
            </a:r>
            <a:r>
              <a:rPr sz="1500" spc="-465" dirty="0">
                <a:latin typeface="Arial"/>
                <a:cs typeface="Arial"/>
              </a:rPr>
              <a:t>…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279" y="51257"/>
            <a:ext cx="36626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Extracting </a:t>
            </a:r>
            <a:r>
              <a:rPr spc="-20" dirty="0"/>
              <a:t>States </a:t>
            </a:r>
            <a:r>
              <a:rPr spc="-5" dirty="0"/>
              <a:t>and</a:t>
            </a:r>
            <a:r>
              <a:rPr spc="65" dirty="0"/>
              <a:t> </a:t>
            </a:r>
            <a:r>
              <a:rPr spc="-10" dirty="0"/>
              <a:t>transitions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2925"/>
            <a:ext cx="3808729" cy="26022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b="1" spc="-15" dirty="0">
                <a:latin typeface="Carlito"/>
                <a:cs typeface="Carlito"/>
              </a:rPr>
              <a:t>States: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b="1" dirty="0">
                <a:latin typeface="Carlito"/>
                <a:cs typeface="Carlito"/>
              </a:rPr>
              <a:t>Initial: </a:t>
            </a:r>
            <a:r>
              <a:rPr sz="1400" b="1" spc="-10" dirty="0">
                <a:latin typeface="Carlito"/>
                <a:cs typeface="Carlito"/>
              </a:rPr>
              <a:t>before</a:t>
            </a:r>
            <a:r>
              <a:rPr sz="1400" b="1" spc="-55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creation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b="1" spc="-5" dirty="0">
                <a:latin typeface="Carlito"/>
                <a:cs typeface="Carlito"/>
              </a:rPr>
              <a:t>Empty: </a:t>
            </a:r>
            <a:r>
              <a:rPr sz="1400" b="1" dirty="0">
                <a:latin typeface="Carlito"/>
                <a:cs typeface="Carlito"/>
              </a:rPr>
              <a:t>number of </a:t>
            </a:r>
            <a:r>
              <a:rPr sz="1400" b="1" spc="-5" dirty="0">
                <a:latin typeface="Carlito"/>
                <a:cs typeface="Carlito"/>
              </a:rPr>
              <a:t>elements </a:t>
            </a:r>
            <a:r>
              <a:rPr sz="1400" b="1" dirty="0">
                <a:latin typeface="Carlito"/>
                <a:cs typeface="Carlito"/>
              </a:rPr>
              <a:t>=</a:t>
            </a:r>
            <a:r>
              <a:rPr sz="1400" b="1" spc="-7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ts val="1595"/>
              </a:lnSpc>
              <a:spcBef>
                <a:spcPts val="16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b="1" dirty="0">
                <a:latin typeface="Carlito"/>
                <a:cs typeface="Carlito"/>
              </a:rPr>
              <a:t>Holding: number of </a:t>
            </a:r>
            <a:r>
              <a:rPr sz="1400" b="1" spc="-5" dirty="0">
                <a:latin typeface="Carlito"/>
                <a:cs typeface="Carlito"/>
              </a:rPr>
              <a:t>elements &gt;0, </a:t>
            </a:r>
            <a:r>
              <a:rPr sz="1400" b="1" dirty="0">
                <a:latin typeface="Carlito"/>
                <a:cs typeface="Carlito"/>
              </a:rPr>
              <a:t>but less</a:t>
            </a:r>
            <a:r>
              <a:rPr sz="1400" b="1" spc="-13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than</a:t>
            </a:r>
            <a:endParaRPr sz="1400">
              <a:latin typeface="Carlito"/>
              <a:cs typeface="Carlito"/>
            </a:endParaRPr>
          </a:p>
          <a:p>
            <a:pPr marL="384175">
              <a:lnSpc>
                <a:spcPts val="1595"/>
              </a:lnSpc>
            </a:pP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max </a:t>
            </a:r>
            <a:r>
              <a:rPr sz="1400" spc="-5" dirty="0">
                <a:latin typeface="Carlito"/>
                <a:cs typeface="Carlito"/>
              </a:rPr>
              <a:t>Capacity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b="1" dirty="0">
                <a:latin typeface="Carlito"/>
                <a:cs typeface="Carlito"/>
              </a:rPr>
              <a:t>Full: number </a:t>
            </a:r>
            <a:r>
              <a:rPr sz="1400" b="1" spc="-5" dirty="0">
                <a:latin typeface="Carlito"/>
                <a:cs typeface="Carlito"/>
              </a:rPr>
              <a:t>elements </a:t>
            </a:r>
            <a:r>
              <a:rPr sz="1400" b="1" dirty="0">
                <a:latin typeface="Carlito"/>
                <a:cs typeface="Carlito"/>
              </a:rPr>
              <a:t>=</a:t>
            </a:r>
            <a:r>
              <a:rPr sz="1400" b="1" spc="-8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max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6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b="1" dirty="0">
                <a:latin typeface="Carlito"/>
                <a:cs typeface="Carlito"/>
              </a:rPr>
              <a:t>Final: </a:t>
            </a:r>
            <a:r>
              <a:rPr sz="1400" b="1" spc="-5" dirty="0">
                <a:latin typeface="Carlito"/>
                <a:cs typeface="Carlito"/>
              </a:rPr>
              <a:t>after</a:t>
            </a:r>
            <a:r>
              <a:rPr sz="1400" b="1" spc="-3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destruction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b="1" spc="-15" dirty="0">
                <a:latin typeface="Carlito"/>
                <a:cs typeface="Carlito"/>
              </a:rPr>
              <a:t>Transitions: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10" dirty="0">
                <a:latin typeface="Carlito"/>
                <a:cs typeface="Carlito"/>
              </a:rPr>
              <a:t>create,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destroy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dirty="0">
                <a:latin typeface="Carlito"/>
                <a:cs typeface="Carlito"/>
              </a:rPr>
              <a:t>actions </a:t>
            </a:r>
            <a:r>
              <a:rPr sz="1400" spc="-5" dirty="0">
                <a:latin typeface="Carlito"/>
                <a:cs typeface="Carlito"/>
              </a:rPr>
              <a:t>that triggers the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transition</a:t>
            </a:r>
            <a:endParaRPr sz="1400">
              <a:latin typeface="Carlito"/>
              <a:cs typeface="Carlito"/>
            </a:endParaRPr>
          </a:p>
          <a:p>
            <a:pPr marL="584200" lvl="2" indent="-114935">
              <a:lnSpc>
                <a:spcPct val="100000"/>
              </a:lnSpc>
              <a:spcBef>
                <a:spcPts val="165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sz="1200" spc="-10" dirty="0">
                <a:latin typeface="Carlito"/>
                <a:cs typeface="Carlito"/>
              </a:rPr>
              <a:t>ex. </a:t>
            </a:r>
            <a:r>
              <a:rPr sz="1200" dirty="0">
                <a:latin typeface="Carlito"/>
                <a:cs typeface="Carlito"/>
              </a:rPr>
              <a:t>Add,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delete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041" y="50672"/>
            <a:ext cx="2393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Arranging</a:t>
            </a:r>
            <a:r>
              <a:rPr spc="-15" dirty="0"/>
              <a:t> </a:t>
            </a:r>
            <a:r>
              <a:rPr spc="-10" dirty="0"/>
              <a:t>transitions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2290"/>
            <a:ext cx="3869054" cy="24993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Initial -&gt; </a:t>
            </a:r>
            <a:r>
              <a:rPr sz="1600" spc="-25" dirty="0">
                <a:latin typeface="Carlito"/>
                <a:cs typeface="Carlito"/>
              </a:rPr>
              <a:t>Empty</a:t>
            </a:r>
            <a:r>
              <a:rPr sz="1600" b="1" spc="-25" dirty="0">
                <a:latin typeface="Arial"/>
                <a:cs typeface="Arial"/>
              </a:rPr>
              <a:t>: </a:t>
            </a:r>
            <a:r>
              <a:rPr sz="1600" b="1" spc="-100" dirty="0">
                <a:latin typeface="Arial"/>
                <a:cs typeface="Arial"/>
              </a:rPr>
              <a:t>action </a:t>
            </a:r>
            <a:r>
              <a:rPr sz="1600" b="1" spc="-140" dirty="0">
                <a:latin typeface="Arial"/>
                <a:cs typeface="Arial"/>
              </a:rPr>
              <a:t>=</a:t>
            </a:r>
            <a:r>
              <a:rPr sz="1600" b="1" spc="-100" dirty="0">
                <a:latin typeface="Arial"/>
                <a:cs typeface="Arial"/>
              </a:rPr>
              <a:t> </a:t>
            </a:r>
            <a:r>
              <a:rPr sz="1600" b="1" spc="-114" dirty="0">
                <a:latin typeface="Arial"/>
                <a:cs typeface="Arial"/>
              </a:rPr>
              <a:t>“create”</a:t>
            </a:r>
            <a:endParaRPr sz="160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b="1" spc="-75" dirty="0">
                <a:latin typeface="Arial"/>
                <a:cs typeface="Arial"/>
              </a:rPr>
              <a:t>e.g. </a:t>
            </a:r>
            <a:r>
              <a:rPr sz="1400" b="1" spc="-165" dirty="0">
                <a:latin typeface="Arial"/>
                <a:cs typeface="Arial"/>
              </a:rPr>
              <a:t>“s </a:t>
            </a:r>
            <a:r>
              <a:rPr sz="1400" b="1" spc="-120" dirty="0">
                <a:latin typeface="Arial"/>
                <a:cs typeface="Arial"/>
              </a:rPr>
              <a:t>= </a:t>
            </a:r>
            <a:r>
              <a:rPr sz="1400" b="1" spc="-80" dirty="0">
                <a:latin typeface="Arial"/>
                <a:cs typeface="Arial"/>
              </a:rPr>
              <a:t>new </a:t>
            </a:r>
            <a:r>
              <a:rPr sz="1400" b="1" spc="-105" dirty="0">
                <a:latin typeface="Arial"/>
                <a:cs typeface="Arial"/>
              </a:rPr>
              <a:t>Stack()” </a:t>
            </a:r>
            <a:r>
              <a:rPr sz="1400" b="1" spc="-75" dirty="0">
                <a:latin typeface="Arial"/>
                <a:cs typeface="Arial"/>
              </a:rPr>
              <a:t>in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b="1" spc="-165" dirty="0">
                <a:latin typeface="Arial"/>
                <a:cs typeface="Arial"/>
              </a:rPr>
              <a:t>Java</a:t>
            </a:r>
            <a:endParaRPr sz="1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Empty </a:t>
            </a:r>
            <a:r>
              <a:rPr sz="1600" spc="-5" dirty="0">
                <a:latin typeface="Carlito"/>
                <a:cs typeface="Carlito"/>
              </a:rPr>
              <a:t>-&gt; </a:t>
            </a:r>
            <a:r>
              <a:rPr sz="1600" spc="-15" dirty="0">
                <a:latin typeface="Carlito"/>
                <a:cs typeface="Carlito"/>
              </a:rPr>
              <a:t>Holding</a:t>
            </a:r>
            <a:r>
              <a:rPr sz="1600" b="1" spc="-15" dirty="0">
                <a:latin typeface="Arial"/>
                <a:cs typeface="Arial"/>
              </a:rPr>
              <a:t>: </a:t>
            </a:r>
            <a:r>
              <a:rPr sz="1600" b="1" spc="-100" dirty="0">
                <a:latin typeface="Arial"/>
                <a:cs typeface="Arial"/>
              </a:rPr>
              <a:t>action </a:t>
            </a:r>
            <a:r>
              <a:rPr sz="1600" b="1" spc="-140" dirty="0">
                <a:latin typeface="Arial"/>
                <a:cs typeface="Arial"/>
              </a:rPr>
              <a:t>=</a:t>
            </a:r>
            <a:r>
              <a:rPr sz="1600" b="1" spc="-120" dirty="0">
                <a:latin typeface="Arial"/>
                <a:cs typeface="Arial"/>
              </a:rPr>
              <a:t> </a:t>
            </a:r>
            <a:r>
              <a:rPr sz="1600" b="1" spc="-125" dirty="0">
                <a:latin typeface="Arial"/>
                <a:cs typeface="Arial"/>
              </a:rPr>
              <a:t>“add”</a:t>
            </a:r>
            <a:endParaRPr sz="16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Empty </a:t>
            </a:r>
            <a:r>
              <a:rPr sz="1600" spc="-5" dirty="0">
                <a:latin typeface="Carlito"/>
                <a:cs typeface="Carlito"/>
              </a:rPr>
              <a:t>-&gt; </a:t>
            </a:r>
            <a:r>
              <a:rPr sz="1600" spc="-20" dirty="0">
                <a:latin typeface="Carlito"/>
                <a:cs typeface="Carlito"/>
              </a:rPr>
              <a:t>Full</a:t>
            </a:r>
            <a:r>
              <a:rPr sz="1600" b="1" spc="-20" dirty="0">
                <a:latin typeface="Arial"/>
                <a:cs typeface="Arial"/>
              </a:rPr>
              <a:t>: </a:t>
            </a:r>
            <a:r>
              <a:rPr sz="1600" b="1" spc="-100" dirty="0">
                <a:latin typeface="Arial"/>
                <a:cs typeface="Arial"/>
              </a:rPr>
              <a:t>action </a:t>
            </a:r>
            <a:r>
              <a:rPr sz="1600" b="1" spc="-140" dirty="0">
                <a:latin typeface="Arial"/>
                <a:cs typeface="Arial"/>
              </a:rPr>
              <a:t>=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-125" dirty="0">
                <a:latin typeface="Arial"/>
                <a:cs typeface="Arial"/>
              </a:rPr>
              <a:t>“add”</a:t>
            </a:r>
            <a:endParaRPr sz="160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b="1" dirty="0">
                <a:latin typeface="Carlito"/>
                <a:cs typeface="Carlito"/>
              </a:rPr>
              <a:t>if</a:t>
            </a:r>
            <a:r>
              <a:rPr sz="1400" b="1" spc="-2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MAXcapacity=1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Empty </a:t>
            </a:r>
            <a:r>
              <a:rPr sz="1600" spc="-5" dirty="0">
                <a:latin typeface="Carlito"/>
                <a:cs typeface="Carlito"/>
              </a:rPr>
              <a:t>-&gt; </a:t>
            </a:r>
            <a:r>
              <a:rPr sz="1600" spc="-20" dirty="0">
                <a:latin typeface="Carlito"/>
                <a:cs typeface="Carlito"/>
              </a:rPr>
              <a:t>Final</a:t>
            </a:r>
            <a:r>
              <a:rPr sz="1600" b="1" spc="-20" dirty="0">
                <a:latin typeface="Arial"/>
                <a:cs typeface="Arial"/>
              </a:rPr>
              <a:t>: </a:t>
            </a:r>
            <a:r>
              <a:rPr sz="1600" b="1" spc="-100" dirty="0">
                <a:latin typeface="Arial"/>
                <a:cs typeface="Arial"/>
              </a:rPr>
              <a:t>action </a:t>
            </a:r>
            <a:r>
              <a:rPr sz="1600" b="1" spc="-140" dirty="0">
                <a:latin typeface="Arial"/>
                <a:cs typeface="Arial"/>
              </a:rPr>
              <a:t>=</a:t>
            </a:r>
            <a:r>
              <a:rPr sz="1600" b="1" spc="-110" dirty="0">
                <a:latin typeface="Arial"/>
                <a:cs typeface="Arial"/>
              </a:rPr>
              <a:t> </a:t>
            </a:r>
            <a:r>
              <a:rPr sz="1600" b="1" spc="-120" dirty="0">
                <a:latin typeface="Arial"/>
                <a:cs typeface="Arial"/>
              </a:rPr>
              <a:t>“destroy”</a:t>
            </a:r>
            <a:endParaRPr sz="1600">
              <a:latin typeface="Arial"/>
              <a:cs typeface="Arial"/>
            </a:endParaRPr>
          </a:p>
          <a:p>
            <a:pPr marL="384175" marR="5080" lvl="1" indent="-143510">
              <a:lnSpc>
                <a:spcPts val="1510"/>
              </a:lnSpc>
              <a:spcBef>
                <a:spcPts val="37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b="1" spc="-5" dirty="0">
                <a:latin typeface="Carlito"/>
                <a:cs typeface="Carlito"/>
              </a:rPr>
              <a:t>e.g. </a:t>
            </a:r>
            <a:r>
              <a:rPr sz="1400" b="1" dirty="0">
                <a:latin typeface="Carlito"/>
                <a:cs typeface="Carlito"/>
              </a:rPr>
              <a:t>destructor </a:t>
            </a:r>
            <a:r>
              <a:rPr sz="1400" b="1" spc="-5" dirty="0">
                <a:latin typeface="Carlito"/>
                <a:cs typeface="Carlito"/>
              </a:rPr>
              <a:t>call </a:t>
            </a:r>
            <a:r>
              <a:rPr sz="1400" b="1" dirty="0">
                <a:latin typeface="Carlito"/>
                <a:cs typeface="Carlito"/>
              </a:rPr>
              <a:t>in C++, </a:t>
            </a:r>
            <a:r>
              <a:rPr sz="1400" b="1" spc="-5" dirty="0">
                <a:latin typeface="Carlito"/>
                <a:cs typeface="Carlito"/>
              </a:rPr>
              <a:t>garbage collection </a:t>
            </a:r>
            <a:r>
              <a:rPr sz="1400" b="1" dirty="0">
                <a:latin typeface="Carlito"/>
                <a:cs typeface="Carlito"/>
              </a:rPr>
              <a:t>in  </a:t>
            </a:r>
            <a:r>
              <a:rPr sz="1400" b="1" spc="-15" dirty="0">
                <a:latin typeface="Carlito"/>
                <a:cs typeface="Carlito"/>
              </a:rPr>
              <a:t>Java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6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Holding -&gt; </a:t>
            </a:r>
            <a:r>
              <a:rPr sz="1600" spc="-25" dirty="0">
                <a:latin typeface="Carlito"/>
                <a:cs typeface="Carlito"/>
              </a:rPr>
              <a:t>Empty</a:t>
            </a:r>
            <a:r>
              <a:rPr sz="1600" b="1" spc="-25" dirty="0">
                <a:latin typeface="Arial"/>
                <a:cs typeface="Arial"/>
              </a:rPr>
              <a:t>: </a:t>
            </a:r>
            <a:r>
              <a:rPr sz="1600" b="1" spc="-100" dirty="0">
                <a:latin typeface="Arial"/>
                <a:cs typeface="Arial"/>
              </a:rPr>
              <a:t>action </a:t>
            </a:r>
            <a:r>
              <a:rPr sz="1600" b="1" spc="-140" dirty="0">
                <a:latin typeface="Arial"/>
                <a:cs typeface="Arial"/>
              </a:rPr>
              <a:t>=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-95" dirty="0">
                <a:latin typeface="Arial"/>
                <a:cs typeface="Arial"/>
              </a:rPr>
              <a:t>“delete”</a:t>
            </a:r>
            <a:endParaRPr sz="160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b="1" dirty="0">
                <a:latin typeface="Carlito"/>
                <a:cs typeface="Carlito"/>
              </a:rPr>
              <a:t>if </a:t>
            </a:r>
            <a:r>
              <a:rPr sz="1400" b="1" spc="-5" dirty="0">
                <a:latin typeface="Carlito"/>
                <a:cs typeface="Carlito"/>
              </a:rPr>
              <a:t>s.size() </a:t>
            </a:r>
            <a:r>
              <a:rPr sz="1400" b="1" dirty="0">
                <a:latin typeface="Carlito"/>
                <a:cs typeface="Carlito"/>
              </a:rPr>
              <a:t>=</a:t>
            </a:r>
            <a:r>
              <a:rPr sz="1400" b="1" spc="-40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1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788</Words>
  <Application>Microsoft Office PowerPoint</Application>
  <PresentationFormat>Custom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Carlito</vt:lpstr>
      <vt:lpstr>Wingdings</vt:lpstr>
      <vt:lpstr>Office Theme</vt:lpstr>
      <vt:lpstr>Software Testing and Quality  Assurance</vt:lpstr>
      <vt:lpstr>Agenda</vt:lpstr>
      <vt:lpstr>Unit Testing (Wrap up)</vt:lpstr>
      <vt:lpstr>Unit Test Cases Guidelines</vt:lpstr>
      <vt:lpstr>OO Protocol</vt:lpstr>
      <vt:lpstr>Class in terms of State-Machine</vt:lpstr>
      <vt:lpstr>Assume we had code…</vt:lpstr>
      <vt:lpstr>Extracting States and transitions</vt:lpstr>
      <vt:lpstr>Arranging transitions</vt:lpstr>
      <vt:lpstr>State machine – stack</vt:lpstr>
      <vt:lpstr>State based testing</vt:lpstr>
      <vt:lpstr>Fault types</vt:lpstr>
      <vt:lpstr>Coverage Criteria</vt:lpstr>
      <vt:lpstr>Test Strategies</vt:lpstr>
      <vt:lpstr>Question?</vt:lpstr>
      <vt:lpstr>Answer!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Engineering</dc:title>
  <dc:creator>Administrator</dc:creator>
  <cp:lastModifiedBy>Waqas Ahmad</cp:lastModifiedBy>
  <cp:revision>2</cp:revision>
  <dcterms:created xsi:type="dcterms:W3CDTF">2020-04-27T22:34:46Z</dcterms:created>
  <dcterms:modified xsi:type="dcterms:W3CDTF">2020-04-27T22:36:22Z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2020-04-27T00:00:00Z</vt:filetime>
  </property>
</Properties>
</file>