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59" r:id="rId7"/>
    <p:sldId id="260" r:id="rId8"/>
    <p:sldId id="264" r:id="rId9"/>
    <p:sldId id="261"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25115E-5B4A-4B0E-BA8D-25AF3666FF38}"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3A40E-FF9B-4F18-8D05-625064AF04A7}" type="slidenum">
              <a:rPr lang="en-US" smtClean="0"/>
              <a:t>‹#›</a:t>
            </a:fld>
            <a:endParaRPr lang="en-US"/>
          </a:p>
        </p:txBody>
      </p:sp>
    </p:spTree>
    <p:extLst>
      <p:ext uri="{BB962C8B-B14F-4D97-AF65-F5344CB8AC3E}">
        <p14:creationId xmlns:p14="http://schemas.microsoft.com/office/powerpoint/2010/main" val="2224566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25115E-5B4A-4B0E-BA8D-25AF3666FF38}"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3A40E-FF9B-4F18-8D05-625064AF04A7}" type="slidenum">
              <a:rPr lang="en-US" smtClean="0"/>
              <a:t>‹#›</a:t>
            </a:fld>
            <a:endParaRPr lang="en-US"/>
          </a:p>
        </p:txBody>
      </p:sp>
    </p:spTree>
    <p:extLst>
      <p:ext uri="{BB962C8B-B14F-4D97-AF65-F5344CB8AC3E}">
        <p14:creationId xmlns:p14="http://schemas.microsoft.com/office/powerpoint/2010/main" val="3587865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25115E-5B4A-4B0E-BA8D-25AF3666FF38}"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3A40E-FF9B-4F18-8D05-625064AF04A7}" type="slidenum">
              <a:rPr lang="en-US" smtClean="0"/>
              <a:t>‹#›</a:t>
            </a:fld>
            <a:endParaRPr lang="en-US"/>
          </a:p>
        </p:txBody>
      </p:sp>
    </p:spTree>
    <p:extLst>
      <p:ext uri="{BB962C8B-B14F-4D97-AF65-F5344CB8AC3E}">
        <p14:creationId xmlns:p14="http://schemas.microsoft.com/office/powerpoint/2010/main" val="208722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25115E-5B4A-4B0E-BA8D-25AF3666FF38}"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3A40E-FF9B-4F18-8D05-625064AF04A7}" type="slidenum">
              <a:rPr lang="en-US" smtClean="0"/>
              <a:t>‹#›</a:t>
            </a:fld>
            <a:endParaRPr lang="en-US"/>
          </a:p>
        </p:txBody>
      </p:sp>
    </p:spTree>
    <p:extLst>
      <p:ext uri="{BB962C8B-B14F-4D97-AF65-F5344CB8AC3E}">
        <p14:creationId xmlns:p14="http://schemas.microsoft.com/office/powerpoint/2010/main" val="3971160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25115E-5B4A-4B0E-BA8D-25AF3666FF38}"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3A40E-FF9B-4F18-8D05-625064AF04A7}" type="slidenum">
              <a:rPr lang="en-US" smtClean="0"/>
              <a:t>‹#›</a:t>
            </a:fld>
            <a:endParaRPr lang="en-US"/>
          </a:p>
        </p:txBody>
      </p:sp>
    </p:spTree>
    <p:extLst>
      <p:ext uri="{BB962C8B-B14F-4D97-AF65-F5344CB8AC3E}">
        <p14:creationId xmlns:p14="http://schemas.microsoft.com/office/powerpoint/2010/main" val="820757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25115E-5B4A-4B0E-BA8D-25AF3666FF38}" type="datetimeFigureOut">
              <a:rPr lang="en-US" smtClean="0"/>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3A40E-FF9B-4F18-8D05-625064AF04A7}" type="slidenum">
              <a:rPr lang="en-US" smtClean="0"/>
              <a:t>‹#›</a:t>
            </a:fld>
            <a:endParaRPr lang="en-US"/>
          </a:p>
        </p:txBody>
      </p:sp>
    </p:spTree>
    <p:extLst>
      <p:ext uri="{BB962C8B-B14F-4D97-AF65-F5344CB8AC3E}">
        <p14:creationId xmlns:p14="http://schemas.microsoft.com/office/powerpoint/2010/main" val="2570344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25115E-5B4A-4B0E-BA8D-25AF3666FF38}" type="datetimeFigureOut">
              <a:rPr lang="en-US" smtClean="0"/>
              <a:t>3/12/2020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C3A40E-FF9B-4F18-8D05-625064AF04A7}" type="slidenum">
              <a:rPr lang="en-US" smtClean="0"/>
              <a:t>‹#›</a:t>
            </a:fld>
            <a:endParaRPr lang="en-US"/>
          </a:p>
        </p:txBody>
      </p:sp>
    </p:spTree>
    <p:extLst>
      <p:ext uri="{BB962C8B-B14F-4D97-AF65-F5344CB8AC3E}">
        <p14:creationId xmlns:p14="http://schemas.microsoft.com/office/powerpoint/2010/main" val="46288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25115E-5B4A-4B0E-BA8D-25AF3666FF38}" type="datetimeFigureOut">
              <a:rPr lang="en-US" smtClean="0"/>
              <a:t>3/12/2020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C3A40E-FF9B-4F18-8D05-625064AF04A7}" type="slidenum">
              <a:rPr lang="en-US" smtClean="0"/>
              <a:t>‹#›</a:t>
            </a:fld>
            <a:endParaRPr lang="en-US"/>
          </a:p>
        </p:txBody>
      </p:sp>
    </p:spTree>
    <p:extLst>
      <p:ext uri="{BB962C8B-B14F-4D97-AF65-F5344CB8AC3E}">
        <p14:creationId xmlns:p14="http://schemas.microsoft.com/office/powerpoint/2010/main" val="3803924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25115E-5B4A-4B0E-BA8D-25AF3666FF38}" type="datetimeFigureOut">
              <a:rPr lang="en-US" smtClean="0"/>
              <a:t>3/12/2020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C3A40E-FF9B-4F18-8D05-625064AF04A7}" type="slidenum">
              <a:rPr lang="en-US" smtClean="0"/>
              <a:t>‹#›</a:t>
            </a:fld>
            <a:endParaRPr lang="en-US"/>
          </a:p>
        </p:txBody>
      </p:sp>
    </p:spTree>
    <p:extLst>
      <p:ext uri="{BB962C8B-B14F-4D97-AF65-F5344CB8AC3E}">
        <p14:creationId xmlns:p14="http://schemas.microsoft.com/office/powerpoint/2010/main" val="1435742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25115E-5B4A-4B0E-BA8D-25AF3666FF38}" type="datetimeFigureOut">
              <a:rPr lang="en-US" smtClean="0"/>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3A40E-FF9B-4F18-8D05-625064AF04A7}" type="slidenum">
              <a:rPr lang="en-US" smtClean="0"/>
              <a:t>‹#›</a:t>
            </a:fld>
            <a:endParaRPr lang="en-US"/>
          </a:p>
        </p:txBody>
      </p:sp>
    </p:spTree>
    <p:extLst>
      <p:ext uri="{BB962C8B-B14F-4D97-AF65-F5344CB8AC3E}">
        <p14:creationId xmlns:p14="http://schemas.microsoft.com/office/powerpoint/2010/main" val="3651625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25115E-5B4A-4B0E-BA8D-25AF3666FF38}" type="datetimeFigureOut">
              <a:rPr lang="en-US" smtClean="0"/>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3A40E-FF9B-4F18-8D05-625064AF04A7}" type="slidenum">
              <a:rPr lang="en-US" smtClean="0"/>
              <a:t>‹#›</a:t>
            </a:fld>
            <a:endParaRPr lang="en-US"/>
          </a:p>
        </p:txBody>
      </p:sp>
    </p:spTree>
    <p:extLst>
      <p:ext uri="{BB962C8B-B14F-4D97-AF65-F5344CB8AC3E}">
        <p14:creationId xmlns:p14="http://schemas.microsoft.com/office/powerpoint/2010/main" val="235026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25115E-5B4A-4B0E-BA8D-25AF3666FF38}" type="datetimeFigureOut">
              <a:rPr lang="en-US" smtClean="0"/>
              <a:t>3/12/2020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C3A40E-FF9B-4F18-8D05-625064AF04A7}" type="slidenum">
              <a:rPr lang="en-US" smtClean="0"/>
              <a:t>‹#›</a:t>
            </a:fld>
            <a:endParaRPr lang="en-US"/>
          </a:p>
        </p:txBody>
      </p:sp>
    </p:spTree>
    <p:extLst>
      <p:ext uri="{BB962C8B-B14F-4D97-AF65-F5344CB8AC3E}">
        <p14:creationId xmlns:p14="http://schemas.microsoft.com/office/powerpoint/2010/main" val="1770491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software quality assurance, </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31839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Product Development and Production </a:t>
            </a:r>
            <a:r>
              <a:rPr lang="en-US" b="1" dirty="0" smtClean="0"/>
              <a:t>Process</a:t>
            </a:r>
            <a:endParaRPr lang="en-US" dirty="0"/>
          </a:p>
        </p:txBody>
      </p:sp>
      <p:sp>
        <p:nvSpPr>
          <p:cNvPr id="3" name="Content Placeholder 2"/>
          <p:cNvSpPr>
            <a:spLocks noGrp="1"/>
          </p:cNvSpPr>
          <p:nvPr>
            <p:ph idx="1"/>
          </p:nvPr>
        </p:nvSpPr>
        <p:spPr/>
        <p:txBody>
          <a:bodyPr/>
          <a:lstStyle/>
          <a:p>
            <a:r>
              <a:rPr lang="en-US" dirty="0"/>
              <a:t>In an industrial product, defects can be detected during the following phases −</a:t>
            </a:r>
          </a:p>
          <a:p>
            <a:r>
              <a:rPr lang="en-US" b="1" dirty="0"/>
              <a:t>Product development</a:t>
            </a:r>
            <a:r>
              <a:rPr lang="en-US" dirty="0"/>
              <a:t> − In this phase, the designers and Quality Assurance (QA) staff checks and tests the product prototype to detect its defects.</a:t>
            </a:r>
          </a:p>
          <a:p>
            <a:r>
              <a:rPr lang="en-US" b="1" dirty="0"/>
              <a:t>Product production planning</a:t>
            </a:r>
            <a:r>
              <a:rPr lang="en-US" dirty="0"/>
              <a:t> − During this phase, the production process and tools are designed and prepared. This phase also provides opportunities to inspect the product to detect the defects that went unnoticed during the development phase.</a:t>
            </a:r>
          </a:p>
        </p:txBody>
      </p:sp>
    </p:spTree>
    <p:extLst>
      <p:ext uri="{BB962C8B-B14F-4D97-AF65-F5344CB8AC3E}">
        <p14:creationId xmlns:p14="http://schemas.microsoft.com/office/powerpoint/2010/main" val="3339608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Product Development and Production Process</a:t>
            </a:r>
            <a:endParaRPr lang="en-US" dirty="0"/>
          </a:p>
        </p:txBody>
      </p:sp>
      <p:sp>
        <p:nvSpPr>
          <p:cNvPr id="3" name="Content Placeholder 2"/>
          <p:cNvSpPr>
            <a:spLocks noGrp="1"/>
          </p:cNvSpPr>
          <p:nvPr>
            <p:ph idx="1"/>
          </p:nvPr>
        </p:nvSpPr>
        <p:spPr/>
        <p:txBody>
          <a:bodyPr/>
          <a:lstStyle/>
          <a:p>
            <a:r>
              <a:rPr lang="en-US" b="1" dirty="0"/>
              <a:t>Manufacturing</a:t>
            </a:r>
            <a:r>
              <a:rPr lang="en-US" dirty="0"/>
              <a:t> − In this phase, QA procedures are applied to detect failures of products themselves. Defects in the product detected in the first period of manufacturing can usually be corrected by a change in the product’s design or materials or in the production tools, in a way that eliminates such defects in products manufactured in future.</a:t>
            </a:r>
          </a:p>
        </p:txBody>
      </p:sp>
    </p:spTree>
    <p:extLst>
      <p:ext uri="{BB962C8B-B14F-4D97-AF65-F5344CB8AC3E}">
        <p14:creationId xmlns:p14="http://schemas.microsoft.com/office/powerpoint/2010/main" val="3551803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case of software</a:t>
            </a:r>
            <a:endParaRPr lang="en-US" dirty="0"/>
          </a:p>
        </p:txBody>
      </p:sp>
      <p:sp>
        <p:nvSpPr>
          <p:cNvPr id="3" name="Content Placeholder 2"/>
          <p:cNvSpPr>
            <a:spLocks noGrp="1"/>
          </p:cNvSpPr>
          <p:nvPr>
            <p:ph idx="1"/>
          </p:nvPr>
        </p:nvSpPr>
        <p:spPr/>
        <p:txBody>
          <a:bodyPr/>
          <a:lstStyle/>
          <a:p>
            <a:r>
              <a:rPr lang="en-US" dirty="0"/>
              <a:t>However, in the case of software, the only phase where defects can be detected is the development phase. In case of software, product production planning and manufacturing phases are not required as the manufacturing of software copies and the printing of software manuals are conducted automatically.</a:t>
            </a:r>
          </a:p>
        </p:txBody>
      </p:sp>
    </p:spTree>
    <p:extLst>
      <p:ext uri="{BB962C8B-B14F-4D97-AF65-F5344CB8AC3E}">
        <p14:creationId xmlns:p14="http://schemas.microsoft.com/office/powerpoint/2010/main" val="431807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603485"/>
            <a:ext cx="10293626" cy="6371529"/>
          </a:xfrm>
          <a:prstGeom prst="rect">
            <a:avLst/>
          </a:prstGeom>
        </p:spPr>
      </p:pic>
    </p:spTree>
    <p:extLst>
      <p:ext uri="{BB962C8B-B14F-4D97-AF65-F5344CB8AC3E}">
        <p14:creationId xmlns:p14="http://schemas.microsoft.com/office/powerpoint/2010/main" val="3332539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REVOLUTION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People seek quality in every man-made artifact.</a:t>
            </a:r>
          </a:p>
          <a:p>
            <a:r>
              <a:rPr lang="en-US" dirty="0" smtClean="0"/>
              <a:t>Global competition, outsourcing, off-shoring, and increasing customer expectations have brought the concept of quality to the forefront.</a:t>
            </a:r>
          </a:p>
          <a:p>
            <a:r>
              <a:rPr lang="en-US" dirty="0" smtClean="0"/>
              <a:t> Traditionally, efforts to improve quality have centered around the end of the product development cycle by emphasizing the detection and correction of defects.</a:t>
            </a:r>
          </a:p>
          <a:p>
            <a:r>
              <a:rPr lang="en-US" dirty="0" smtClean="0"/>
              <a:t>On the contrary, the new approach to enhancing quality encompasses all phases of a product development process—from a requirements analysis to the final delivery of the product to the customer. </a:t>
            </a:r>
          </a:p>
          <a:p>
            <a:r>
              <a:rPr lang="en-US" dirty="0" smtClean="0"/>
              <a:t>Every</a:t>
            </a:r>
            <a:r>
              <a:rPr lang="en-US" dirty="0"/>
              <a:t> </a:t>
            </a:r>
            <a:r>
              <a:rPr lang="en-US" dirty="0" smtClean="0"/>
              <a:t>step in the development process must be performed to the highest possible standard.</a:t>
            </a:r>
            <a:endParaRPr lang="en-US" dirty="0"/>
          </a:p>
        </p:txBody>
      </p:sp>
    </p:spTree>
    <p:extLst>
      <p:ext uri="{BB962C8B-B14F-4D97-AF65-F5344CB8AC3E}">
        <p14:creationId xmlns:p14="http://schemas.microsoft.com/office/powerpoint/2010/main" val="3659798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effective quality process must focus on [1]:</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Paying much attention to customer’s requirements</a:t>
            </a:r>
          </a:p>
          <a:p>
            <a:r>
              <a:rPr lang="en-US" dirty="0" smtClean="0"/>
              <a:t>Making efforts to continuously improve quality</a:t>
            </a:r>
          </a:p>
          <a:p>
            <a:r>
              <a:rPr lang="en-US" dirty="0" smtClean="0"/>
              <a:t>Integrating measurement processes with product design and development</a:t>
            </a:r>
          </a:p>
          <a:p>
            <a:r>
              <a:rPr lang="en-US" dirty="0" smtClean="0"/>
              <a:t>Pushing the quality concept down to the lowest level of the organization</a:t>
            </a:r>
          </a:p>
          <a:p>
            <a:r>
              <a:rPr lang="en-US" dirty="0" smtClean="0"/>
              <a:t>Developing a system-level perspective with an emphasis on methodology and process</a:t>
            </a:r>
          </a:p>
          <a:p>
            <a:r>
              <a:rPr lang="en-US" smtClean="0"/>
              <a:t>Eliminating </a:t>
            </a:r>
            <a:r>
              <a:rPr lang="en-US" dirty="0" smtClean="0"/>
              <a:t>waste through continuous improvement</a:t>
            </a:r>
            <a:endParaRPr lang="en-US" dirty="0"/>
          </a:p>
        </p:txBody>
      </p:sp>
    </p:spTree>
    <p:extLst>
      <p:ext uri="{BB962C8B-B14F-4D97-AF65-F5344CB8AC3E}">
        <p14:creationId xmlns:p14="http://schemas.microsoft.com/office/powerpoint/2010/main" val="1021160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Quality?</a:t>
            </a:r>
            <a:endParaRPr lang="en-US" dirty="0"/>
          </a:p>
        </p:txBody>
      </p:sp>
      <p:sp>
        <p:nvSpPr>
          <p:cNvPr id="3" name="Content Placeholder 2"/>
          <p:cNvSpPr>
            <a:spLocks noGrp="1"/>
          </p:cNvSpPr>
          <p:nvPr>
            <p:ph idx="1"/>
          </p:nvPr>
        </p:nvSpPr>
        <p:spPr/>
        <p:txBody>
          <a:bodyPr/>
          <a:lstStyle/>
          <a:p>
            <a:r>
              <a:rPr lang="en-US" dirty="0"/>
              <a:t>Quality software refers to a software which is reasonably bug or defect free, is delivered in time and within the specified budget, meets the requirements and/or expectations, and is maintainable</a:t>
            </a:r>
            <a:r>
              <a:rPr lang="en-US" dirty="0" smtClean="0"/>
              <a:t>.</a:t>
            </a:r>
          </a:p>
          <a:p>
            <a:r>
              <a:rPr lang="en-US" dirty="0" smtClean="0"/>
              <a:t> </a:t>
            </a:r>
            <a:r>
              <a:rPr lang="en-US" dirty="0"/>
              <a:t>In the software engineering context, software quality reflects both </a:t>
            </a:r>
            <a:r>
              <a:rPr lang="en-US" b="1" dirty="0"/>
              <a:t>functional quality</a:t>
            </a:r>
            <a:r>
              <a:rPr lang="en-US" dirty="0"/>
              <a:t> as well as </a:t>
            </a:r>
            <a:r>
              <a:rPr lang="en-US" b="1" dirty="0"/>
              <a:t>structural quality</a:t>
            </a:r>
            <a:r>
              <a:rPr lang="en-US" dirty="0"/>
              <a:t>.</a:t>
            </a:r>
          </a:p>
        </p:txBody>
      </p:sp>
    </p:spTree>
    <p:extLst>
      <p:ext uri="{BB962C8B-B14F-4D97-AF65-F5344CB8AC3E}">
        <p14:creationId xmlns:p14="http://schemas.microsoft.com/office/powerpoint/2010/main" val="208827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Quality</a:t>
            </a:r>
            <a:endParaRPr lang="en-US" dirty="0"/>
          </a:p>
        </p:txBody>
      </p:sp>
      <p:sp>
        <p:nvSpPr>
          <p:cNvPr id="3" name="Content Placeholder 2"/>
          <p:cNvSpPr>
            <a:spLocks noGrp="1"/>
          </p:cNvSpPr>
          <p:nvPr>
            <p:ph idx="1"/>
          </p:nvPr>
        </p:nvSpPr>
        <p:spPr/>
        <p:txBody>
          <a:bodyPr/>
          <a:lstStyle/>
          <a:p>
            <a:r>
              <a:rPr lang="en-US" b="1" dirty="0"/>
              <a:t>Software Functional Quality </a:t>
            </a:r>
            <a:r>
              <a:rPr lang="en-US" dirty="0"/>
              <a:t>− It reflects how well it satisfies a given design, based on the functional requirements or specifications</a:t>
            </a:r>
            <a:r>
              <a:rPr lang="en-US" dirty="0" smtClean="0"/>
              <a:t>.</a:t>
            </a:r>
          </a:p>
          <a:p>
            <a:endParaRPr lang="en-US" dirty="0"/>
          </a:p>
          <a:p>
            <a:r>
              <a:rPr lang="en-US" b="1" dirty="0"/>
              <a:t>Software Structural Quality </a:t>
            </a:r>
            <a:r>
              <a:rPr lang="en-US" dirty="0"/>
              <a:t>− It deals with the handling of non-functional requirements that support the delivery of the functional requirements, such as robustness or maintainability, and the degree to which the software was produced correctly.</a:t>
            </a:r>
          </a:p>
        </p:txBody>
      </p:sp>
    </p:spTree>
    <p:extLst>
      <p:ext uri="{BB962C8B-B14F-4D97-AF65-F5344CB8AC3E}">
        <p14:creationId xmlns:p14="http://schemas.microsoft.com/office/powerpoint/2010/main" val="2218421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Quality Assurance</a:t>
            </a:r>
            <a:endParaRPr lang="en-US" dirty="0"/>
          </a:p>
        </p:txBody>
      </p:sp>
      <p:sp>
        <p:nvSpPr>
          <p:cNvPr id="3" name="Content Placeholder 2"/>
          <p:cNvSpPr>
            <a:spLocks noGrp="1"/>
          </p:cNvSpPr>
          <p:nvPr>
            <p:ph idx="1"/>
          </p:nvPr>
        </p:nvSpPr>
        <p:spPr/>
        <p:txBody>
          <a:bodyPr/>
          <a:lstStyle/>
          <a:p>
            <a:r>
              <a:rPr lang="en-US" b="1" dirty="0"/>
              <a:t>Software Quality Assurance </a:t>
            </a:r>
            <a:r>
              <a:rPr lang="en-US" dirty="0"/>
              <a:t>− Software Quality Assurance (SQA) is a set of activities to ensure the quality in software engineering processes that ultimately result in quality software products. </a:t>
            </a:r>
            <a:endParaRPr lang="en-US" dirty="0" smtClean="0"/>
          </a:p>
          <a:p>
            <a:r>
              <a:rPr lang="en-US" dirty="0" smtClean="0"/>
              <a:t>The </a:t>
            </a:r>
            <a:r>
              <a:rPr lang="en-US" dirty="0"/>
              <a:t>activities establish and evaluate the processes that produce products. It involves process-focused action.</a:t>
            </a:r>
          </a:p>
        </p:txBody>
      </p:sp>
    </p:spTree>
    <p:extLst>
      <p:ext uri="{BB962C8B-B14F-4D97-AF65-F5344CB8AC3E}">
        <p14:creationId xmlns:p14="http://schemas.microsoft.com/office/powerpoint/2010/main" val="1756018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Quality Control</a:t>
            </a:r>
            <a:endParaRPr lang="en-US" dirty="0"/>
          </a:p>
        </p:txBody>
      </p:sp>
      <p:sp>
        <p:nvSpPr>
          <p:cNvPr id="3" name="Content Placeholder 2"/>
          <p:cNvSpPr>
            <a:spLocks noGrp="1"/>
          </p:cNvSpPr>
          <p:nvPr>
            <p:ph idx="1"/>
          </p:nvPr>
        </p:nvSpPr>
        <p:spPr/>
        <p:txBody>
          <a:bodyPr/>
          <a:lstStyle/>
          <a:p>
            <a:r>
              <a:rPr lang="en-US" b="1" dirty="0" smtClean="0"/>
              <a:t>Software Quality Control</a:t>
            </a:r>
            <a:r>
              <a:rPr lang="en-US" dirty="0" smtClean="0"/>
              <a:t> − Software Quality Control (SQC) is a set of activities to ensure the </a:t>
            </a:r>
            <a:r>
              <a:rPr lang="en-US" dirty="0"/>
              <a:t>quality in software products. These activities focus on determining the defects in the actual products produced. It involves product-focused action.</a:t>
            </a:r>
          </a:p>
        </p:txBody>
      </p:sp>
    </p:spTree>
    <p:extLst>
      <p:ext uri="{BB962C8B-B14F-4D97-AF65-F5344CB8AC3E}">
        <p14:creationId xmlns:p14="http://schemas.microsoft.com/office/powerpoint/2010/main" val="74511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Software Quality Challenge</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In the software industry, the developers will never declare that the software is free of defects, unlike other industrial product manufacturers usually do. This difference is due to the following reasons.</a:t>
            </a:r>
          </a:p>
          <a:p>
            <a:r>
              <a:rPr lang="en-US" b="1" dirty="0"/>
              <a:t>Product Complexity</a:t>
            </a:r>
          </a:p>
          <a:p>
            <a:r>
              <a:rPr lang="en-US" dirty="0"/>
              <a:t>It is the number of operational modes the product permits. Normally, an industrial product allows only less than a few thousand modes of operation with different combinations of its machine settings. However, software packages allow millions of operational possibilities. Hence, assuring of all these operational possibilities correctly is a major challenge to the software industry.</a:t>
            </a:r>
          </a:p>
          <a:p>
            <a:endParaRPr lang="en-US" dirty="0"/>
          </a:p>
        </p:txBody>
      </p:sp>
    </p:spTree>
    <p:extLst>
      <p:ext uri="{BB962C8B-B14F-4D97-AF65-F5344CB8AC3E}">
        <p14:creationId xmlns:p14="http://schemas.microsoft.com/office/powerpoint/2010/main" val="131423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Software Quality </a:t>
            </a:r>
            <a:r>
              <a:rPr lang="en-US" b="1" dirty="0" smtClean="0"/>
              <a:t>Challenge  </a:t>
            </a:r>
            <a:r>
              <a:rPr lang="en-US" b="1" dirty="0" err="1" smtClean="0"/>
              <a:t>cont</a:t>
            </a:r>
            <a:r>
              <a:rPr lang="en-US" b="1" dirty="0" smtClean="0"/>
              <a:t>…</a:t>
            </a:r>
            <a:endParaRPr lang="en-US" dirty="0"/>
          </a:p>
        </p:txBody>
      </p:sp>
      <p:sp>
        <p:nvSpPr>
          <p:cNvPr id="3" name="Content Placeholder 2"/>
          <p:cNvSpPr>
            <a:spLocks noGrp="1"/>
          </p:cNvSpPr>
          <p:nvPr>
            <p:ph idx="1"/>
          </p:nvPr>
        </p:nvSpPr>
        <p:spPr/>
        <p:txBody>
          <a:bodyPr/>
          <a:lstStyle/>
          <a:p>
            <a:r>
              <a:rPr lang="en-US" b="1" dirty="0"/>
              <a:t>Product Visibility</a:t>
            </a:r>
          </a:p>
          <a:p>
            <a:r>
              <a:rPr lang="en-US" dirty="0"/>
              <a:t>Since the industrial products are visible, most of its defects can be detected during the manufacturing process. Also the absence of a part in an industrial product can be easily detected in the product. However, the defects in software products which are stored on diskettes or CDs are invisible.</a:t>
            </a:r>
          </a:p>
          <a:p>
            <a:endParaRPr lang="en-US" dirty="0"/>
          </a:p>
        </p:txBody>
      </p:sp>
    </p:spTree>
    <p:extLst>
      <p:ext uri="{BB962C8B-B14F-4D97-AF65-F5344CB8AC3E}">
        <p14:creationId xmlns:p14="http://schemas.microsoft.com/office/powerpoint/2010/main" val="3950290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752</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Introduction to software quality assurance, </vt:lpstr>
      <vt:lpstr>QUALITY REVOLUTION</vt:lpstr>
      <vt:lpstr>An effective quality process must focus on [1]: </vt:lpstr>
      <vt:lpstr>What is Quality?</vt:lpstr>
      <vt:lpstr>Types of Quality</vt:lpstr>
      <vt:lpstr>Software Quality Assurance</vt:lpstr>
      <vt:lpstr>Software Quality Control</vt:lpstr>
      <vt:lpstr>The Software Quality Challenge </vt:lpstr>
      <vt:lpstr>The Software Quality Challenge  cont…</vt:lpstr>
      <vt:lpstr>Product Development and Production Process</vt:lpstr>
      <vt:lpstr>Product Development and Production Process</vt:lpstr>
      <vt:lpstr>The case of software</vt:lpstr>
      <vt:lpstr>PowerPoint Presentation</vt:lpstr>
    </vt:vector>
  </TitlesOfParts>
  <Company>Kanju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quality assurance, </dc:title>
  <dc:creator>Waqas Ahmad</dc:creator>
  <cp:lastModifiedBy>Waqas Ahmad</cp:lastModifiedBy>
  <cp:revision>12</cp:revision>
  <dcterms:created xsi:type="dcterms:W3CDTF">2020-02-27T19:01:14Z</dcterms:created>
  <dcterms:modified xsi:type="dcterms:W3CDTF">2020-03-12T17:43:28Z</dcterms:modified>
</cp:coreProperties>
</file>