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2151-CFD4-4804-8FEC-E7123A9CBCB8}"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23DAD-71E4-4F5D-B1A5-4E82DF3F468A}" type="slidenum">
              <a:rPr lang="en-US" smtClean="0"/>
              <a:t>‹#›</a:t>
            </a:fld>
            <a:endParaRPr lang="en-US"/>
          </a:p>
        </p:txBody>
      </p:sp>
    </p:spTree>
    <p:extLst>
      <p:ext uri="{BB962C8B-B14F-4D97-AF65-F5344CB8AC3E}">
        <p14:creationId xmlns:p14="http://schemas.microsoft.com/office/powerpoint/2010/main" val="395446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DEC9D-98C9-46AE-911D-6A067AFB925F}" type="slidenum">
              <a:rPr lang="it-IT"/>
              <a:pPr/>
              <a:t>5</a:t>
            </a:fld>
            <a:endParaRPr lang="it-IT"/>
          </a:p>
        </p:txBody>
      </p:sp>
      <p:sp>
        <p:nvSpPr>
          <p:cNvPr id="272386" name="Text Box 2"/>
          <p:cNvSpPr txBox="1">
            <a:spLocks noChangeArrowheads="1"/>
          </p:cNvSpPr>
          <p:nvPr/>
        </p:nvSpPr>
        <p:spPr bwMode="auto">
          <a:xfrm>
            <a:off x="1142467" y="685800"/>
            <a:ext cx="4573068"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2387" name="Rectangle 3"/>
          <p:cNvSpPr txBox="1">
            <a:spLocks noGrp="1" noChangeArrowheads="1"/>
          </p:cNvSpPr>
          <p:nvPr>
            <p:ph type="body"/>
          </p:nvPr>
        </p:nvSpPr>
        <p:spPr>
          <a:xfrm>
            <a:off x="914935" y="4343400"/>
            <a:ext cx="5021722" cy="4114800"/>
          </a:xfrm>
          <a:ln/>
        </p:spPr>
        <p:txBody>
          <a:bodyPr wrap="none" anchor="ctr"/>
          <a:lstStyle/>
          <a:p>
            <a:pPr defTabSz="449263"/>
            <a:endParaRPr lang="it-IT"/>
          </a:p>
        </p:txBody>
      </p:sp>
    </p:spTree>
    <p:extLst>
      <p:ext uri="{BB962C8B-B14F-4D97-AF65-F5344CB8AC3E}">
        <p14:creationId xmlns:p14="http://schemas.microsoft.com/office/powerpoint/2010/main" val="179405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31CE9-27DB-4493-BC0C-DE65D81970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25799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31CE9-27DB-4493-BC0C-DE65D81970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204962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31CE9-27DB-4493-BC0C-DE65D81970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235218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981200"/>
            <a:ext cx="10972800" cy="3886200"/>
          </a:xfrm>
        </p:spPr>
        <p:txBody>
          <a:bodyPr/>
          <a:lstStyle/>
          <a:p>
            <a:endParaRPr lang="en-US"/>
          </a:p>
        </p:txBody>
      </p:sp>
      <p:sp>
        <p:nvSpPr>
          <p:cNvPr id="4" name="Footer Placeholder 3"/>
          <p:cNvSpPr>
            <a:spLocks noGrp="1"/>
          </p:cNvSpPr>
          <p:nvPr>
            <p:ph type="ftr" sz="quarter" idx="10"/>
          </p:nvPr>
        </p:nvSpPr>
        <p:spPr>
          <a:xfrm>
            <a:off x="4165600" y="6248400"/>
            <a:ext cx="38608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8737600" y="6248400"/>
            <a:ext cx="2844800" cy="457200"/>
          </a:xfrm>
        </p:spPr>
        <p:txBody>
          <a:bodyPr/>
          <a:lstStyle>
            <a:lvl1pPr>
              <a:defRPr/>
            </a:lvl1pPr>
          </a:lstStyle>
          <a:p>
            <a:fld id="{7AA7CE2B-9134-4200-A482-102CF8E2E5D2}" type="slidenum">
              <a:rPr lang="en-US"/>
              <a:pPr/>
              <a:t>‹#›</a:t>
            </a:fld>
            <a:endParaRPr lang="en-US"/>
          </a:p>
        </p:txBody>
      </p:sp>
      <p:sp>
        <p:nvSpPr>
          <p:cNvPr id="6" name="Date Placeholder 5"/>
          <p:cNvSpPr>
            <a:spLocks noGrp="1"/>
          </p:cNvSpPr>
          <p:nvPr>
            <p:ph type="dt" sz="half" idx="12"/>
          </p:nvPr>
        </p:nvSpPr>
        <p:spPr>
          <a:xfrm>
            <a:off x="609600" y="6245225"/>
            <a:ext cx="2844800" cy="476250"/>
          </a:xfrm>
        </p:spPr>
        <p:txBody>
          <a:bodyPr/>
          <a:lstStyle>
            <a:lvl1pPr>
              <a:defRPr/>
            </a:lvl1pPr>
          </a:lstStyle>
          <a:p>
            <a:endParaRPr lang="en-US"/>
          </a:p>
        </p:txBody>
      </p:sp>
    </p:spTree>
    <p:extLst>
      <p:ext uri="{BB962C8B-B14F-4D97-AF65-F5344CB8AC3E}">
        <p14:creationId xmlns:p14="http://schemas.microsoft.com/office/powerpoint/2010/main" val="193769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31CE9-27DB-4493-BC0C-DE65D81970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41544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31CE9-27DB-4493-BC0C-DE65D8197041}"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317459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31CE9-27DB-4493-BC0C-DE65D81970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380628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31CE9-27DB-4493-BC0C-DE65D8197041}"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187982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31CE9-27DB-4493-BC0C-DE65D8197041}"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60014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31CE9-27DB-4493-BC0C-DE65D8197041}"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124067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31CE9-27DB-4493-BC0C-DE65D81970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394527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31CE9-27DB-4493-BC0C-DE65D8197041}"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1019-0789-4FDA-ACE1-8FC3702C3F34}" type="slidenum">
              <a:rPr lang="en-US" smtClean="0"/>
              <a:t>‹#›</a:t>
            </a:fld>
            <a:endParaRPr lang="en-US"/>
          </a:p>
        </p:txBody>
      </p:sp>
    </p:spTree>
    <p:extLst>
      <p:ext uri="{BB962C8B-B14F-4D97-AF65-F5344CB8AC3E}">
        <p14:creationId xmlns:p14="http://schemas.microsoft.com/office/powerpoint/2010/main" val="7109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1CE9-27DB-4493-BC0C-DE65D8197041}"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E1019-0789-4FDA-ACE1-8FC3702C3F34}" type="slidenum">
              <a:rPr lang="en-US" smtClean="0"/>
              <a:t>‹#›</a:t>
            </a:fld>
            <a:endParaRPr lang="en-US"/>
          </a:p>
        </p:txBody>
      </p:sp>
    </p:spTree>
    <p:extLst>
      <p:ext uri="{BB962C8B-B14F-4D97-AF65-F5344CB8AC3E}">
        <p14:creationId xmlns:p14="http://schemas.microsoft.com/office/powerpoint/2010/main" val="3381046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solidFill>
                  <a:schemeClr val="tx2">
                    <a:lumMod val="75000"/>
                  </a:schemeClr>
                </a:solidFill>
              </a:rPr>
              <a:t/>
            </a:r>
            <a:br>
              <a:rPr lang="en-US" sz="3600" i="1" dirty="0">
                <a:solidFill>
                  <a:schemeClr val="tx2">
                    <a:lumMod val="75000"/>
                  </a:schemeClr>
                </a:solidFill>
              </a:rPr>
            </a:br>
            <a:r>
              <a:rPr lang="en-US" sz="3600" i="1" dirty="0">
                <a:solidFill>
                  <a:srgbClr val="FF0000"/>
                </a:solidFill>
              </a:rPr>
              <a:t>CHAPTER NO 2</a:t>
            </a:r>
            <a:r>
              <a:rPr lang="en-US" sz="3600" i="1" dirty="0">
                <a:solidFill>
                  <a:schemeClr val="tx2">
                    <a:lumMod val="75000"/>
                  </a:schemeClr>
                </a:solidFill>
              </a:rPr>
              <a:t/>
            </a:r>
            <a:br>
              <a:rPr lang="en-US" sz="3600" i="1" dirty="0">
                <a:solidFill>
                  <a:schemeClr val="tx2">
                    <a:lumMod val="75000"/>
                  </a:schemeClr>
                </a:solidFill>
              </a:rPr>
            </a:br>
            <a:r>
              <a:rPr lang="en-US" sz="3600" i="1" dirty="0">
                <a:solidFill>
                  <a:schemeClr val="tx2">
                    <a:lumMod val="75000"/>
                  </a:schemeClr>
                </a:solidFill>
              </a:rPr>
              <a:t>2.1 Software Testing Levels, Types, Terms and Definitions</a:t>
            </a:r>
            <a:endParaRPr lang="en-US" sz="3600" i="1" dirty="0">
              <a:solidFill>
                <a:schemeClr val="tx2">
                  <a:lumMod val="75000"/>
                </a:schemeClr>
              </a:solidFill>
            </a:endParaRPr>
          </a:p>
        </p:txBody>
      </p:sp>
      <p:sp>
        <p:nvSpPr>
          <p:cNvPr id="3" name="Content Placeholder 2"/>
          <p:cNvSpPr>
            <a:spLocks noGrp="1"/>
          </p:cNvSpPr>
          <p:nvPr>
            <p:ph idx="1"/>
          </p:nvPr>
        </p:nvSpPr>
        <p:spPr>
          <a:xfrm>
            <a:off x="1676400" y="1828800"/>
            <a:ext cx="8763000" cy="4724400"/>
          </a:xfrm>
        </p:spPr>
        <p:txBody>
          <a:bodyPr>
            <a:normAutofit fontScale="92500" lnSpcReduction="20000"/>
          </a:bodyPr>
          <a:lstStyle/>
          <a:p>
            <a:pPr>
              <a:buNone/>
            </a:pPr>
            <a:endParaRPr lang="en-US" dirty="0" smtClean="0"/>
          </a:p>
          <a:p>
            <a:pPr>
              <a:buNone/>
            </a:pPr>
            <a:r>
              <a:rPr lang="en-US" dirty="0" smtClean="0"/>
              <a:t>    </a:t>
            </a:r>
            <a:r>
              <a:rPr lang="en-US" sz="2600" dirty="0"/>
              <a:t>There are basically three levels of testing i.e. Unit Testing, Integration Testing and System  Testing. Various types of testing come under these levels. </a:t>
            </a:r>
          </a:p>
          <a:p>
            <a:pPr>
              <a:buNone/>
            </a:pPr>
            <a:r>
              <a:rPr lang="en-US" sz="3100" b="1" dirty="0">
                <a:solidFill>
                  <a:srgbClr val="FF0000"/>
                </a:solidFill>
              </a:rPr>
              <a:t>   Unit Testing </a:t>
            </a:r>
          </a:p>
          <a:p>
            <a:pPr>
              <a:buNone/>
            </a:pPr>
            <a:r>
              <a:rPr lang="en-US" sz="2600" dirty="0"/>
              <a:t>        To verify a single program or a section of a single program </a:t>
            </a:r>
          </a:p>
          <a:p>
            <a:pPr>
              <a:buNone/>
            </a:pPr>
            <a:r>
              <a:rPr lang="en-US" sz="3100" b="1" dirty="0">
                <a:solidFill>
                  <a:srgbClr val="FF0000"/>
                </a:solidFill>
              </a:rPr>
              <a:t>    Integration Testing </a:t>
            </a:r>
          </a:p>
          <a:p>
            <a:pPr>
              <a:buNone/>
            </a:pPr>
            <a:r>
              <a:rPr lang="en-US" sz="2400" dirty="0"/>
              <a:t>         To verify interaction between system components </a:t>
            </a:r>
          </a:p>
          <a:p>
            <a:pPr>
              <a:buNone/>
            </a:pPr>
            <a:r>
              <a:rPr lang="en-US" sz="2400" dirty="0"/>
              <a:t>  Prerequisite: unit testing completed on all components that compose a system </a:t>
            </a:r>
          </a:p>
          <a:p>
            <a:pPr>
              <a:buNone/>
            </a:pPr>
            <a:r>
              <a:rPr lang="en-US" sz="3100" b="1" dirty="0">
                <a:solidFill>
                  <a:srgbClr val="FF0000"/>
                </a:solidFill>
              </a:rPr>
              <a:t>    System Testing </a:t>
            </a:r>
          </a:p>
          <a:p>
            <a:pPr>
              <a:buNone/>
            </a:pPr>
            <a:r>
              <a:rPr lang="en-US" sz="2600" dirty="0"/>
              <a:t>        To verify and validate behaviors of the entire system against the original system objectives </a:t>
            </a:r>
            <a:endParaRPr lang="en-US" sz="2600" dirty="0"/>
          </a:p>
        </p:txBody>
      </p:sp>
    </p:spTree>
    <p:extLst>
      <p:ext uri="{BB962C8B-B14F-4D97-AF65-F5344CB8AC3E}">
        <p14:creationId xmlns:p14="http://schemas.microsoft.com/office/powerpoint/2010/main" val="4153671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686800" cy="6400800"/>
          </a:xfrm>
        </p:spPr>
        <p:txBody>
          <a:bodyPr>
            <a:normAutofit fontScale="85000" lnSpcReduction="20000"/>
          </a:bodyPr>
          <a:lstStyle/>
          <a:p>
            <a:pPr>
              <a:buNone/>
            </a:pPr>
            <a:r>
              <a:rPr lang="en-US" sz="4000" dirty="0"/>
              <a:t> </a:t>
            </a:r>
            <a:r>
              <a:rPr lang="en-US" sz="3400" b="1" dirty="0">
                <a:solidFill>
                  <a:srgbClr val="FF0000"/>
                </a:solidFill>
              </a:rPr>
              <a:t>Sample Entry and Exit Criteria for Production Validation Testing </a:t>
            </a:r>
          </a:p>
          <a:p>
            <a:pPr>
              <a:buNone/>
            </a:pPr>
            <a:r>
              <a:rPr lang="en-US" b="1" dirty="0" smtClean="0"/>
              <a:t>Entry Criteria </a:t>
            </a:r>
          </a:p>
          <a:p>
            <a:pPr>
              <a:buNone/>
            </a:pPr>
            <a:r>
              <a:rPr lang="en-US" dirty="0" smtClean="0"/>
              <a:t>♦UAT testing has been completed and approved by all necessary parties </a:t>
            </a:r>
          </a:p>
          <a:p>
            <a:pPr>
              <a:buNone/>
            </a:pPr>
            <a:r>
              <a:rPr lang="en-US" dirty="0" smtClean="0"/>
              <a:t>♦Known defects have been documented </a:t>
            </a:r>
          </a:p>
          <a:p>
            <a:pPr>
              <a:buNone/>
            </a:pPr>
            <a:r>
              <a:rPr lang="en-US" dirty="0" smtClean="0"/>
              <a:t>♦Migration package documentation has been completed, reviewed, and </a:t>
            </a:r>
          </a:p>
          <a:p>
            <a:pPr>
              <a:buNone/>
            </a:pPr>
            <a:r>
              <a:rPr lang="en-US" dirty="0" smtClean="0"/>
              <a:t>approved by the production systems manager </a:t>
            </a:r>
          </a:p>
          <a:p>
            <a:pPr>
              <a:buNone/>
            </a:pPr>
            <a:r>
              <a:rPr lang="en-US" b="1" dirty="0" smtClean="0"/>
              <a:t>Exit Criteria </a:t>
            </a:r>
          </a:p>
          <a:p>
            <a:pPr>
              <a:buNone/>
            </a:pPr>
            <a:r>
              <a:rPr lang="en-US" dirty="0" smtClean="0"/>
              <a:t>♦</a:t>
            </a:r>
            <a:r>
              <a:rPr lang="en-US" b="1" dirty="0" smtClean="0"/>
              <a:t>Installation testing </a:t>
            </a:r>
            <a:r>
              <a:rPr lang="en-US" dirty="0" smtClean="0"/>
              <a:t>has been performed and documented and the results </a:t>
            </a:r>
          </a:p>
          <a:p>
            <a:pPr>
              <a:buNone/>
            </a:pPr>
            <a:r>
              <a:rPr lang="en-US" dirty="0" smtClean="0"/>
              <a:t>have been signed off </a:t>
            </a:r>
          </a:p>
          <a:p>
            <a:pPr>
              <a:buNone/>
            </a:pPr>
            <a:r>
              <a:rPr lang="en-US" dirty="0" smtClean="0"/>
              <a:t>♦Mock testing has been documented, reviewed, and approved </a:t>
            </a:r>
          </a:p>
          <a:p>
            <a:pPr>
              <a:buNone/>
            </a:pPr>
            <a:r>
              <a:rPr lang="en-US" dirty="0" smtClean="0"/>
              <a:t>♦All tests show that the application will not adversely affect the production </a:t>
            </a:r>
          </a:p>
          <a:p>
            <a:pPr>
              <a:buNone/>
            </a:pPr>
            <a:r>
              <a:rPr lang="en-US" dirty="0" smtClean="0"/>
              <a:t>environment </a:t>
            </a:r>
          </a:p>
          <a:p>
            <a:pPr>
              <a:buNone/>
            </a:pPr>
            <a:r>
              <a:rPr lang="en-US" dirty="0" smtClean="0"/>
              <a:t>♦A System Change Record with approvals has been prepared</a:t>
            </a:r>
            <a:endParaRPr lang="en-US" dirty="0"/>
          </a:p>
        </p:txBody>
      </p:sp>
    </p:spTree>
    <p:extLst>
      <p:ext uri="{BB962C8B-B14F-4D97-AF65-F5344CB8AC3E}">
        <p14:creationId xmlns:p14="http://schemas.microsoft.com/office/powerpoint/2010/main" val="1480496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477000"/>
          </a:xfrm>
        </p:spPr>
        <p:txBody>
          <a:bodyPr>
            <a:normAutofit fontScale="85000" lnSpcReduction="20000"/>
          </a:bodyPr>
          <a:lstStyle/>
          <a:p>
            <a:pPr>
              <a:buNone/>
            </a:pPr>
            <a:r>
              <a:rPr lang="en-US" dirty="0" smtClean="0"/>
              <a:t>Software testing has three main purposes: verification, validation, and defect finding. </a:t>
            </a:r>
          </a:p>
          <a:p>
            <a:pPr>
              <a:buNone/>
            </a:pPr>
            <a:r>
              <a:rPr lang="en-US" dirty="0" smtClean="0"/>
              <a:t>♦The verification process confirms that the software meets its technical specifications. A “specification” is a description of a function in terms of a measurable output value given a specific input value under specific </a:t>
            </a:r>
          </a:p>
          <a:p>
            <a:pPr>
              <a:buNone/>
            </a:pPr>
            <a:r>
              <a:rPr lang="en-US" dirty="0" smtClean="0"/>
              <a:t>preconditions. Preconditions should be applied before validation</a:t>
            </a:r>
          </a:p>
          <a:p>
            <a:pPr>
              <a:buNone/>
            </a:pPr>
            <a:r>
              <a:rPr lang="en-US" dirty="0" smtClean="0"/>
              <a:t>♦The validation process confirms that the software meets the business requirements. A simple example of a business requirement is “After choosing a branch office name, information about the branch’s customer </a:t>
            </a:r>
          </a:p>
          <a:p>
            <a:pPr>
              <a:buNone/>
            </a:pPr>
            <a:r>
              <a:rPr lang="en-US" dirty="0" smtClean="0"/>
              <a:t>account managers will appear in a new window. The window will present manager identification and  summary information about each manager’s customer base: &lt;list of data elements&gt;.” Other requirements provide details on how the data will be summarized, formatted and displayed. </a:t>
            </a:r>
          </a:p>
          <a:p>
            <a:pPr>
              <a:buNone/>
            </a:pPr>
            <a:r>
              <a:rPr lang="en-US" dirty="0" smtClean="0"/>
              <a:t>♦A defect is a variance between the expected and actual result. The defect’s ultimate source may be traced </a:t>
            </a:r>
          </a:p>
          <a:p>
            <a:pPr>
              <a:buNone/>
            </a:pPr>
            <a:r>
              <a:rPr lang="en-US" dirty="0" smtClean="0"/>
              <a:t>to a fault introduced in the specification, design, or development (coding) phases. </a:t>
            </a:r>
            <a:endParaRPr lang="en-US" dirty="0"/>
          </a:p>
        </p:txBody>
      </p:sp>
    </p:spTree>
    <p:extLst>
      <p:ext uri="{BB962C8B-B14F-4D97-AF65-F5344CB8AC3E}">
        <p14:creationId xmlns:p14="http://schemas.microsoft.com/office/powerpoint/2010/main" val="2557647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828800" y="152400"/>
            <a:ext cx="8382000" cy="6477000"/>
          </a:xfrm>
        </p:spPr>
        <p:txBody>
          <a:bodyPr>
            <a:normAutofit fontScale="47500" lnSpcReduction="20000"/>
          </a:bodyPr>
          <a:lstStyle/>
          <a:p>
            <a:pPr>
              <a:buNone/>
            </a:pPr>
            <a:r>
              <a:rPr lang="en-US" sz="7000" b="1" dirty="0">
                <a:solidFill>
                  <a:schemeClr val="tx2"/>
                </a:solidFill>
              </a:rPr>
              <a:t>Types of errors with examples </a:t>
            </a:r>
          </a:p>
          <a:p>
            <a:pPr>
              <a:buNone/>
            </a:pPr>
            <a:endParaRPr lang="en-US" sz="7000" b="1" dirty="0">
              <a:solidFill>
                <a:schemeClr val="tx2"/>
              </a:solidFill>
            </a:endParaRPr>
          </a:p>
          <a:p>
            <a:pPr>
              <a:buNone/>
            </a:pPr>
            <a:r>
              <a:rPr lang="en-US" sz="4600" dirty="0">
                <a:solidFill>
                  <a:srgbClr val="FF0000"/>
                </a:solidFill>
              </a:rPr>
              <a:t>   User Interface Errors</a:t>
            </a:r>
            <a:r>
              <a:rPr lang="en-US" sz="4600" dirty="0"/>
              <a:t> </a:t>
            </a:r>
            <a:r>
              <a:rPr lang="en-US" sz="4200" dirty="0"/>
              <a:t>: Missing/Wrong Functions, Doesn’t do what the user expects, Missing information, Misleading, Confusing information, Wrong content in Help text, Inappropriate error </a:t>
            </a:r>
          </a:p>
          <a:p>
            <a:pPr>
              <a:buNone/>
            </a:pPr>
            <a:r>
              <a:rPr lang="en-US" sz="4200" dirty="0"/>
              <a:t>messages. Performance issues - Poor responsiveness, Can't redirect output, Inappropriate use of key board </a:t>
            </a:r>
          </a:p>
          <a:p>
            <a:pPr>
              <a:buNone/>
            </a:pPr>
            <a:r>
              <a:rPr lang="en-US" sz="4600" dirty="0"/>
              <a:t>   </a:t>
            </a:r>
            <a:r>
              <a:rPr lang="en-US" sz="4600" dirty="0">
                <a:solidFill>
                  <a:srgbClr val="FF0000"/>
                </a:solidFill>
              </a:rPr>
              <a:t>Error Handling </a:t>
            </a:r>
            <a:r>
              <a:rPr lang="en-US" sz="4600" dirty="0"/>
              <a:t>:</a:t>
            </a:r>
            <a:r>
              <a:rPr lang="en-US" sz="4200" dirty="0"/>
              <a:t>Inadequate - protection against corrupted data, tests of </a:t>
            </a:r>
            <a:r>
              <a:rPr lang="en-US" sz="4200"/>
              <a:t>user input, </a:t>
            </a:r>
            <a:r>
              <a:rPr lang="en-US" sz="4200" dirty="0"/>
              <a:t>Error recovery – aborting errors, recovery from hardware problems</a:t>
            </a:r>
            <a:r>
              <a:rPr lang="en-US" sz="4600" dirty="0"/>
              <a:t>. </a:t>
            </a:r>
          </a:p>
          <a:p>
            <a:pPr>
              <a:buNone/>
            </a:pPr>
            <a:r>
              <a:rPr lang="en-US" sz="4200" dirty="0"/>
              <a:t>. </a:t>
            </a:r>
          </a:p>
          <a:p>
            <a:pPr>
              <a:buNone/>
            </a:pPr>
            <a:r>
              <a:rPr lang="en-US" sz="4600" dirty="0"/>
              <a:t>   </a:t>
            </a:r>
            <a:r>
              <a:rPr lang="en-US" sz="4600" dirty="0">
                <a:solidFill>
                  <a:srgbClr val="FF0000"/>
                </a:solidFill>
              </a:rPr>
              <a:t>Calculation errors:  </a:t>
            </a:r>
            <a:r>
              <a:rPr lang="en-US" sz="4200" dirty="0"/>
              <a:t>Bad Logic, Bad Arithmetic, Outdated constants, Calculation errors, Incorrect conversion from one data representation to another, Wrong formula, Incorrect  approximation Initial and Later states: Failure to - set data item to zero, to initialize a loop-control  variable, or re-initialize a pointer, to clear a string or flag, Incorrect initialization.</a:t>
            </a:r>
          </a:p>
          <a:p>
            <a:pPr>
              <a:buNone/>
            </a:pPr>
            <a:r>
              <a:rPr lang="en-US" sz="4200" dirty="0"/>
              <a:t>.</a:t>
            </a:r>
          </a:p>
          <a:p>
            <a:pPr>
              <a:buNone/>
            </a:pPr>
            <a:r>
              <a:rPr lang="en-US" sz="5000" dirty="0">
                <a:solidFill>
                  <a:srgbClr val="FF0000"/>
                </a:solidFill>
              </a:rPr>
              <a:t>    Race Conditions</a:t>
            </a:r>
            <a:r>
              <a:rPr lang="en-US" sz="4200" dirty="0"/>
              <a:t>: Assumption that one event or task finished before another begins, </a:t>
            </a:r>
          </a:p>
          <a:p>
            <a:pPr>
              <a:buNone/>
            </a:pPr>
            <a:r>
              <a:rPr lang="en-US" sz="4200" dirty="0"/>
              <a:t>Resource races, Tasks starts before its prerequisites are met, Messages cross or don't arrive in </a:t>
            </a:r>
          </a:p>
          <a:p>
            <a:pPr>
              <a:buNone/>
            </a:pPr>
            <a:r>
              <a:rPr lang="en-US" sz="4200" dirty="0"/>
              <a:t>the order sent. </a:t>
            </a:r>
          </a:p>
        </p:txBody>
      </p:sp>
    </p:spTree>
    <p:extLst>
      <p:ext uri="{BB962C8B-B14F-4D97-AF65-F5344CB8AC3E}">
        <p14:creationId xmlns:p14="http://schemas.microsoft.com/office/powerpoint/2010/main" val="1732194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686800" cy="6324600"/>
          </a:xfrm>
        </p:spPr>
        <p:txBody>
          <a:bodyPr>
            <a:normAutofit/>
          </a:bodyPr>
          <a:lstStyle/>
          <a:p>
            <a:pPr>
              <a:buNone/>
            </a:pPr>
            <a:r>
              <a:rPr lang="en-US" sz="3000" dirty="0">
                <a:solidFill>
                  <a:srgbClr val="FF0000"/>
                </a:solidFill>
              </a:rPr>
              <a:t>Load Conditions:  </a:t>
            </a:r>
            <a:r>
              <a:rPr lang="en-US" sz="3000" dirty="0"/>
              <a:t>Required resources are not available, No available large memory area, Low priority tasks not put off, Doesn't erase old files from mass storage, Doesn't return unused memory. </a:t>
            </a:r>
          </a:p>
          <a:p>
            <a:pPr>
              <a:buNone/>
            </a:pPr>
            <a:r>
              <a:rPr lang="en-US" sz="3000" dirty="0"/>
              <a:t>  </a:t>
            </a:r>
            <a:r>
              <a:rPr lang="en-US" sz="3000" dirty="0">
                <a:solidFill>
                  <a:srgbClr val="FF0000"/>
                </a:solidFill>
              </a:rPr>
              <a:t>Hardware: </a:t>
            </a:r>
            <a:r>
              <a:rPr lang="en-US" sz="3000" dirty="0"/>
              <a:t>Wrong Device, Device unavailable, Underutilizing device intelligence, Wrong operation or instruction codes. </a:t>
            </a:r>
          </a:p>
          <a:p>
            <a:pPr>
              <a:buNone/>
            </a:pPr>
            <a:r>
              <a:rPr lang="en-US" sz="3000" dirty="0"/>
              <a:t>  </a:t>
            </a:r>
            <a:r>
              <a:rPr lang="en-US" sz="3000" dirty="0">
                <a:solidFill>
                  <a:srgbClr val="FF0000"/>
                </a:solidFill>
              </a:rPr>
              <a:t>Testing Errors</a:t>
            </a:r>
            <a:r>
              <a:rPr lang="en-US" sz="3000" dirty="0"/>
              <a:t>: Failure to notice/report a problem, Failure to use the most promising test case, Corrupted data files, Misinterpreted specifications or documentation, Failure to make it clear how to reproduce the problem, Failure to check for unresolved problems just before release, Failure to verify fixes, Failure to provide summary report</a:t>
            </a:r>
            <a:r>
              <a:rPr lang="en-US" dirty="0" smtClean="0"/>
              <a:t>.</a:t>
            </a:r>
            <a:endParaRPr lang="en-US" dirty="0"/>
          </a:p>
        </p:txBody>
      </p:sp>
    </p:spTree>
    <p:extLst>
      <p:ext uri="{BB962C8B-B14F-4D97-AF65-F5344CB8AC3E}">
        <p14:creationId xmlns:p14="http://schemas.microsoft.com/office/powerpoint/2010/main" val="405567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914401"/>
            <a:ext cx="8229600" cy="5211763"/>
          </a:xfrm>
        </p:spPr>
        <p:txBody>
          <a:bodyPr/>
          <a:lstStyle/>
          <a:p>
            <a:pPr algn="ctr">
              <a:buNone/>
            </a:pPr>
            <a:r>
              <a:rPr lang="en-US" dirty="0" smtClean="0"/>
              <a:t>Difference between validation and verification ?</a:t>
            </a:r>
          </a:p>
          <a:p>
            <a:pPr algn="ctr">
              <a:buNone/>
            </a:pPr>
            <a:endParaRPr lang="en-US" dirty="0" smtClean="0"/>
          </a:p>
          <a:p>
            <a:pPr algn="ctr">
              <a:buNone/>
            </a:pPr>
            <a:r>
              <a:rPr lang="en-US" b="1" dirty="0" smtClean="0">
                <a:solidFill>
                  <a:schemeClr val="accent1">
                    <a:lumMod val="75000"/>
                  </a:schemeClr>
                </a:solidFill>
              </a:rPr>
              <a:t>Verification is to see if it meets its specifications and validation is to see if it meets its users requirements.</a:t>
            </a:r>
            <a:endParaRPr lang="en-US" b="1" dirty="0">
              <a:solidFill>
                <a:schemeClr val="accent1">
                  <a:lumMod val="75000"/>
                </a:schemeClr>
              </a:solidFill>
            </a:endParaRPr>
          </a:p>
        </p:txBody>
      </p:sp>
    </p:spTree>
    <p:extLst>
      <p:ext uri="{BB962C8B-B14F-4D97-AF65-F5344CB8AC3E}">
        <p14:creationId xmlns:p14="http://schemas.microsoft.com/office/powerpoint/2010/main" val="849943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381001"/>
            <a:ext cx="8229600" cy="5745163"/>
          </a:xfrm>
        </p:spPr>
        <p:txBody>
          <a:bodyPr>
            <a:normAutofit fontScale="77500" lnSpcReduction="20000"/>
          </a:bodyPr>
          <a:lstStyle/>
          <a:p>
            <a:pPr>
              <a:buNone/>
            </a:pPr>
            <a:r>
              <a:rPr lang="en-US" sz="3400" b="1" dirty="0"/>
              <a:t>          NOT ALL THE BUGS YOU FIND WILL BE FIXED</a:t>
            </a:r>
          </a:p>
          <a:p>
            <a:pPr>
              <a:buNone/>
            </a:pPr>
            <a:r>
              <a:rPr lang="en-US" dirty="0" smtClean="0"/>
              <a:t>    There are several reasons why you might choose not to fix a bug</a:t>
            </a:r>
          </a:p>
          <a:p>
            <a:pPr>
              <a:buNone/>
            </a:pPr>
            <a:endParaRPr lang="en-US" dirty="0" smtClean="0"/>
          </a:p>
          <a:p>
            <a:pPr marL="514350" indent="-514350">
              <a:buNone/>
            </a:pPr>
            <a:r>
              <a:rPr lang="en-US" b="1" dirty="0" smtClean="0"/>
              <a:t>1. There’s not enough time</a:t>
            </a:r>
          </a:p>
          <a:p>
            <a:pPr marL="514350" indent="-514350">
              <a:buNone/>
            </a:pPr>
            <a:r>
              <a:rPr lang="en-US" sz="2900" b="1" dirty="0">
                <a:solidFill>
                  <a:schemeClr val="tx2">
                    <a:lumMod val="75000"/>
                  </a:schemeClr>
                </a:solidFill>
              </a:rPr>
              <a:t>      In every project there are always too many software features, too few people to code and text them and not enough room left in the schedule to finish.</a:t>
            </a:r>
          </a:p>
          <a:p>
            <a:pPr marL="514350" indent="-514350">
              <a:buNone/>
            </a:pPr>
            <a:endParaRPr lang="en-US" sz="2400" b="1" dirty="0">
              <a:solidFill>
                <a:schemeClr val="tx2">
                  <a:lumMod val="75000"/>
                </a:schemeClr>
              </a:solidFill>
            </a:endParaRPr>
          </a:p>
          <a:p>
            <a:pPr marL="514350" indent="-514350">
              <a:buNone/>
            </a:pPr>
            <a:r>
              <a:rPr lang="en-US" b="1" dirty="0" smtClean="0"/>
              <a:t>2. Its really not a bug</a:t>
            </a:r>
          </a:p>
          <a:p>
            <a:pPr marL="514350" indent="-514350">
              <a:buNone/>
            </a:pPr>
            <a:r>
              <a:rPr lang="en-US" dirty="0" smtClean="0"/>
              <a:t>	</a:t>
            </a:r>
            <a:r>
              <a:rPr lang="en-US" sz="2900" b="1" dirty="0">
                <a:solidFill>
                  <a:schemeClr val="tx2">
                    <a:lumMod val="75000"/>
                  </a:schemeClr>
                </a:solidFill>
              </a:rPr>
              <a:t>some times it is not really a bug but misunderstanding accurs.</a:t>
            </a:r>
          </a:p>
          <a:p>
            <a:pPr marL="514350" indent="-514350">
              <a:buNone/>
            </a:pPr>
            <a:endParaRPr lang="en-US" sz="2400" b="1" dirty="0">
              <a:solidFill>
                <a:schemeClr val="tx2">
                  <a:lumMod val="75000"/>
                </a:schemeClr>
              </a:solidFill>
            </a:endParaRPr>
          </a:p>
          <a:p>
            <a:pPr marL="514350" indent="-514350">
              <a:buNone/>
            </a:pPr>
            <a:r>
              <a:rPr lang="en-US" sz="3300" b="1" dirty="0"/>
              <a:t>3. Its too risky to fix</a:t>
            </a:r>
          </a:p>
          <a:p>
            <a:pPr marL="514350" indent="-514350">
              <a:buNone/>
            </a:pPr>
            <a:r>
              <a:rPr lang="en-US" b="1" dirty="0">
                <a:solidFill>
                  <a:schemeClr val="tx2">
                    <a:lumMod val="75000"/>
                  </a:schemeClr>
                </a:solidFill>
              </a:rPr>
              <a:t>       Some times one bug fixing causes some other bugs to appear . It is too risky to change the software. it may be better to leave the known bug to avoid the risk of creating new, unknown ones.</a:t>
            </a:r>
          </a:p>
          <a:p>
            <a:pPr marL="514350" indent="-514350">
              <a:buNone/>
            </a:pPr>
            <a:endParaRPr lang="en-US" b="1" dirty="0">
              <a:solidFill>
                <a:schemeClr val="tx2">
                  <a:lumMod val="75000"/>
                </a:schemeClr>
              </a:solidFill>
            </a:endParaRPr>
          </a:p>
          <a:p>
            <a:pPr marL="514350" indent="-514350">
              <a:buNone/>
            </a:pPr>
            <a:r>
              <a:rPr lang="en-US" b="1" dirty="0" smtClean="0"/>
              <a:t>4. Bugs are in small section and we avoid it bug sometimes disappear</a:t>
            </a:r>
          </a:p>
          <a:p>
            <a:pPr marL="514350" indent="-514350">
              <a:buNone/>
            </a:pPr>
            <a:endParaRPr lang="en-US" dirty="0"/>
          </a:p>
        </p:txBody>
      </p:sp>
    </p:spTree>
    <p:extLst>
      <p:ext uri="{BB962C8B-B14F-4D97-AF65-F5344CB8AC3E}">
        <p14:creationId xmlns:p14="http://schemas.microsoft.com/office/powerpoint/2010/main" val="1132475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839200" cy="6477000"/>
          </a:xfrm>
        </p:spPr>
        <p:txBody>
          <a:bodyPr/>
          <a:lstStyle/>
          <a:p>
            <a:pPr>
              <a:buNone/>
            </a:pPr>
            <a:r>
              <a:rPr lang="en-US" sz="4000" dirty="0"/>
              <a:t>                      2.2  Defect tracking</a:t>
            </a:r>
          </a:p>
          <a:p>
            <a:pPr>
              <a:buNone/>
            </a:pPr>
            <a:r>
              <a:rPr lang="en-US" dirty="0" smtClean="0"/>
              <a:t>What is a defect ? </a:t>
            </a:r>
          </a:p>
          <a:p>
            <a:pPr>
              <a:buNone/>
            </a:pPr>
            <a:r>
              <a:rPr lang="en-US" dirty="0" smtClean="0"/>
              <a:t>As defined earlier defect is a variance from a desired product attribute (it can be wrong, missing or wrong data) . It can be of two types – Defect from the product or a variance from customer/user expectations. It is a flaw in the software system and has no impact until it affects  the user/customer and operational system. </a:t>
            </a:r>
            <a:endParaRPr lang="en-US" dirty="0"/>
          </a:p>
        </p:txBody>
      </p:sp>
    </p:spTree>
    <p:extLst>
      <p:ext uri="{BB962C8B-B14F-4D97-AF65-F5344CB8AC3E}">
        <p14:creationId xmlns:p14="http://schemas.microsoft.com/office/powerpoint/2010/main" val="325971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381001"/>
            <a:ext cx="8229600" cy="5745163"/>
          </a:xfrm>
        </p:spPr>
        <p:txBody>
          <a:bodyPr>
            <a:normAutofit fontScale="92500"/>
          </a:bodyPr>
          <a:lstStyle/>
          <a:p>
            <a:pPr>
              <a:buNone/>
            </a:pPr>
            <a:r>
              <a:rPr lang="en-US" dirty="0" smtClean="0"/>
              <a:t>What are the defect categories? </a:t>
            </a:r>
          </a:p>
          <a:p>
            <a:pPr>
              <a:buNone/>
            </a:pPr>
            <a:r>
              <a:rPr lang="en-US" dirty="0" smtClean="0"/>
              <a:t>With the knowledge of testing so far gained, you can now be able to categorize the defects you  have found. Defects can be categorized into different types basing on the core issues they  address. Some defects address </a:t>
            </a:r>
            <a:r>
              <a:rPr lang="en-US" b="1" dirty="0" smtClean="0"/>
              <a:t>security or database issues </a:t>
            </a:r>
            <a:r>
              <a:rPr lang="en-US" dirty="0" smtClean="0"/>
              <a:t>while others may refer to </a:t>
            </a:r>
            <a:r>
              <a:rPr lang="en-US" b="1" dirty="0" smtClean="0"/>
              <a:t>functionality</a:t>
            </a:r>
            <a:r>
              <a:rPr lang="en-US" dirty="0" smtClean="0"/>
              <a:t> </a:t>
            </a:r>
          </a:p>
          <a:p>
            <a:pPr>
              <a:buNone/>
            </a:pPr>
            <a:r>
              <a:rPr lang="en-US" b="1" dirty="0" smtClean="0"/>
              <a:t> Security Defects:  </a:t>
            </a:r>
            <a:r>
              <a:rPr lang="en-US" dirty="0" smtClean="0"/>
              <a:t>Application security defects generally involve improper handling of data sent from the user to the application. These defects are the most severe and given highest priority for a fix. </a:t>
            </a:r>
          </a:p>
          <a:p>
            <a:pPr>
              <a:buNone/>
            </a:pPr>
            <a:r>
              <a:rPr lang="en-US" dirty="0" smtClean="0"/>
              <a:t>Examples: </a:t>
            </a:r>
          </a:p>
          <a:p>
            <a:pPr>
              <a:buNone/>
            </a:pPr>
            <a:r>
              <a:rPr lang="en-US" dirty="0" smtClean="0"/>
              <a:t>- </a:t>
            </a:r>
            <a:r>
              <a:rPr lang="en-US" b="1" dirty="0" smtClean="0"/>
              <a:t>Authentication:  </a:t>
            </a:r>
            <a:r>
              <a:rPr lang="en-US" dirty="0" smtClean="0"/>
              <a:t>Accepting an invalid username/password </a:t>
            </a:r>
          </a:p>
          <a:p>
            <a:pPr>
              <a:buNone/>
            </a:pPr>
            <a:r>
              <a:rPr lang="en-US" b="1" dirty="0" smtClean="0"/>
              <a:t>- Authorization:  </a:t>
            </a:r>
            <a:r>
              <a:rPr lang="en-US" dirty="0" smtClean="0"/>
              <a:t>Accessibility to pages though permission not given </a:t>
            </a:r>
            <a:endParaRPr lang="en-US" dirty="0"/>
          </a:p>
        </p:txBody>
      </p:sp>
    </p:spTree>
    <p:extLst>
      <p:ext uri="{BB962C8B-B14F-4D97-AF65-F5344CB8AC3E}">
        <p14:creationId xmlns:p14="http://schemas.microsoft.com/office/powerpoint/2010/main" val="2289466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304800"/>
            <a:ext cx="8686800" cy="6248400"/>
          </a:xfrm>
        </p:spPr>
        <p:txBody>
          <a:bodyPr>
            <a:normAutofit/>
          </a:bodyPr>
          <a:lstStyle/>
          <a:p>
            <a:pPr>
              <a:buNone/>
            </a:pPr>
            <a:r>
              <a:rPr lang="en-US" sz="2400" b="1" dirty="0"/>
              <a:t>Data Quality/Database Defects: </a:t>
            </a:r>
            <a:r>
              <a:rPr lang="en-US" sz="2400" dirty="0"/>
              <a:t>Deals with improper handling of data in the database. </a:t>
            </a:r>
          </a:p>
          <a:p>
            <a:pPr>
              <a:buNone/>
            </a:pPr>
            <a:r>
              <a:rPr lang="en-US" sz="2400" dirty="0"/>
              <a:t>Examples: </a:t>
            </a:r>
          </a:p>
          <a:p>
            <a:pPr>
              <a:buNone/>
            </a:pPr>
            <a:r>
              <a:rPr lang="en-US" sz="2400" dirty="0"/>
              <a:t>- Values not deleted/inserted into the database properly </a:t>
            </a:r>
          </a:p>
          <a:p>
            <a:pPr>
              <a:buFontTx/>
              <a:buChar char="-"/>
            </a:pPr>
            <a:r>
              <a:rPr lang="en-US" sz="2400" dirty="0"/>
              <a:t>Improper/wrong/null values inserted in place of the actual values</a:t>
            </a:r>
          </a:p>
          <a:p>
            <a:pPr>
              <a:buNone/>
            </a:pPr>
            <a:r>
              <a:rPr lang="en-US" sz="2400" b="1" dirty="0"/>
              <a:t>Functionality Defects: </a:t>
            </a:r>
            <a:r>
              <a:rPr lang="en-US" sz="2400" dirty="0"/>
              <a:t>These defects affect the functionality of the application.</a:t>
            </a:r>
          </a:p>
          <a:p>
            <a:pPr>
              <a:buNone/>
            </a:pPr>
            <a:r>
              <a:rPr lang="en-US" sz="2400" dirty="0"/>
              <a:t>Examples: </a:t>
            </a:r>
          </a:p>
          <a:p>
            <a:pPr>
              <a:buNone/>
            </a:pPr>
            <a:r>
              <a:rPr lang="en-US" sz="2400" dirty="0"/>
              <a:t>- Buttons like Save, Delete, Cancel not performing their intended functions </a:t>
            </a:r>
          </a:p>
          <a:p>
            <a:pPr>
              <a:buNone/>
            </a:pPr>
            <a:r>
              <a:rPr lang="en-US" sz="2400" dirty="0"/>
              <a:t>- A missing functionality (or) a feature not functioning the way it is intended to </a:t>
            </a:r>
          </a:p>
          <a:p>
            <a:pPr>
              <a:buFontTx/>
              <a:buChar char="-"/>
            </a:pPr>
            <a:r>
              <a:rPr lang="en-US" sz="2400" dirty="0"/>
              <a:t>Continuous execution of loops  </a:t>
            </a:r>
          </a:p>
        </p:txBody>
      </p:sp>
    </p:spTree>
    <p:extLst>
      <p:ext uri="{BB962C8B-B14F-4D97-AF65-F5344CB8AC3E}">
        <p14:creationId xmlns:p14="http://schemas.microsoft.com/office/powerpoint/2010/main" val="1765828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304800"/>
            <a:ext cx="8763000" cy="6324600"/>
          </a:xfrm>
        </p:spPr>
        <p:txBody>
          <a:bodyPr>
            <a:normAutofit fontScale="77500" lnSpcReduction="20000"/>
          </a:bodyPr>
          <a:lstStyle/>
          <a:p>
            <a:pPr>
              <a:buNone/>
            </a:pPr>
            <a:r>
              <a:rPr lang="en-US" sz="3100" b="1" dirty="0"/>
              <a:t>User Interface Defects: </a:t>
            </a:r>
            <a:r>
              <a:rPr lang="en-US" sz="3100" dirty="0"/>
              <a:t>As the name suggests, the bugs deal with problems related to UI are  usually considered less severe.</a:t>
            </a:r>
          </a:p>
          <a:p>
            <a:pPr>
              <a:buNone/>
            </a:pPr>
            <a:r>
              <a:rPr lang="en-US" sz="3100" dirty="0"/>
              <a:t>Examples: </a:t>
            </a:r>
          </a:p>
          <a:p>
            <a:pPr>
              <a:buNone/>
            </a:pPr>
            <a:r>
              <a:rPr lang="en-US" sz="3100" dirty="0"/>
              <a:t>- Improper error/warning/UI messages </a:t>
            </a:r>
          </a:p>
          <a:p>
            <a:pPr>
              <a:buFontTx/>
              <a:buChar char="-"/>
            </a:pPr>
            <a:r>
              <a:rPr lang="en-US" sz="3100" dirty="0"/>
              <a:t>Spelling mistakes </a:t>
            </a:r>
          </a:p>
          <a:p>
            <a:pPr>
              <a:buNone/>
            </a:pPr>
            <a:r>
              <a:rPr lang="en-US" b="1" dirty="0" smtClean="0"/>
              <a:t>                                    </a:t>
            </a:r>
            <a:r>
              <a:rPr lang="en-US" sz="2400" b="1" dirty="0"/>
              <a:t> </a:t>
            </a:r>
            <a:r>
              <a:rPr lang="en-US" b="1" dirty="0" smtClean="0"/>
              <a:t>How defect is reported ?</a:t>
            </a:r>
          </a:p>
          <a:p>
            <a:pPr>
              <a:buNone/>
            </a:pPr>
            <a:r>
              <a:rPr lang="en-US" sz="3100" dirty="0"/>
              <a:t>Once the test cases are developed using the appropriate techniques, they are executed which is when the bugs occur. It is very important that these bugs be reported as soon as possible because, the earlier you report a bug, the more time remains in the schedule to get it fixed. Simple example is that you report a wrong functionality documented in the Help file a few months </a:t>
            </a:r>
          </a:p>
          <a:p>
            <a:pPr>
              <a:buNone/>
            </a:pPr>
            <a:r>
              <a:rPr lang="en-US" sz="3100" dirty="0"/>
              <a:t>before the product release, the chances that it will be fixed are very high. If you report the same bug few hours before the release, the odds(probability of </a:t>
            </a:r>
            <a:r>
              <a:rPr lang="en-US" sz="3100" dirty="0" err="1"/>
              <a:t>accurance</a:t>
            </a:r>
            <a:r>
              <a:rPr lang="en-US" sz="3100" dirty="0"/>
              <a:t>) are that it wont be fixed. The bug is still the same though you report it few months or few hours before the release, but what matters is the time.</a:t>
            </a:r>
          </a:p>
        </p:txBody>
      </p:sp>
    </p:spTree>
    <p:extLst>
      <p:ext uri="{BB962C8B-B14F-4D97-AF65-F5344CB8AC3E}">
        <p14:creationId xmlns:p14="http://schemas.microsoft.com/office/powerpoint/2010/main" val="46300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152400"/>
            <a:ext cx="8686800" cy="6477000"/>
          </a:xfrm>
        </p:spPr>
        <p:txBody>
          <a:bodyPr>
            <a:normAutofit/>
          </a:bodyPr>
          <a:lstStyle/>
          <a:p>
            <a:pPr>
              <a:buNone/>
            </a:pPr>
            <a:r>
              <a:rPr lang="en-US" dirty="0" smtClean="0">
                <a:solidFill>
                  <a:schemeClr val="tx2">
                    <a:lumMod val="75000"/>
                  </a:schemeClr>
                </a:solidFill>
              </a:rPr>
              <a:t>    </a:t>
            </a:r>
            <a:r>
              <a:rPr lang="en-US" dirty="0">
                <a:solidFill>
                  <a:srgbClr val="FF0000"/>
                </a:solidFill>
              </a:rPr>
              <a:t>Formal Testing   </a:t>
            </a:r>
            <a:r>
              <a:rPr lang="en-US" dirty="0" smtClean="0"/>
              <a:t>:</a:t>
            </a:r>
            <a:r>
              <a:rPr lang="en-US" sz="2400" dirty="0"/>
              <a:t>Performed by test engineers </a:t>
            </a:r>
          </a:p>
          <a:p>
            <a:pPr>
              <a:buNone/>
            </a:pPr>
            <a:r>
              <a:rPr lang="en-US" dirty="0" smtClean="0"/>
              <a:t>    </a:t>
            </a:r>
            <a:r>
              <a:rPr lang="en-US" dirty="0">
                <a:solidFill>
                  <a:srgbClr val="FF0000"/>
                </a:solidFill>
              </a:rPr>
              <a:t>Informal Testing </a:t>
            </a:r>
            <a:r>
              <a:rPr lang="en-US" dirty="0" smtClean="0"/>
              <a:t>:</a:t>
            </a:r>
            <a:r>
              <a:rPr lang="en-US" sz="2400" dirty="0"/>
              <a:t>Performed by the developers </a:t>
            </a:r>
          </a:p>
          <a:p>
            <a:pPr>
              <a:buNone/>
            </a:pPr>
            <a:r>
              <a:rPr lang="en-US" sz="2400" dirty="0"/>
              <a:t>      </a:t>
            </a:r>
            <a:r>
              <a:rPr lang="en-US" dirty="0">
                <a:solidFill>
                  <a:srgbClr val="FF0000"/>
                </a:solidFill>
              </a:rPr>
              <a:t>Incremental Testing: </a:t>
            </a:r>
            <a:r>
              <a:rPr lang="en-US" sz="2400" dirty="0"/>
              <a:t>Incremental testing is partial testing of an incomplete product. The goal of incremental testing is to provide an early feedback to software developers</a:t>
            </a:r>
          </a:p>
          <a:p>
            <a:pPr>
              <a:buNone/>
            </a:pPr>
            <a:r>
              <a:rPr lang="en-US" dirty="0">
                <a:solidFill>
                  <a:srgbClr val="FF0000"/>
                </a:solidFill>
              </a:rPr>
              <a:t>      Functional Testing</a:t>
            </a:r>
            <a:r>
              <a:rPr lang="en-US" sz="2400" dirty="0"/>
              <a:t>: Verifying that a module functions as stated in the specification and establishing confidence that a program does what it is supposed to do.</a:t>
            </a:r>
          </a:p>
          <a:p>
            <a:pPr>
              <a:buNone/>
            </a:pPr>
            <a:r>
              <a:rPr lang="en-US" dirty="0">
                <a:solidFill>
                  <a:srgbClr val="FF0000"/>
                </a:solidFill>
              </a:rPr>
              <a:t>      End-to-end Testing</a:t>
            </a:r>
            <a:r>
              <a:rPr lang="en-US" sz="2400" dirty="0"/>
              <a:t>: Similar to system testing - testing a complete application in a situation such as interacting with a database, using network communication, or interacting with other hardware, application, or system.</a:t>
            </a:r>
          </a:p>
          <a:p>
            <a:pPr>
              <a:buNone/>
            </a:pPr>
            <a:r>
              <a:rPr lang="en-US" dirty="0">
                <a:solidFill>
                  <a:srgbClr val="FF0000"/>
                </a:solidFill>
              </a:rPr>
              <a:t>     Regression Testing</a:t>
            </a:r>
            <a:r>
              <a:rPr lang="en-US" sz="2400" dirty="0"/>
              <a:t>: Testing with the intent of determining if bug fixes have been successful and have not created any new problems.</a:t>
            </a:r>
          </a:p>
          <a:p>
            <a:pPr>
              <a:buNone/>
            </a:pPr>
            <a:endParaRPr lang="en-US" sz="2400" dirty="0"/>
          </a:p>
        </p:txBody>
      </p:sp>
    </p:spTree>
    <p:extLst>
      <p:ext uri="{BB962C8B-B14F-4D97-AF65-F5344CB8AC3E}">
        <p14:creationId xmlns:p14="http://schemas.microsoft.com/office/powerpoint/2010/main" val="1657222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686800" cy="6477000"/>
          </a:xfrm>
        </p:spPr>
        <p:txBody>
          <a:bodyPr>
            <a:noAutofit/>
          </a:bodyPr>
          <a:lstStyle/>
          <a:p>
            <a:pPr>
              <a:buNone/>
            </a:pPr>
            <a:r>
              <a:rPr lang="en-US" sz="2400" b="1" dirty="0"/>
              <a:t>           How descriptive should your bug/defect report be? </a:t>
            </a:r>
          </a:p>
          <a:p>
            <a:pPr>
              <a:buNone/>
            </a:pPr>
            <a:r>
              <a:rPr lang="en-US" sz="1800" dirty="0"/>
              <a:t>You should provide enough detail while reporting the bug keeping in mind the people who will use it – test lead, developer, project manager, other testers, new testers assigned etc. This means that the report you will write should be concise, straight and clear. Following are the details your report should contain: </a:t>
            </a:r>
          </a:p>
          <a:p>
            <a:pPr>
              <a:buNone/>
            </a:pPr>
            <a:r>
              <a:rPr lang="en-US" sz="1800" dirty="0"/>
              <a:t> Bug Title </a:t>
            </a:r>
          </a:p>
          <a:p>
            <a:pPr>
              <a:buNone/>
            </a:pPr>
            <a:r>
              <a:rPr lang="en-US" sz="1800" dirty="0"/>
              <a:t> Bug identifier (number, ID, etc.) </a:t>
            </a:r>
          </a:p>
          <a:p>
            <a:pPr>
              <a:buNone/>
            </a:pPr>
            <a:r>
              <a:rPr lang="en-US" sz="1800" dirty="0"/>
              <a:t> The application name or identifier and version </a:t>
            </a:r>
          </a:p>
          <a:p>
            <a:pPr>
              <a:buNone/>
            </a:pPr>
            <a:r>
              <a:rPr lang="en-US" sz="1800" dirty="0"/>
              <a:t> The function, module, feature, object, screen, etc. where the bug occurred </a:t>
            </a:r>
          </a:p>
          <a:p>
            <a:pPr>
              <a:buNone/>
            </a:pPr>
            <a:r>
              <a:rPr lang="en-US" sz="1800" dirty="0"/>
              <a:t> Environment (OS, Browser and its version) </a:t>
            </a:r>
          </a:p>
          <a:p>
            <a:pPr>
              <a:buNone/>
            </a:pPr>
            <a:r>
              <a:rPr lang="en-US" sz="1800" dirty="0"/>
              <a:t> Bug Type or Category / Priority /severity</a:t>
            </a:r>
          </a:p>
          <a:p>
            <a:pPr>
              <a:buNone/>
            </a:pPr>
            <a:r>
              <a:rPr lang="en-US" sz="1800" dirty="0"/>
              <a:t> Bug Category: Security, Database, Functionality (Critical/General), UI </a:t>
            </a:r>
          </a:p>
          <a:p>
            <a:pPr>
              <a:buNone/>
            </a:pPr>
            <a:r>
              <a:rPr lang="en-US" sz="1800" dirty="0"/>
              <a:t> Bug Severity: Severity with which the bug affects the application – Very High, High, </a:t>
            </a:r>
          </a:p>
          <a:p>
            <a:pPr>
              <a:buNone/>
            </a:pPr>
            <a:r>
              <a:rPr lang="en-US" sz="1800" dirty="0"/>
              <a:t>Medium, Low, Very Low </a:t>
            </a:r>
          </a:p>
          <a:p>
            <a:pPr>
              <a:buNone/>
            </a:pPr>
            <a:r>
              <a:rPr lang="en-US" sz="1800" dirty="0"/>
              <a:t> Bug Priority: Recommended priority to be given for a fix of this bug – P0, P1, P2, P3, </a:t>
            </a:r>
          </a:p>
          <a:p>
            <a:pPr>
              <a:buNone/>
            </a:pPr>
            <a:r>
              <a:rPr lang="en-US" sz="1800" dirty="0"/>
              <a:t>P4, P5 (P0-Highest, P5-Lowest) </a:t>
            </a:r>
          </a:p>
          <a:p>
            <a:pPr>
              <a:buNone/>
            </a:pPr>
            <a:r>
              <a:rPr lang="en-US" sz="1800" dirty="0"/>
              <a:t>Bug description      -bug status(</a:t>
            </a:r>
            <a:r>
              <a:rPr lang="en-US" sz="1800" dirty="0" err="1"/>
              <a:t>open,close,pending,acceptd,not</a:t>
            </a:r>
            <a:r>
              <a:rPr lang="en-US" sz="1800" dirty="0"/>
              <a:t> accepted)</a:t>
            </a:r>
          </a:p>
          <a:p>
            <a:pPr>
              <a:buNone/>
            </a:pPr>
            <a:r>
              <a:rPr lang="en-US" sz="1800" dirty="0"/>
              <a:t> Test case name/number/identifier        - Bug description </a:t>
            </a:r>
          </a:p>
          <a:p>
            <a:pPr>
              <a:buNone/>
            </a:pPr>
            <a:r>
              <a:rPr lang="en-US" sz="1800" dirty="0"/>
              <a:t>- Actual Result </a:t>
            </a:r>
          </a:p>
          <a:p>
            <a:pPr>
              <a:buNone/>
            </a:pPr>
            <a:r>
              <a:rPr lang="en-US" sz="1800" dirty="0"/>
              <a:t> Tester Comments</a:t>
            </a:r>
            <a:endParaRPr lang="en-US" sz="1800" dirty="0"/>
          </a:p>
        </p:txBody>
      </p:sp>
    </p:spTree>
    <p:extLst>
      <p:ext uri="{BB962C8B-B14F-4D97-AF65-F5344CB8AC3E}">
        <p14:creationId xmlns:p14="http://schemas.microsoft.com/office/powerpoint/2010/main" val="639123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686800" cy="6629400"/>
          </a:xfrm>
        </p:spPr>
        <p:txBody>
          <a:bodyPr/>
          <a:lstStyle/>
          <a:p>
            <a:pPr>
              <a:buNone/>
            </a:pPr>
            <a:r>
              <a:rPr lang="en-US" dirty="0" smtClean="0"/>
              <a:t>What does the tester do when the defect is fixed? </a:t>
            </a:r>
          </a:p>
          <a:p>
            <a:pPr>
              <a:buNone/>
            </a:pPr>
            <a:r>
              <a:rPr lang="en-US" sz="2400" dirty="0"/>
              <a:t>Once the reported defect is fixed, the tester needs to re-test to confirm the fix. This is usually done by executing the possible scenarios where the bug can occur. Once retesting is completed, </a:t>
            </a:r>
          </a:p>
          <a:p>
            <a:pPr>
              <a:buNone/>
            </a:pPr>
            <a:r>
              <a:rPr lang="en-US" sz="2400" dirty="0"/>
              <a:t>the fix can be confirmed and the bug can be closed. This marks the end of the bug life cycle.</a:t>
            </a:r>
            <a:endParaRPr lang="en-US" sz="2400" dirty="0"/>
          </a:p>
        </p:txBody>
      </p:sp>
    </p:spTree>
    <p:extLst>
      <p:ext uri="{BB962C8B-B14F-4D97-AF65-F5344CB8AC3E}">
        <p14:creationId xmlns:p14="http://schemas.microsoft.com/office/powerpoint/2010/main" val="2381270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763000" cy="6324600"/>
          </a:xfrm>
        </p:spPr>
        <p:txBody>
          <a:bodyPr>
            <a:normAutofit fontScale="32500" lnSpcReduction="20000"/>
          </a:bodyPr>
          <a:lstStyle/>
          <a:p>
            <a:pPr>
              <a:buNone/>
            </a:pPr>
            <a:r>
              <a:rPr lang="en-US" sz="5900" dirty="0"/>
              <a:t>                              2.3     Bug Life Cycle </a:t>
            </a:r>
          </a:p>
          <a:p>
            <a:pPr>
              <a:buNone/>
            </a:pPr>
            <a:endParaRPr lang="en-US" dirty="0" smtClean="0"/>
          </a:p>
          <a:p>
            <a:pPr>
              <a:buNone/>
            </a:pPr>
            <a:r>
              <a:rPr lang="en-US" sz="3400" dirty="0"/>
              <a:t>Bug Life Cycle starts with an unintentional software bug/behavior and ends when the assigned </a:t>
            </a:r>
          </a:p>
          <a:p>
            <a:pPr>
              <a:buNone/>
            </a:pPr>
            <a:r>
              <a:rPr lang="en-US" sz="3400" dirty="0"/>
              <a:t>developer fixes the bug. A bug when found should be communicated and assigned to a developer </a:t>
            </a:r>
          </a:p>
          <a:p>
            <a:pPr>
              <a:buNone/>
            </a:pPr>
            <a:r>
              <a:rPr lang="en-US" sz="3400" dirty="0"/>
              <a:t>that can fix it. Once fixed, the problem area should be re-tested. Also, confirmation should be </a:t>
            </a:r>
          </a:p>
          <a:p>
            <a:pPr>
              <a:buNone/>
            </a:pPr>
            <a:r>
              <a:rPr lang="en-US" sz="3400" dirty="0"/>
              <a:t>made to verify if the fix did not create problems elsewhere. In most of the cases, the life cycle </a:t>
            </a:r>
          </a:p>
          <a:p>
            <a:pPr>
              <a:buNone/>
            </a:pPr>
            <a:r>
              <a:rPr lang="en-US" sz="3400" dirty="0"/>
              <a:t>gets very complicated and difficult to track making it imperative to have a bug/defect tracking </a:t>
            </a:r>
          </a:p>
          <a:p>
            <a:pPr>
              <a:buNone/>
            </a:pPr>
            <a:r>
              <a:rPr lang="en-US" sz="3400" dirty="0"/>
              <a:t>system in place. </a:t>
            </a:r>
          </a:p>
          <a:p>
            <a:pPr>
              <a:buNone/>
            </a:pPr>
            <a:r>
              <a:rPr lang="en-US" sz="3400" dirty="0"/>
              <a:t>See Defect Tracking </a:t>
            </a:r>
          </a:p>
          <a:p>
            <a:pPr>
              <a:buNone/>
            </a:pPr>
            <a:r>
              <a:rPr lang="en-US" sz="3400" dirty="0"/>
              <a:t>Following are the different phases of a Bug Life Cycle: </a:t>
            </a:r>
          </a:p>
          <a:p>
            <a:pPr>
              <a:buNone/>
            </a:pPr>
            <a:r>
              <a:rPr lang="en-US" sz="3400" b="1" dirty="0"/>
              <a:t>Open:   </a:t>
            </a:r>
            <a:r>
              <a:rPr lang="en-US" sz="3400" dirty="0"/>
              <a:t>A bug is in Open state when a tester identifies a problem area </a:t>
            </a:r>
          </a:p>
          <a:p>
            <a:pPr>
              <a:buNone/>
            </a:pPr>
            <a:r>
              <a:rPr lang="en-US" sz="3400" b="1" dirty="0"/>
              <a:t>Accepted:  </a:t>
            </a:r>
            <a:r>
              <a:rPr lang="en-US" sz="3400" dirty="0"/>
              <a:t>The bug is then assigned to a developer for a fix. The developer then accepts if valid. </a:t>
            </a:r>
          </a:p>
          <a:p>
            <a:pPr>
              <a:buNone/>
            </a:pPr>
            <a:r>
              <a:rPr lang="en-US" sz="3400" b="1" dirty="0"/>
              <a:t>Not Accepted/Won’t fix:   </a:t>
            </a:r>
            <a:r>
              <a:rPr lang="en-US" sz="3400" dirty="0"/>
              <a:t>If the developer considers the bug as low level or does not accept it </a:t>
            </a:r>
          </a:p>
          <a:p>
            <a:pPr>
              <a:buNone/>
            </a:pPr>
            <a:r>
              <a:rPr lang="en-US" sz="3400" dirty="0"/>
              <a:t>as a bug, thus pushing it into Not Accepted/Won’t fix state. </a:t>
            </a:r>
          </a:p>
          <a:p>
            <a:pPr>
              <a:buNone/>
            </a:pPr>
            <a:r>
              <a:rPr lang="en-US" sz="3400" dirty="0"/>
              <a:t>Such bugs will be assigned to the project manager who will decide if the bug needs a fix. If it </a:t>
            </a:r>
          </a:p>
          <a:p>
            <a:pPr>
              <a:buNone/>
            </a:pPr>
            <a:r>
              <a:rPr lang="en-US" sz="3400" dirty="0"/>
              <a:t>needs, then assigns it back to the developer, and if it doesn’t, then assigns it back to the tester </a:t>
            </a:r>
          </a:p>
          <a:p>
            <a:pPr>
              <a:buNone/>
            </a:pPr>
            <a:r>
              <a:rPr lang="en-US" sz="3400" dirty="0"/>
              <a:t>who will have to close the bug. </a:t>
            </a:r>
          </a:p>
          <a:p>
            <a:pPr>
              <a:buNone/>
            </a:pPr>
            <a:r>
              <a:rPr lang="en-US" sz="3400" b="1" dirty="0"/>
              <a:t>Pending:  </a:t>
            </a:r>
            <a:r>
              <a:rPr lang="en-US" sz="3400" dirty="0"/>
              <a:t>A bug accepted by the developer may not be fixed immediately. In such cases, it can </a:t>
            </a:r>
          </a:p>
          <a:p>
            <a:pPr>
              <a:buNone/>
            </a:pPr>
            <a:r>
              <a:rPr lang="en-US" sz="3400" dirty="0"/>
              <a:t>be put under Pending state. </a:t>
            </a:r>
          </a:p>
          <a:p>
            <a:pPr>
              <a:buNone/>
            </a:pPr>
            <a:r>
              <a:rPr lang="en-US" sz="3400" b="1" dirty="0"/>
              <a:t>Fixed:  </a:t>
            </a:r>
            <a:r>
              <a:rPr lang="en-US" sz="3400" dirty="0"/>
              <a:t>Programmer will fix the bug and resolves it as Fixed. </a:t>
            </a:r>
          </a:p>
          <a:p>
            <a:pPr>
              <a:buNone/>
            </a:pPr>
            <a:r>
              <a:rPr lang="en-US" sz="3400" b="1" dirty="0"/>
              <a:t>Close:  </a:t>
            </a:r>
            <a:r>
              <a:rPr lang="en-US" sz="3400" dirty="0"/>
              <a:t>The fixed bug will be assigned to the tester who will put it in the Close state. </a:t>
            </a:r>
          </a:p>
          <a:p>
            <a:pPr>
              <a:buNone/>
            </a:pPr>
            <a:r>
              <a:rPr lang="en-US" sz="3400" b="1" dirty="0"/>
              <a:t>Re-Open:  </a:t>
            </a:r>
            <a:r>
              <a:rPr lang="en-US" sz="3400" dirty="0"/>
              <a:t>Fixed bugs can be re-opened by the testers in case the fix produces problems </a:t>
            </a:r>
          </a:p>
          <a:p>
            <a:pPr>
              <a:buNone/>
            </a:pPr>
            <a:r>
              <a:rPr lang="en-US" sz="3400" dirty="0"/>
              <a:t>elsewhere. </a:t>
            </a:r>
            <a:endParaRPr lang="en-US" sz="3400" dirty="0"/>
          </a:p>
        </p:txBody>
      </p:sp>
    </p:spTree>
    <p:extLst>
      <p:ext uri="{BB962C8B-B14F-4D97-AF65-F5344CB8AC3E}">
        <p14:creationId xmlns:p14="http://schemas.microsoft.com/office/powerpoint/2010/main" val="3603443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228601"/>
            <a:ext cx="8229600" cy="5897563"/>
          </a:xfrm>
        </p:spPr>
        <p:txBody>
          <a:bodyPr>
            <a:normAutofit fontScale="85000" lnSpcReduction="10000"/>
          </a:bodyPr>
          <a:lstStyle/>
          <a:p>
            <a:pPr>
              <a:buNone/>
            </a:pPr>
            <a:r>
              <a:rPr lang="en-US" dirty="0" smtClean="0"/>
              <a:t>                           </a:t>
            </a:r>
            <a:r>
              <a:rPr lang="en-US" sz="4600" dirty="0"/>
              <a:t>C</a:t>
            </a:r>
            <a:r>
              <a:rPr lang="en-US" sz="4600" b="1" dirty="0"/>
              <a:t>ost of fixing bugs</a:t>
            </a:r>
          </a:p>
          <a:p>
            <a:r>
              <a:rPr lang="en-US" dirty="0" smtClean="0"/>
              <a:t>Costs are logarithmic; they increase in size tenfold as the time increases. A bug found and fixed </a:t>
            </a:r>
          </a:p>
          <a:p>
            <a:r>
              <a:rPr lang="en-US" dirty="0" smtClean="0"/>
              <a:t>during the early stages – requirements or product spec stage can be fixed by a brief interaction </a:t>
            </a:r>
          </a:p>
          <a:p>
            <a:r>
              <a:rPr lang="en-US" dirty="0" smtClean="0"/>
              <a:t>During coding, a mistake may take only very less effort to fix. During integration  testing, it costs the paperwork of a bug report and a formally documented fix, as well as the delay and expense of a re-test. </a:t>
            </a:r>
          </a:p>
          <a:p>
            <a:r>
              <a:rPr lang="en-US" dirty="0" smtClean="0"/>
              <a:t>During system testing it costs even more time and may delay delivery. Finally, during operations </a:t>
            </a:r>
          </a:p>
          <a:p>
            <a:r>
              <a:rPr lang="en-US" dirty="0" smtClean="0"/>
              <a:t>it may cause anything from a small defect and fault to a system failure.</a:t>
            </a:r>
          </a:p>
        </p:txBody>
      </p:sp>
    </p:spTree>
    <p:extLst>
      <p:ext uri="{BB962C8B-B14F-4D97-AF65-F5344CB8AC3E}">
        <p14:creationId xmlns:p14="http://schemas.microsoft.com/office/powerpoint/2010/main" val="1128198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828800" y="228600"/>
            <a:ext cx="8610600" cy="6477000"/>
          </a:xfrm>
        </p:spPr>
        <p:txBody>
          <a:bodyPr>
            <a:normAutofit/>
          </a:bodyPr>
          <a:lstStyle/>
          <a:p>
            <a:pPr>
              <a:buNone/>
            </a:pPr>
            <a:r>
              <a:rPr lang="en-US" dirty="0" smtClean="0"/>
              <a:t>When can testing be stopped/reduced? </a:t>
            </a:r>
          </a:p>
          <a:p>
            <a:pPr>
              <a:buNone/>
            </a:pPr>
            <a:r>
              <a:rPr lang="en-US" dirty="0" smtClean="0"/>
              <a:t>It is difficult to determine when exactly to stop testing. Here are a few common factors that help </a:t>
            </a:r>
          </a:p>
          <a:p>
            <a:pPr>
              <a:buNone/>
            </a:pPr>
            <a:r>
              <a:rPr lang="en-US" dirty="0" smtClean="0"/>
              <a:t>you decide when you can stop or reduce testing: </a:t>
            </a:r>
          </a:p>
          <a:p>
            <a:pPr>
              <a:buNone/>
            </a:pPr>
            <a:r>
              <a:rPr lang="en-US" dirty="0" smtClean="0"/>
              <a:t>• Deadlines (release deadlines, testing deadlines, etc.) </a:t>
            </a:r>
          </a:p>
          <a:p>
            <a:pPr>
              <a:buNone/>
            </a:pPr>
            <a:r>
              <a:rPr lang="en-US" dirty="0" smtClean="0"/>
              <a:t>• Test cases completed with certain percentage passed </a:t>
            </a:r>
          </a:p>
          <a:p>
            <a:pPr>
              <a:buNone/>
            </a:pPr>
            <a:r>
              <a:rPr lang="en-US" dirty="0" smtClean="0"/>
              <a:t>• Test budget finished </a:t>
            </a:r>
          </a:p>
          <a:p>
            <a:pPr>
              <a:buNone/>
            </a:pPr>
            <a:r>
              <a:rPr lang="en-US" dirty="0" smtClean="0"/>
              <a:t>• Coverage of code/functionality/requirements reaches a specified point </a:t>
            </a:r>
          </a:p>
          <a:p>
            <a:pPr>
              <a:buNone/>
            </a:pPr>
            <a:r>
              <a:rPr lang="en-US" dirty="0" smtClean="0"/>
              <a:t>• Bug rate falls below a certain level </a:t>
            </a:r>
          </a:p>
          <a:p>
            <a:pPr>
              <a:buNone/>
            </a:pPr>
            <a:r>
              <a:rPr lang="en-US" dirty="0" smtClean="0"/>
              <a:t>• Beta or alpha testing period ends </a:t>
            </a:r>
            <a:endParaRPr lang="en-US" dirty="0"/>
          </a:p>
        </p:txBody>
      </p:sp>
    </p:spTree>
    <p:extLst>
      <p:ext uri="{BB962C8B-B14F-4D97-AF65-F5344CB8AC3E}">
        <p14:creationId xmlns:p14="http://schemas.microsoft.com/office/powerpoint/2010/main" val="2578435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381000"/>
            <a:ext cx="8763000" cy="6172200"/>
          </a:xfrm>
        </p:spPr>
        <p:txBody>
          <a:bodyPr>
            <a:normAutofit fontScale="32500" lnSpcReduction="20000"/>
          </a:bodyPr>
          <a:lstStyle/>
          <a:p>
            <a:pPr>
              <a:buNone/>
            </a:pPr>
            <a:r>
              <a:rPr lang="en-US" sz="9800" dirty="0">
                <a:solidFill>
                  <a:srgbClr val="FF0000"/>
                </a:solidFill>
              </a:rPr>
              <a:t>                           Types of Test Reports</a:t>
            </a:r>
          </a:p>
          <a:p>
            <a:pPr>
              <a:buNone/>
            </a:pPr>
            <a:endParaRPr lang="en-US" dirty="0" smtClean="0">
              <a:solidFill>
                <a:srgbClr val="FF0000"/>
              </a:solidFill>
            </a:endParaRPr>
          </a:p>
          <a:p>
            <a:pPr>
              <a:buNone/>
            </a:pPr>
            <a:r>
              <a:rPr lang="en-US" sz="4900" dirty="0"/>
              <a:t>Test reporting covers four document types: </a:t>
            </a:r>
          </a:p>
          <a:p>
            <a:pPr>
              <a:buNone/>
            </a:pPr>
            <a:r>
              <a:rPr lang="en-US" sz="4900" dirty="0"/>
              <a:t>1. </a:t>
            </a:r>
            <a:r>
              <a:rPr lang="en-US" sz="4900" b="1" dirty="0"/>
              <a:t>A Test Item Transmittal Report identifies </a:t>
            </a:r>
            <a:r>
              <a:rPr lang="en-US" sz="4900" dirty="0"/>
              <a:t> the test items being transmitted for testing from </a:t>
            </a:r>
          </a:p>
          <a:p>
            <a:pPr>
              <a:buNone/>
            </a:pPr>
            <a:r>
              <a:rPr lang="en-US" sz="4900" dirty="0"/>
              <a:t>the development to the testing group in the event that a formal beginning of test execution is </a:t>
            </a:r>
          </a:p>
          <a:p>
            <a:pPr>
              <a:buNone/>
            </a:pPr>
            <a:r>
              <a:rPr lang="en-US" sz="4900" dirty="0"/>
              <a:t>desired </a:t>
            </a:r>
          </a:p>
          <a:p>
            <a:pPr>
              <a:buNone/>
            </a:pPr>
            <a:r>
              <a:rPr lang="en-US" sz="4900" dirty="0"/>
              <a:t>Details to be included in the report - Purpose, Outline, Transmittal-Report Identifier, Transmitted </a:t>
            </a:r>
          </a:p>
          <a:p>
            <a:pPr>
              <a:buNone/>
            </a:pPr>
            <a:r>
              <a:rPr lang="en-US" sz="4900" dirty="0"/>
              <a:t>Items, Location, Status, and Approvals. </a:t>
            </a:r>
          </a:p>
          <a:p>
            <a:pPr>
              <a:buNone/>
            </a:pPr>
            <a:r>
              <a:rPr lang="en-US" sz="4900" dirty="0"/>
              <a:t>2.  A </a:t>
            </a:r>
            <a:r>
              <a:rPr lang="en-US" sz="4900" b="1" dirty="0"/>
              <a:t>Test Log  </a:t>
            </a:r>
            <a:r>
              <a:rPr lang="en-US" sz="4900" dirty="0"/>
              <a:t>is used by the test team to record what occurred during test execution </a:t>
            </a:r>
          </a:p>
          <a:p>
            <a:pPr>
              <a:buNone/>
            </a:pPr>
            <a:r>
              <a:rPr lang="en-US" sz="4900" dirty="0"/>
              <a:t>Details to be included in the report - Purpose, Outline, Test-Log Identifier, Description, Activity </a:t>
            </a:r>
          </a:p>
          <a:p>
            <a:pPr>
              <a:buNone/>
            </a:pPr>
            <a:r>
              <a:rPr lang="en-US" sz="4900" dirty="0"/>
              <a:t>and Event Entries, Execution Description, Procedure Results, Environmental Information, </a:t>
            </a:r>
          </a:p>
          <a:p>
            <a:pPr>
              <a:buNone/>
            </a:pPr>
            <a:endParaRPr lang="en-US" sz="4900" dirty="0"/>
          </a:p>
          <a:p>
            <a:pPr>
              <a:buNone/>
            </a:pPr>
            <a:r>
              <a:rPr lang="en-US" sz="4900" dirty="0"/>
              <a:t>3.  A </a:t>
            </a:r>
            <a:r>
              <a:rPr lang="en-US" sz="4900" b="1" dirty="0"/>
              <a:t>Test Incident report   </a:t>
            </a:r>
            <a:r>
              <a:rPr lang="en-US" sz="4900" dirty="0"/>
              <a:t>describes any event that occurs during the test execution that </a:t>
            </a:r>
          </a:p>
          <a:p>
            <a:pPr>
              <a:buNone/>
            </a:pPr>
            <a:r>
              <a:rPr lang="en-US" sz="4900" dirty="0"/>
              <a:t>requires further investigation </a:t>
            </a:r>
          </a:p>
          <a:p>
            <a:pPr>
              <a:buNone/>
            </a:pPr>
            <a:r>
              <a:rPr lang="en-US" sz="4900" dirty="0"/>
              <a:t>Details to be included in the report - Purpose, Outline, Test-Incident-Report Identifier, Summary, </a:t>
            </a:r>
          </a:p>
          <a:p>
            <a:pPr>
              <a:buNone/>
            </a:pPr>
            <a:r>
              <a:rPr lang="en-US" sz="4900" dirty="0"/>
              <a:t>Impact </a:t>
            </a:r>
          </a:p>
          <a:p>
            <a:pPr>
              <a:buNone/>
            </a:pPr>
            <a:r>
              <a:rPr lang="en-US" sz="4900" dirty="0"/>
              <a:t>4.  A </a:t>
            </a:r>
            <a:r>
              <a:rPr lang="en-US" sz="4900" b="1" dirty="0"/>
              <a:t>test summary report  </a:t>
            </a:r>
            <a:r>
              <a:rPr lang="en-US" sz="4900" dirty="0"/>
              <a:t>summarizes the testing activities associated with one or more test-design specifications </a:t>
            </a:r>
          </a:p>
          <a:p>
            <a:pPr>
              <a:buNone/>
            </a:pPr>
            <a:r>
              <a:rPr lang="en-US" sz="4900" dirty="0"/>
              <a:t>Details to be included in the report - Purpose, Outline, Test-Summary-Report Identifier, </a:t>
            </a:r>
          </a:p>
          <a:p>
            <a:pPr>
              <a:buNone/>
            </a:pPr>
            <a:r>
              <a:rPr lang="en-US" sz="4900" dirty="0"/>
              <a:t>Summary, Variances, Comprehensiveness Assessment, Summary of Results, Summary of </a:t>
            </a:r>
          </a:p>
          <a:p>
            <a:pPr>
              <a:buNone/>
            </a:pPr>
            <a:r>
              <a:rPr lang="en-US" sz="4900" dirty="0"/>
              <a:t>Activities, and Approvals  </a:t>
            </a:r>
            <a:endParaRPr lang="en-US" sz="4900" dirty="0"/>
          </a:p>
        </p:txBody>
      </p:sp>
    </p:spTree>
    <p:extLst>
      <p:ext uri="{BB962C8B-B14F-4D97-AF65-F5344CB8AC3E}">
        <p14:creationId xmlns:p14="http://schemas.microsoft.com/office/powerpoint/2010/main" val="3222763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763000" cy="6477000"/>
          </a:xfrm>
        </p:spPr>
        <p:txBody>
          <a:bodyPr>
            <a:normAutofit fontScale="70000" lnSpcReduction="20000"/>
          </a:bodyPr>
          <a:lstStyle/>
          <a:p>
            <a:pPr>
              <a:buNone/>
            </a:pPr>
            <a:r>
              <a:rPr lang="en-US" sz="3800" dirty="0"/>
              <a:t>                                </a:t>
            </a:r>
            <a:r>
              <a:rPr lang="en-US" sz="3800" dirty="0">
                <a:solidFill>
                  <a:srgbClr val="FF0000"/>
                </a:solidFill>
              </a:rPr>
              <a:t>Facts about Software Engineering </a:t>
            </a:r>
          </a:p>
          <a:p>
            <a:pPr>
              <a:buNone/>
            </a:pPr>
            <a:r>
              <a:rPr lang="en-US" dirty="0" smtClean="0"/>
              <a:t>Following are some facts that can help you gain a better insight into the realities of Software </a:t>
            </a:r>
          </a:p>
          <a:p>
            <a:pPr>
              <a:buNone/>
            </a:pPr>
            <a:r>
              <a:rPr lang="en-US" dirty="0" smtClean="0"/>
              <a:t>Engineering. </a:t>
            </a:r>
          </a:p>
          <a:p>
            <a:pPr>
              <a:buNone/>
            </a:pPr>
            <a:r>
              <a:rPr lang="en-US" dirty="0" smtClean="0"/>
              <a:t>1. The best programmers are up to 28 times better than the worst programmers. </a:t>
            </a:r>
          </a:p>
          <a:p>
            <a:pPr>
              <a:buNone/>
            </a:pPr>
            <a:r>
              <a:rPr lang="en-US" dirty="0" smtClean="0"/>
              <a:t>2. New tools/techniques cause an initial LOSS of productivity/quality. </a:t>
            </a:r>
          </a:p>
          <a:p>
            <a:pPr>
              <a:buNone/>
            </a:pPr>
            <a:r>
              <a:rPr lang="en-US" dirty="0" smtClean="0"/>
              <a:t>3. The answer to a feasibility study is almost always “yes”. </a:t>
            </a:r>
          </a:p>
          <a:p>
            <a:pPr>
              <a:buNone/>
            </a:pPr>
            <a:r>
              <a:rPr lang="en-US" dirty="0" smtClean="0"/>
              <a:t>estimates the annual cost of software defects in the United States as $59.5 billion. </a:t>
            </a:r>
          </a:p>
          <a:p>
            <a:pPr>
              <a:buNone/>
            </a:pPr>
            <a:r>
              <a:rPr lang="en-US" dirty="0" smtClean="0"/>
              <a:t>5. Reusable components are three times as hard to build </a:t>
            </a:r>
          </a:p>
          <a:p>
            <a:pPr>
              <a:buNone/>
            </a:pPr>
            <a:r>
              <a:rPr lang="en-US" dirty="0" smtClean="0"/>
              <a:t>6. For every 25% increase in problem complexity, there is a 100% increase in solution </a:t>
            </a:r>
          </a:p>
          <a:p>
            <a:pPr>
              <a:buNone/>
            </a:pPr>
            <a:r>
              <a:rPr lang="en-US" dirty="0" smtClean="0"/>
              <a:t>complexity. </a:t>
            </a:r>
          </a:p>
          <a:p>
            <a:pPr>
              <a:buNone/>
            </a:pPr>
            <a:r>
              <a:rPr lang="en-US" dirty="0" smtClean="0"/>
              <a:t>7. 80% of software work is intellectual. A fair amount of it is creative. Little of it is clerical. </a:t>
            </a:r>
          </a:p>
          <a:p>
            <a:pPr>
              <a:buNone/>
            </a:pPr>
            <a:r>
              <a:rPr lang="en-US" dirty="0" smtClean="0"/>
              <a:t>8. Requirements errors are the most expensive to fix during production. </a:t>
            </a:r>
          </a:p>
          <a:p>
            <a:pPr>
              <a:buNone/>
            </a:pPr>
            <a:r>
              <a:rPr lang="en-US" dirty="0" smtClean="0"/>
              <a:t>9. Missing requirements are the hardest requirement errors to correct. </a:t>
            </a:r>
          </a:p>
          <a:p>
            <a:pPr>
              <a:buNone/>
            </a:pPr>
            <a:r>
              <a:rPr lang="en-US" dirty="0" smtClean="0"/>
              <a:t>10. Error-removal is the most time-consuming phase of the life cycle. </a:t>
            </a:r>
          </a:p>
          <a:p>
            <a:pPr>
              <a:buNone/>
            </a:pPr>
            <a:r>
              <a:rPr lang="en-US" dirty="0" smtClean="0"/>
              <a:t>11. Software is usually tested at best at the 55-60% (branch) coverage level. </a:t>
            </a:r>
          </a:p>
          <a:p>
            <a:pPr>
              <a:buNone/>
            </a:pPr>
            <a:r>
              <a:rPr lang="en-US" dirty="0" smtClean="0"/>
              <a:t>12. 100% coverage is still far from enough. </a:t>
            </a:r>
          </a:p>
          <a:p>
            <a:pPr>
              <a:buNone/>
            </a:pPr>
            <a:r>
              <a:rPr lang="en-US" dirty="0" smtClean="0"/>
              <a:t>13. There is no single best approach to software error removal</a:t>
            </a:r>
            <a:endParaRPr lang="en-US" dirty="0"/>
          </a:p>
        </p:txBody>
      </p:sp>
    </p:spTree>
    <p:extLst>
      <p:ext uri="{BB962C8B-B14F-4D97-AF65-F5344CB8AC3E}">
        <p14:creationId xmlns:p14="http://schemas.microsoft.com/office/powerpoint/2010/main" val="1576918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828800" y="304800"/>
            <a:ext cx="8610600" cy="6324600"/>
          </a:xfrm>
        </p:spPr>
        <p:txBody>
          <a:bodyPr>
            <a:normAutofit/>
          </a:bodyPr>
          <a:lstStyle/>
          <a:p>
            <a:pPr>
              <a:buNone/>
            </a:pPr>
            <a:r>
              <a:rPr lang="en-US" dirty="0">
                <a:solidFill>
                  <a:srgbClr val="FF0000"/>
                </a:solidFill>
              </a:rPr>
              <a:t> </a:t>
            </a:r>
            <a:r>
              <a:rPr lang="en-US" dirty="0" smtClean="0"/>
              <a:t> </a:t>
            </a:r>
            <a:r>
              <a:rPr lang="en-US" dirty="0">
                <a:solidFill>
                  <a:srgbClr val="FF0000"/>
                </a:solidFill>
              </a:rPr>
              <a:t>Acceptance Testing</a:t>
            </a:r>
            <a:r>
              <a:rPr lang="en-US" dirty="0" smtClean="0">
                <a:solidFill>
                  <a:srgbClr val="FF0000"/>
                </a:solidFill>
              </a:rPr>
              <a:t>: </a:t>
            </a:r>
            <a:r>
              <a:rPr lang="en-US" sz="2400" dirty="0"/>
              <a:t>Testing the system with the intent of confirming readiness of the product and customer acceptance. Also known as User Acceptance Testing. </a:t>
            </a:r>
          </a:p>
          <a:p>
            <a:pPr>
              <a:buNone/>
            </a:pPr>
            <a:r>
              <a:rPr lang="en-US" dirty="0">
                <a:solidFill>
                  <a:srgbClr val="FF0000"/>
                </a:solidFill>
              </a:rPr>
              <a:t>   Adhoc Testing</a:t>
            </a:r>
            <a:r>
              <a:rPr lang="en-US" sz="2400" dirty="0"/>
              <a:t>:  Testing without a formal test plan or outside of a test plan. With some projects this type of testing is carried out as an addition to formal testing. Sometimes, if testing occurs very late in the development cycle, this will be the only kind of testing that can be performed – usually done by skilled testers. Sometimes ad hoc testing is referred to as exploratory testing. </a:t>
            </a:r>
          </a:p>
          <a:p>
            <a:pPr>
              <a:buNone/>
            </a:pPr>
            <a:r>
              <a:rPr lang="en-US" sz="2400" dirty="0"/>
              <a:t>   </a:t>
            </a:r>
            <a:r>
              <a:rPr lang="en-US" sz="3000" dirty="0">
                <a:solidFill>
                  <a:srgbClr val="FF0000"/>
                </a:solidFill>
              </a:rPr>
              <a:t>Configuration Testing: </a:t>
            </a:r>
            <a:r>
              <a:rPr lang="en-US" sz="2400" dirty="0"/>
              <a:t>Testing to determine how well the product works with a broad range of hardware/peripheral equipment configurations as well as on different operating systems and software. </a:t>
            </a:r>
          </a:p>
          <a:p>
            <a:pPr>
              <a:buNone/>
            </a:pPr>
            <a:r>
              <a:rPr lang="en-US" dirty="0">
                <a:solidFill>
                  <a:srgbClr val="FF0000"/>
                </a:solidFill>
              </a:rPr>
              <a:t>    Load Testing: </a:t>
            </a:r>
            <a:r>
              <a:rPr lang="en-US" sz="2400" dirty="0"/>
              <a:t>Testing with the intent of determining how well the product handles competition for system resources. The competition may come in the form of network traffic, CPU utilization or memory allocation</a:t>
            </a:r>
          </a:p>
          <a:p>
            <a:pPr>
              <a:buNone/>
            </a:pPr>
            <a:endParaRPr lang="en-US" sz="2400" dirty="0"/>
          </a:p>
        </p:txBody>
      </p:sp>
    </p:spTree>
    <p:extLst>
      <p:ext uri="{BB962C8B-B14F-4D97-AF65-F5344CB8AC3E}">
        <p14:creationId xmlns:p14="http://schemas.microsoft.com/office/powerpoint/2010/main" val="159296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676400" y="228600"/>
            <a:ext cx="8763000" cy="6477000"/>
          </a:xfrm>
        </p:spPr>
        <p:txBody>
          <a:bodyPr>
            <a:normAutofit/>
          </a:bodyPr>
          <a:lstStyle/>
          <a:p>
            <a:pPr>
              <a:buNone/>
            </a:pPr>
            <a:r>
              <a:rPr lang="en-US" dirty="0">
                <a:solidFill>
                  <a:srgbClr val="FF0000"/>
                </a:solidFill>
              </a:rPr>
              <a:t>Performance Testing: </a:t>
            </a:r>
            <a:r>
              <a:rPr lang="en-US" sz="2400" dirty="0"/>
              <a:t>Testing with the intent of determining how efficiently a product  handles a variety of events and to check the product work for the purpose for which it was made</a:t>
            </a:r>
          </a:p>
          <a:p>
            <a:pPr>
              <a:buNone/>
            </a:pPr>
            <a:r>
              <a:rPr lang="en-US" dirty="0">
                <a:solidFill>
                  <a:srgbClr val="FF0000"/>
                </a:solidFill>
              </a:rPr>
              <a:t>  Usability Testing</a:t>
            </a:r>
            <a:r>
              <a:rPr lang="en-US" sz="2400" dirty="0"/>
              <a:t>: A way to evaluate and measure how users interact with a software product or site. Tasks are given to users and observations are made.</a:t>
            </a:r>
          </a:p>
          <a:p>
            <a:pPr>
              <a:buNone/>
            </a:pPr>
            <a:r>
              <a:rPr lang="en-US" sz="2400" dirty="0"/>
              <a:t>  </a:t>
            </a:r>
            <a:r>
              <a:rPr lang="en-US" dirty="0">
                <a:solidFill>
                  <a:srgbClr val="FF0000"/>
                </a:solidFill>
              </a:rPr>
              <a:t>Installation Testing: Testing</a:t>
            </a:r>
            <a:r>
              <a:rPr lang="en-US" sz="2400" dirty="0"/>
              <a:t> with the intent of determining if the product is compatible with a variety of platforms and how easily it installs.</a:t>
            </a:r>
          </a:p>
          <a:p>
            <a:pPr>
              <a:buNone/>
            </a:pPr>
            <a:r>
              <a:rPr lang="en-US" dirty="0">
                <a:solidFill>
                  <a:srgbClr val="FF0000"/>
                </a:solidFill>
              </a:rPr>
              <a:t>Recovery/Error Testing</a:t>
            </a:r>
            <a:r>
              <a:rPr lang="en-US" sz="2400" dirty="0"/>
              <a:t>: Testing how well a system recovers from crashes, hardware failures, or other problems </a:t>
            </a:r>
          </a:p>
          <a:p>
            <a:pPr>
              <a:buNone/>
            </a:pPr>
            <a:r>
              <a:rPr lang="en-US" dirty="0">
                <a:solidFill>
                  <a:srgbClr val="FF0000"/>
                </a:solidFill>
              </a:rPr>
              <a:t>Recovery/Error Testing</a:t>
            </a:r>
            <a:r>
              <a:rPr lang="en-US" sz="2400" dirty="0"/>
              <a:t>: Testing how well a system recovers from crashes, hardware failures, or other  problems.</a:t>
            </a:r>
          </a:p>
          <a:p>
            <a:pPr>
              <a:buNone/>
            </a:pPr>
            <a:r>
              <a:rPr lang="en-US" dirty="0">
                <a:solidFill>
                  <a:srgbClr val="FF0000"/>
                </a:solidFill>
              </a:rPr>
              <a:t>Security Testing</a:t>
            </a:r>
            <a:r>
              <a:rPr lang="en-US" sz="3100" dirty="0">
                <a:solidFill>
                  <a:srgbClr val="FF0000"/>
                </a:solidFill>
              </a:rPr>
              <a:t>: </a:t>
            </a:r>
            <a:r>
              <a:rPr lang="en-US" sz="2400" dirty="0"/>
              <a:t>Testing of database and network software in order to keep company data and resources secure from mistaken/accidental users, hackers, and other attackers. </a:t>
            </a:r>
          </a:p>
          <a:p>
            <a:pPr>
              <a:buNone/>
            </a:pPr>
            <a:endParaRPr lang="en-US" sz="2400" dirty="0"/>
          </a:p>
        </p:txBody>
      </p:sp>
    </p:spTree>
    <p:extLst>
      <p:ext uri="{BB962C8B-B14F-4D97-AF65-F5344CB8AC3E}">
        <p14:creationId xmlns:p14="http://schemas.microsoft.com/office/powerpoint/2010/main" val="49828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92" name="Rectangle 32"/>
          <p:cNvSpPr>
            <a:spLocks noGrp="1" noChangeArrowheads="1"/>
          </p:cNvSpPr>
          <p:nvPr>
            <p:ph type="title"/>
          </p:nvPr>
        </p:nvSpPr>
        <p:spPr>
          <a:xfrm>
            <a:off x="1981200" y="457201"/>
            <a:ext cx="8229600" cy="739775"/>
          </a:xfrm>
          <a:ln/>
        </p:spPr>
        <p:txBody>
          <a:bodyPr/>
          <a:lstStyle/>
          <a:p>
            <a:pPr>
              <a:lnSpc>
                <a:spcPct val="8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 </a:t>
            </a:r>
            <a:r>
              <a:rPr lang="en-GB" sz="3200"/>
              <a:t>Acceptance vs Unit Testing</a:t>
            </a:r>
          </a:p>
        </p:txBody>
      </p:sp>
      <p:sp>
        <p:nvSpPr>
          <p:cNvPr id="33" name="Slide Number Placeholder 4"/>
          <p:cNvSpPr>
            <a:spLocks noGrp="1"/>
          </p:cNvSpPr>
          <p:nvPr>
            <p:ph type="sldNum" sz="quarter" idx="11"/>
          </p:nvPr>
        </p:nvSpPr>
        <p:spPr/>
        <p:txBody>
          <a:bodyPr/>
          <a:lstStyle/>
          <a:p>
            <a:fld id="{DA8634D2-68C4-49A4-B5DA-588B2BE6D715}" type="slidenum">
              <a:rPr lang="en-US"/>
              <a:pPr/>
              <a:t>5</a:t>
            </a:fld>
            <a:endParaRPr lang="en-US"/>
          </a:p>
        </p:txBody>
      </p:sp>
      <p:grpSp>
        <p:nvGrpSpPr>
          <p:cNvPr id="2" name="Group 2"/>
          <p:cNvGrpSpPr>
            <a:grpSpLocks/>
          </p:cNvGrpSpPr>
          <p:nvPr/>
        </p:nvGrpSpPr>
        <p:grpSpPr bwMode="auto">
          <a:xfrm>
            <a:off x="2009775" y="1931988"/>
            <a:ext cx="7958138" cy="4552950"/>
            <a:chOff x="385" y="1366"/>
            <a:chExt cx="5013" cy="2868"/>
          </a:xfrm>
        </p:grpSpPr>
        <p:sp>
          <p:nvSpPr>
            <p:cNvPr id="271363" name="Rectangle 3"/>
            <p:cNvSpPr>
              <a:spLocks noChangeArrowheads="1"/>
            </p:cNvSpPr>
            <p:nvPr/>
          </p:nvSpPr>
          <p:spPr bwMode="auto">
            <a:xfrm>
              <a:off x="2971" y="2551"/>
              <a:ext cx="2427" cy="325"/>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The motivation of  unit testing is finding faults.</a:t>
              </a:r>
            </a:p>
            <a:p>
              <a:pPr algn="just" defTabSz="449263">
                <a:lnSpc>
                  <a:spcPct val="80000"/>
                </a:lnSpc>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400">
                <a:solidFill>
                  <a:srgbClr val="003366"/>
                </a:solidFill>
                <a:latin typeface="Times New Roman" pitchFamily="18" charset="0"/>
                <a:ea typeface="Lucida Sans Unicode" pitchFamily="34" charset="0"/>
                <a:cs typeface="Lucida Sans Unicode" pitchFamily="34" charset="0"/>
              </a:endParaRPr>
            </a:p>
          </p:txBody>
        </p:sp>
        <p:sp>
          <p:nvSpPr>
            <p:cNvPr id="271364" name="Rectangle 4"/>
            <p:cNvSpPr>
              <a:spLocks noChangeArrowheads="1"/>
            </p:cNvSpPr>
            <p:nvPr/>
          </p:nvSpPr>
          <p:spPr bwMode="auto">
            <a:xfrm>
              <a:off x="385" y="2551"/>
              <a:ext cx="2586" cy="325"/>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The motivation of acceptance testing is demonstrating working functionalities.</a:t>
              </a:r>
            </a:p>
          </p:txBody>
        </p:sp>
        <p:sp>
          <p:nvSpPr>
            <p:cNvPr id="271365" name="Rectangle 5"/>
            <p:cNvSpPr>
              <a:spLocks noChangeArrowheads="1"/>
            </p:cNvSpPr>
            <p:nvPr/>
          </p:nvSpPr>
          <p:spPr bwMode="auto">
            <a:xfrm>
              <a:off x="2971" y="3603"/>
              <a:ext cx="2427" cy="306"/>
            </a:xfrm>
            <a:prstGeom prst="rect">
              <a:avLst/>
            </a:prstGeom>
            <a:solidFill>
              <a:srgbClr val="FFFFFF"/>
            </a:solidFill>
            <a:ln w="9525">
              <a:noFill/>
              <a:round/>
              <a:headEnd/>
              <a:tailEnd/>
            </a:ln>
            <a:effectLst/>
          </p:spPr>
          <p:txBody>
            <a:bodyPr lIns="90000" tIns="46800" rIns="90000" bIns="46800"/>
            <a:lstStyle/>
            <a:p>
              <a:pPr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and executed during the development.</a:t>
              </a:r>
            </a:p>
          </p:txBody>
        </p:sp>
        <p:sp>
          <p:nvSpPr>
            <p:cNvPr id="271366" name="Rectangle 6"/>
            <p:cNvSpPr>
              <a:spLocks noChangeArrowheads="1"/>
            </p:cNvSpPr>
            <p:nvPr/>
          </p:nvSpPr>
          <p:spPr bwMode="auto">
            <a:xfrm>
              <a:off x="385" y="3603"/>
              <a:ext cx="2586" cy="306"/>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before the development and executed after.</a:t>
              </a:r>
            </a:p>
          </p:txBody>
        </p:sp>
        <p:sp>
          <p:nvSpPr>
            <p:cNvPr id="271367" name="Rectangle 7"/>
            <p:cNvSpPr>
              <a:spLocks noChangeArrowheads="1"/>
            </p:cNvSpPr>
            <p:nvPr/>
          </p:nvSpPr>
          <p:spPr bwMode="auto">
            <a:xfrm>
              <a:off x="2971" y="1901"/>
              <a:ext cx="2427" cy="325"/>
            </a:xfrm>
            <a:prstGeom prst="rect">
              <a:avLst/>
            </a:prstGeom>
            <a:solidFill>
              <a:srgbClr val="FFFFFF"/>
            </a:solidFill>
            <a:ln w="9525">
              <a:noFill/>
              <a:round/>
              <a:headEnd/>
              <a:tailEnd/>
            </a:ln>
            <a:effectLst/>
          </p:spPr>
          <p:txBody>
            <a:bodyPr lIns="90000" tIns="46800" rIns="90000" bIns="46800"/>
            <a:lstStyle/>
            <a:p>
              <a:pPr algn="just" defTabSz="449263">
                <a:lnSpc>
                  <a:spcPct val="80000"/>
                </a:lnSpc>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using a unit testing framework.</a:t>
              </a:r>
            </a:p>
          </p:txBody>
        </p:sp>
        <p:sp>
          <p:nvSpPr>
            <p:cNvPr id="271368" name="Rectangle 8"/>
            <p:cNvSpPr>
              <a:spLocks noChangeArrowheads="1"/>
            </p:cNvSpPr>
            <p:nvPr/>
          </p:nvSpPr>
          <p:spPr bwMode="auto">
            <a:xfrm>
              <a:off x="385" y="1901"/>
              <a:ext cx="2586" cy="325"/>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using an acceptance testing framework (also unit testing framework).</a:t>
              </a:r>
            </a:p>
          </p:txBody>
        </p:sp>
        <p:sp>
          <p:nvSpPr>
            <p:cNvPr id="271369" name="Rectangle 9"/>
            <p:cNvSpPr>
              <a:spLocks noChangeArrowheads="1"/>
            </p:cNvSpPr>
            <p:nvPr/>
          </p:nvSpPr>
          <p:spPr bwMode="auto">
            <a:xfrm>
              <a:off x="2971" y="3909"/>
              <a:ext cx="2427" cy="325"/>
            </a:xfrm>
            <a:prstGeom prst="rect">
              <a:avLst/>
            </a:prstGeom>
            <a:solidFill>
              <a:srgbClr val="FFFFFF"/>
            </a:solidFill>
            <a:ln w="9525">
              <a:noFill/>
              <a:round/>
              <a:headEnd/>
              <a:tailEnd/>
            </a:ln>
            <a:effectLst/>
          </p:spPr>
          <p:txBody>
            <a:bodyPr lIns="90000" tIns="46800" rIns="90000" bIns="46800"/>
            <a:lstStyle/>
            <a:p>
              <a:pPr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Starting point: new capability (to add a new module/function or class/method).</a:t>
              </a:r>
            </a:p>
          </p:txBody>
        </p:sp>
        <p:sp>
          <p:nvSpPr>
            <p:cNvPr id="271370" name="Rectangle 10"/>
            <p:cNvSpPr>
              <a:spLocks noChangeArrowheads="1"/>
            </p:cNvSpPr>
            <p:nvPr/>
          </p:nvSpPr>
          <p:spPr bwMode="auto">
            <a:xfrm>
              <a:off x="385" y="3909"/>
              <a:ext cx="2586" cy="325"/>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Starting point: User stories, User needs, Use Cases, Textual Requirements, …</a:t>
              </a:r>
            </a:p>
          </p:txBody>
        </p:sp>
        <p:sp>
          <p:nvSpPr>
            <p:cNvPr id="271371" name="Rectangle 11"/>
            <p:cNvSpPr>
              <a:spLocks noChangeArrowheads="1"/>
            </p:cNvSpPr>
            <p:nvPr/>
          </p:nvSpPr>
          <p:spPr bwMode="auto">
            <a:xfrm>
              <a:off x="2971" y="2876"/>
              <a:ext cx="2427" cy="727"/>
            </a:xfrm>
            <a:prstGeom prst="rect">
              <a:avLst/>
            </a:prstGeom>
            <a:solidFill>
              <a:srgbClr val="FFFFFF"/>
            </a:solidFill>
            <a:ln w="9525">
              <a:noFill/>
              <a:round/>
              <a:headEnd/>
              <a:tailEnd/>
            </a:ln>
            <a:effectLst/>
          </p:spPr>
          <p:txBody>
            <a:bodyPr lIns="90000" tIns="46800" rIns="90000" bIns="46800"/>
            <a:lstStyle/>
            <a:p>
              <a:pPr algn="just" defTabSz="449263">
                <a:lnSpc>
                  <a:spcPct val="80000"/>
                </a:lnSpc>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Used to find faults in individual modules or units (individual programs, functions, procedures, web pages, menus, classes, …) of source code. Used for documentation (low level)</a:t>
              </a:r>
            </a:p>
          </p:txBody>
        </p:sp>
        <p:sp>
          <p:nvSpPr>
            <p:cNvPr id="271372" name="Rectangle 12"/>
            <p:cNvSpPr>
              <a:spLocks noChangeArrowheads="1"/>
            </p:cNvSpPr>
            <p:nvPr/>
          </p:nvSpPr>
          <p:spPr bwMode="auto">
            <a:xfrm>
              <a:off x="385" y="2876"/>
              <a:ext cx="2586" cy="727"/>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Used to verify that the implementation is complete and correct. Used for Integration, System, and regression testing. Used to indicate the progress in the development phase. (Usually as %). Used as a contract. Used for documentation (high level)</a:t>
              </a:r>
            </a:p>
          </p:txBody>
        </p:sp>
        <p:sp>
          <p:nvSpPr>
            <p:cNvPr id="271373" name="Rectangle 13"/>
            <p:cNvSpPr>
              <a:spLocks noChangeArrowheads="1"/>
            </p:cNvSpPr>
            <p:nvPr/>
          </p:nvSpPr>
          <p:spPr bwMode="auto">
            <a:xfrm>
              <a:off x="2971" y="2226"/>
              <a:ext cx="2427" cy="325"/>
            </a:xfrm>
            <a:prstGeom prst="rect">
              <a:avLst/>
            </a:prstGeom>
            <a:solidFill>
              <a:srgbClr val="FFFFFF"/>
            </a:solidFill>
            <a:ln w="9525">
              <a:noFill/>
              <a:round/>
              <a:headEnd/>
              <a:tailEnd/>
            </a:ln>
            <a:effectLst/>
          </p:spPr>
          <p:txBody>
            <a:bodyPr lIns="90000" tIns="46800" rIns="90000" bIns="46800"/>
            <a:lstStyle/>
            <a:p>
              <a:pPr algn="just" defTabSz="449263">
                <a:lnSpc>
                  <a:spcPct val="80000"/>
                </a:lnSpc>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(extreme programming) When unit tests pass, write another test that fails.</a:t>
              </a:r>
            </a:p>
          </p:txBody>
        </p:sp>
        <p:sp>
          <p:nvSpPr>
            <p:cNvPr id="271374" name="Rectangle 14"/>
            <p:cNvSpPr>
              <a:spLocks noChangeArrowheads="1"/>
            </p:cNvSpPr>
            <p:nvPr/>
          </p:nvSpPr>
          <p:spPr bwMode="auto">
            <a:xfrm>
              <a:off x="385" y="2226"/>
              <a:ext cx="2586" cy="325"/>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(extreme programming) When acceptance tests pass, stop coding. The job is done.</a:t>
              </a:r>
            </a:p>
          </p:txBody>
        </p:sp>
        <p:sp>
          <p:nvSpPr>
            <p:cNvPr id="271375" name="Rectangle 15"/>
            <p:cNvSpPr>
              <a:spLocks noChangeArrowheads="1"/>
            </p:cNvSpPr>
            <p:nvPr/>
          </p:nvSpPr>
          <p:spPr bwMode="auto">
            <a:xfrm>
              <a:off x="2971" y="1692"/>
              <a:ext cx="2427" cy="209"/>
            </a:xfrm>
            <a:prstGeom prst="rect">
              <a:avLst/>
            </a:prstGeom>
            <a:solidFill>
              <a:srgbClr val="FFFFFF"/>
            </a:solidFill>
            <a:ln w="9525">
              <a:noFill/>
              <a:round/>
              <a:headEnd/>
              <a:tailEnd/>
            </a:ln>
            <a:effectLst/>
          </p:spPr>
          <p:txBody>
            <a:bodyPr lIns="90000" tIns="46800" rIns="90000" bIns="46800"/>
            <a:lstStyle/>
            <a:p>
              <a:pPr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by developers.</a:t>
              </a:r>
            </a:p>
          </p:txBody>
        </p:sp>
        <p:sp>
          <p:nvSpPr>
            <p:cNvPr id="271376" name="Rectangle 16"/>
            <p:cNvSpPr>
              <a:spLocks noChangeArrowheads="1"/>
            </p:cNvSpPr>
            <p:nvPr/>
          </p:nvSpPr>
          <p:spPr bwMode="auto">
            <a:xfrm>
              <a:off x="385" y="1692"/>
              <a:ext cx="2586" cy="209"/>
            </a:xfrm>
            <a:prstGeom prst="rect">
              <a:avLst/>
            </a:prstGeom>
            <a:solidFill>
              <a:srgbClr val="FFFFFF"/>
            </a:solidFill>
            <a:ln w="9525">
              <a:noFill/>
              <a:round/>
              <a:headEnd/>
              <a:tailEnd/>
            </a:ln>
            <a:effectLst/>
          </p:spPr>
          <p:txBody>
            <a:bodyPr lIns="90000" tIns="46800" rIns="90000" bIns="46800"/>
            <a:lstStyle/>
            <a:p>
              <a:pPr algn="just" defTabSz="449263">
                <a:spcBef>
                  <a:spcPts val="35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3366"/>
                  </a:solidFill>
                  <a:latin typeface="Times New Roman" pitchFamily="18" charset="0"/>
                  <a:ea typeface="Lucida Sans Unicode" pitchFamily="34" charset="0"/>
                  <a:cs typeface="Lucida Sans Unicode" pitchFamily="34" charset="0"/>
                </a:rPr>
                <a:t>Written by Customer and Analyst.</a:t>
              </a:r>
            </a:p>
          </p:txBody>
        </p:sp>
        <p:sp>
          <p:nvSpPr>
            <p:cNvPr id="271377" name="Rectangle 17"/>
            <p:cNvSpPr>
              <a:spLocks noChangeArrowheads="1"/>
            </p:cNvSpPr>
            <p:nvPr/>
          </p:nvSpPr>
          <p:spPr bwMode="auto">
            <a:xfrm>
              <a:off x="2971" y="1366"/>
              <a:ext cx="2427" cy="326"/>
            </a:xfrm>
            <a:prstGeom prst="rect">
              <a:avLst/>
            </a:prstGeom>
            <a:solidFill>
              <a:srgbClr val="FFFFFF"/>
            </a:solidFill>
            <a:ln w="9525">
              <a:noFill/>
              <a:round/>
              <a:headEnd/>
              <a:tailEnd/>
            </a:ln>
            <a:effectLst/>
          </p:spPr>
          <p:txBody>
            <a:bodyPr lIns="90000" tIns="46800" rIns="90000" bIns="46800"/>
            <a:lstStyle/>
            <a:p>
              <a:pPr algn="ctr" defTabSz="449263">
                <a:spcBef>
                  <a:spcPts val="700"/>
                </a:spcBef>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a:solidFill>
                    <a:srgbClr val="003366"/>
                  </a:solidFill>
                  <a:latin typeface="Times New Roman" pitchFamily="18" charset="0"/>
                  <a:ea typeface="Lucida Sans Unicode" pitchFamily="34" charset="0"/>
                  <a:cs typeface="Lucida Sans Unicode" pitchFamily="34" charset="0"/>
                </a:rPr>
                <a:t>Unit Tests</a:t>
              </a:r>
            </a:p>
          </p:txBody>
        </p:sp>
        <p:sp>
          <p:nvSpPr>
            <p:cNvPr id="271378" name="Rectangle 18"/>
            <p:cNvSpPr>
              <a:spLocks noChangeArrowheads="1"/>
            </p:cNvSpPr>
            <p:nvPr/>
          </p:nvSpPr>
          <p:spPr bwMode="auto">
            <a:xfrm>
              <a:off x="385" y="1366"/>
              <a:ext cx="2586" cy="326"/>
            </a:xfrm>
            <a:prstGeom prst="rect">
              <a:avLst/>
            </a:prstGeom>
            <a:solidFill>
              <a:srgbClr val="FFFFFF"/>
            </a:solidFill>
            <a:ln w="9525">
              <a:noFill/>
              <a:round/>
              <a:headEnd/>
              <a:tailEnd/>
            </a:ln>
            <a:effectLst/>
          </p:spPr>
          <p:txBody>
            <a:bodyPr lIns="90000" tIns="46800" rIns="90000" bIns="46800"/>
            <a:lstStyle/>
            <a:p>
              <a:pPr algn="ctr" defTabSz="449263">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a:solidFill>
                    <a:srgbClr val="003366"/>
                  </a:solidFill>
                  <a:latin typeface="Times New Roman" pitchFamily="18" charset="0"/>
                  <a:ea typeface="Lucida Sans Unicode" pitchFamily="34" charset="0"/>
                  <a:cs typeface="Lucida Sans Unicode" pitchFamily="34" charset="0"/>
                </a:rPr>
                <a:t>Acceptance Tests</a:t>
              </a:r>
            </a:p>
          </p:txBody>
        </p:sp>
        <p:sp>
          <p:nvSpPr>
            <p:cNvPr id="271379" name="Line 19"/>
            <p:cNvSpPr>
              <a:spLocks noChangeShapeType="1"/>
            </p:cNvSpPr>
            <p:nvPr/>
          </p:nvSpPr>
          <p:spPr bwMode="auto">
            <a:xfrm>
              <a:off x="385" y="1366"/>
              <a:ext cx="5013" cy="1"/>
            </a:xfrm>
            <a:prstGeom prst="line">
              <a:avLst/>
            </a:prstGeom>
            <a:noFill/>
            <a:ln w="28440">
              <a:solidFill>
                <a:srgbClr val="003366"/>
              </a:solidFill>
              <a:miter lim="800000"/>
              <a:headEnd/>
              <a:tailEnd/>
            </a:ln>
            <a:effectLst/>
          </p:spPr>
          <p:txBody>
            <a:bodyPr/>
            <a:lstStyle/>
            <a:p>
              <a:endParaRPr lang="en-US"/>
            </a:p>
          </p:txBody>
        </p:sp>
        <p:sp>
          <p:nvSpPr>
            <p:cNvPr id="271380" name="Line 20"/>
            <p:cNvSpPr>
              <a:spLocks noChangeShapeType="1"/>
            </p:cNvSpPr>
            <p:nvPr/>
          </p:nvSpPr>
          <p:spPr bwMode="auto">
            <a:xfrm>
              <a:off x="385" y="1692"/>
              <a:ext cx="5013" cy="1"/>
            </a:xfrm>
            <a:prstGeom prst="line">
              <a:avLst/>
            </a:prstGeom>
            <a:noFill/>
            <a:ln w="12600">
              <a:solidFill>
                <a:srgbClr val="003366"/>
              </a:solidFill>
              <a:miter lim="800000"/>
              <a:headEnd/>
              <a:tailEnd/>
            </a:ln>
            <a:effectLst/>
          </p:spPr>
          <p:txBody>
            <a:bodyPr/>
            <a:lstStyle/>
            <a:p>
              <a:endParaRPr lang="en-US"/>
            </a:p>
          </p:txBody>
        </p:sp>
        <p:sp>
          <p:nvSpPr>
            <p:cNvPr id="271381" name="Line 21"/>
            <p:cNvSpPr>
              <a:spLocks noChangeShapeType="1"/>
            </p:cNvSpPr>
            <p:nvPr/>
          </p:nvSpPr>
          <p:spPr bwMode="auto">
            <a:xfrm>
              <a:off x="385" y="1901"/>
              <a:ext cx="5013" cy="1"/>
            </a:xfrm>
            <a:prstGeom prst="line">
              <a:avLst/>
            </a:prstGeom>
            <a:noFill/>
            <a:ln w="12600">
              <a:solidFill>
                <a:srgbClr val="003366"/>
              </a:solidFill>
              <a:miter lim="800000"/>
              <a:headEnd/>
              <a:tailEnd/>
            </a:ln>
            <a:effectLst/>
          </p:spPr>
          <p:txBody>
            <a:bodyPr/>
            <a:lstStyle/>
            <a:p>
              <a:endParaRPr lang="en-US"/>
            </a:p>
          </p:txBody>
        </p:sp>
        <p:sp>
          <p:nvSpPr>
            <p:cNvPr id="271382" name="Line 22"/>
            <p:cNvSpPr>
              <a:spLocks noChangeShapeType="1"/>
            </p:cNvSpPr>
            <p:nvPr/>
          </p:nvSpPr>
          <p:spPr bwMode="auto">
            <a:xfrm>
              <a:off x="385" y="2551"/>
              <a:ext cx="5013" cy="1"/>
            </a:xfrm>
            <a:prstGeom prst="line">
              <a:avLst/>
            </a:prstGeom>
            <a:noFill/>
            <a:ln w="12600">
              <a:solidFill>
                <a:srgbClr val="003366"/>
              </a:solidFill>
              <a:miter lim="800000"/>
              <a:headEnd/>
              <a:tailEnd/>
            </a:ln>
            <a:effectLst/>
          </p:spPr>
          <p:txBody>
            <a:bodyPr/>
            <a:lstStyle/>
            <a:p>
              <a:endParaRPr lang="en-US"/>
            </a:p>
          </p:txBody>
        </p:sp>
        <p:sp>
          <p:nvSpPr>
            <p:cNvPr id="271383" name="Line 23"/>
            <p:cNvSpPr>
              <a:spLocks noChangeShapeType="1"/>
            </p:cNvSpPr>
            <p:nvPr/>
          </p:nvSpPr>
          <p:spPr bwMode="auto">
            <a:xfrm>
              <a:off x="385" y="3603"/>
              <a:ext cx="5013" cy="1"/>
            </a:xfrm>
            <a:prstGeom prst="line">
              <a:avLst/>
            </a:prstGeom>
            <a:noFill/>
            <a:ln w="12600">
              <a:solidFill>
                <a:srgbClr val="003366"/>
              </a:solidFill>
              <a:miter lim="800000"/>
              <a:headEnd/>
              <a:tailEnd/>
            </a:ln>
            <a:effectLst/>
          </p:spPr>
          <p:txBody>
            <a:bodyPr/>
            <a:lstStyle/>
            <a:p>
              <a:endParaRPr lang="en-US"/>
            </a:p>
          </p:txBody>
        </p:sp>
        <p:sp>
          <p:nvSpPr>
            <p:cNvPr id="271384" name="Line 24"/>
            <p:cNvSpPr>
              <a:spLocks noChangeShapeType="1"/>
            </p:cNvSpPr>
            <p:nvPr/>
          </p:nvSpPr>
          <p:spPr bwMode="auto">
            <a:xfrm>
              <a:off x="385" y="4234"/>
              <a:ext cx="5013" cy="1"/>
            </a:xfrm>
            <a:prstGeom prst="line">
              <a:avLst/>
            </a:prstGeom>
            <a:noFill/>
            <a:ln w="28440">
              <a:solidFill>
                <a:srgbClr val="003366"/>
              </a:solidFill>
              <a:miter lim="800000"/>
              <a:headEnd/>
              <a:tailEnd/>
            </a:ln>
            <a:effectLst/>
          </p:spPr>
          <p:txBody>
            <a:bodyPr/>
            <a:lstStyle/>
            <a:p>
              <a:endParaRPr lang="en-US"/>
            </a:p>
          </p:txBody>
        </p:sp>
        <p:sp>
          <p:nvSpPr>
            <p:cNvPr id="271385" name="Line 25"/>
            <p:cNvSpPr>
              <a:spLocks noChangeShapeType="1"/>
            </p:cNvSpPr>
            <p:nvPr/>
          </p:nvSpPr>
          <p:spPr bwMode="auto">
            <a:xfrm>
              <a:off x="385" y="1366"/>
              <a:ext cx="1" cy="2868"/>
            </a:xfrm>
            <a:prstGeom prst="line">
              <a:avLst/>
            </a:prstGeom>
            <a:noFill/>
            <a:ln w="28440">
              <a:solidFill>
                <a:srgbClr val="003366"/>
              </a:solidFill>
              <a:miter lim="800000"/>
              <a:headEnd/>
              <a:tailEnd/>
            </a:ln>
            <a:effectLst/>
          </p:spPr>
          <p:txBody>
            <a:bodyPr/>
            <a:lstStyle/>
            <a:p>
              <a:endParaRPr lang="en-US"/>
            </a:p>
          </p:txBody>
        </p:sp>
        <p:sp>
          <p:nvSpPr>
            <p:cNvPr id="271386" name="Line 26"/>
            <p:cNvSpPr>
              <a:spLocks noChangeShapeType="1"/>
            </p:cNvSpPr>
            <p:nvPr/>
          </p:nvSpPr>
          <p:spPr bwMode="auto">
            <a:xfrm>
              <a:off x="2971" y="1366"/>
              <a:ext cx="1" cy="2868"/>
            </a:xfrm>
            <a:prstGeom prst="line">
              <a:avLst/>
            </a:prstGeom>
            <a:noFill/>
            <a:ln w="12600">
              <a:solidFill>
                <a:srgbClr val="003366"/>
              </a:solidFill>
              <a:miter lim="800000"/>
              <a:headEnd/>
              <a:tailEnd/>
            </a:ln>
            <a:effectLst/>
          </p:spPr>
          <p:txBody>
            <a:bodyPr/>
            <a:lstStyle/>
            <a:p>
              <a:endParaRPr lang="en-US"/>
            </a:p>
          </p:txBody>
        </p:sp>
        <p:sp>
          <p:nvSpPr>
            <p:cNvPr id="271387" name="Line 27"/>
            <p:cNvSpPr>
              <a:spLocks noChangeShapeType="1"/>
            </p:cNvSpPr>
            <p:nvPr/>
          </p:nvSpPr>
          <p:spPr bwMode="auto">
            <a:xfrm>
              <a:off x="5398" y="1366"/>
              <a:ext cx="1" cy="2868"/>
            </a:xfrm>
            <a:prstGeom prst="line">
              <a:avLst/>
            </a:prstGeom>
            <a:noFill/>
            <a:ln w="28440">
              <a:solidFill>
                <a:srgbClr val="003366"/>
              </a:solidFill>
              <a:miter lim="800000"/>
              <a:headEnd/>
              <a:tailEnd/>
            </a:ln>
            <a:effectLst/>
          </p:spPr>
          <p:txBody>
            <a:bodyPr/>
            <a:lstStyle/>
            <a:p>
              <a:endParaRPr lang="en-US"/>
            </a:p>
          </p:txBody>
        </p:sp>
        <p:sp>
          <p:nvSpPr>
            <p:cNvPr id="271388" name="Line 28"/>
            <p:cNvSpPr>
              <a:spLocks noChangeShapeType="1"/>
            </p:cNvSpPr>
            <p:nvPr/>
          </p:nvSpPr>
          <p:spPr bwMode="auto">
            <a:xfrm>
              <a:off x="385" y="2226"/>
              <a:ext cx="5013" cy="1"/>
            </a:xfrm>
            <a:prstGeom prst="line">
              <a:avLst/>
            </a:prstGeom>
            <a:noFill/>
            <a:ln w="12600">
              <a:solidFill>
                <a:srgbClr val="003366"/>
              </a:solidFill>
              <a:miter lim="800000"/>
              <a:headEnd/>
              <a:tailEnd/>
            </a:ln>
            <a:effectLst/>
          </p:spPr>
          <p:txBody>
            <a:bodyPr/>
            <a:lstStyle/>
            <a:p>
              <a:endParaRPr lang="en-US"/>
            </a:p>
          </p:txBody>
        </p:sp>
        <p:sp>
          <p:nvSpPr>
            <p:cNvPr id="271389" name="Line 29"/>
            <p:cNvSpPr>
              <a:spLocks noChangeShapeType="1"/>
            </p:cNvSpPr>
            <p:nvPr/>
          </p:nvSpPr>
          <p:spPr bwMode="auto">
            <a:xfrm>
              <a:off x="385" y="3909"/>
              <a:ext cx="5013" cy="1"/>
            </a:xfrm>
            <a:prstGeom prst="line">
              <a:avLst/>
            </a:prstGeom>
            <a:noFill/>
            <a:ln w="12600">
              <a:solidFill>
                <a:srgbClr val="003366"/>
              </a:solidFill>
              <a:miter lim="800000"/>
              <a:headEnd/>
              <a:tailEnd/>
            </a:ln>
            <a:effectLst/>
          </p:spPr>
          <p:txBody>
            <a:bodyPr/>
            <a:lstStyle/>
            <a:p>
              <a:endParaRPr lang="en-US"/>
            </a:p>
          </p:txBody>
        </p:sp>
        <p:sp>
          <p:nvSpPr>
            <p:cNvPr id="271390" name="Line 30"/>
            <p:cNvSpPr>
              <a:spLocks noChangeShapeType="1"/>
            </p:cNvSpPr>
            <p:nvPr/>
          </p:nvSpPr>
          <p:spPr bwMode="auto">
            <a:xfrm>
              <a:off x="385" y="2876"/>
              <a:ext cx="5013" cy="1"/>
            </a:xfrm>
            <a:prstGeom prst="line">
              <a:avLst/>
            </a:prstGeom>
            <a:noFill/>
            <a:ln w="12600">
              <a:solidFill>
                <a:srgbClr val="003366"/>
              </a:solidFill>
              <a:miter lim="800000"/>
              <a:headEnd/>
              <a:tailEnd/>
            </a:ln>
            <a:effectLst/>
          </p:spPr>
          <p:txBody>
            <a:bodyPr/>
            <a:lstStyle/>
            <a:p>
              <a:endParaRPr lang="en-US"/>
            </a:p>
          </p:txBody>
        </p:sp>
      </p:grpSp>
      <p:sp>
        <p:nvSpPr>
          <p:cNvPr id="271391" name="Text Box 31"/>
          <p:cNvSpPr txBox="1">
            <a:spLocks noChangeArrowheads="1"/>
          </p:cNvSpPr>
          <p:nvPr/>
        </p:nvSpPr>
        <p:spPr bwMode="auto">
          <a:xfrm>
            <a:off x="1919288" y="1484313"/>
            <a:ext cx="1507442" cy="463846"/>
          </a:xfrm>
          <a:prstGeom prst="rect">
            <a:avLst/>
          </a:prstGeom>
          <a:noFill/>
          <a:ln w="9525">
            <a:noFill/>
            <a:round/>
            <a:headEnd/>
            <a:tailEnd/>
          </a:ln>
          <a:effectLst/>
        </p:spPr>
        <p:txBody>
          <a:bodyPr wrap="none" lIns="90000" tIns="46800" rIns="90000" bIns="46800">
            <a:spAutoFit/>
          </a:bodyPr>
          <a:lstStyle/>
          <a:p>
            <a:pPr defTabSz="449263">
              <a:buClr>
                <a:srgbClr val="003366"/>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b="1">
                <a:solidFill>
                  <a:srgbClr val="003366"/>
                </a:solidFill>
                <a:latin typeface="Times New Roman" pitchFamily="18" charset="0"/>
                <a:ea typeface="Lucida Sans Unicode" pitchFamily="34" charset="0"/>
                <a:cs typeface="Lucida Sans Unicode" pitchFamily="34" charset="0"/>
              </a:rPr>
              <a:t>In theory:</a:t>
            </a:r>
          </a:p>
        </p:txBody>
      </p:sp>
    </p:spTree>
    <p:extLst>
      <p:ext uri="{BB962C8B-B14F-4D97-AF65-F5344CB8AC3E}">
        <p14:creationId xmlns:p14="http://schemas.microsoft.com/office/powerpoint/2010/main" val="3203692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381000"/>
            <a:ext cx="8686800" cy="6172200"/>
          </a:xfrm>
        </p:spPr>
        <p:txBody>
          <a:bodyPr>
            <a:normAutofit lnSpcReduction="10000"/>
          </a:bodyPr>
          <a:lstStyle/>
          <a:p>
            <a:pPr>
              <a:buNone/>
            </a:pPr>
            <a:r>
              <a:rPr lang="en-US" dirty="0">
                <a:solidFill>
                  <a:srgbClr val="FF0000"/>
                </a:solidFill>
              </a:rPr>
              <a:t>Penetration Testing</a:t>
            </a:r>
            <a:r>
              <a:rPr lang="en-US" sz="3100" dirty="0">
                <a:solidFill>
                  <a:srgbClr val="FF0000"/>
                </a:solidFill>
              </a:rPr>
              <a:t>: </a:t>
            </a:r>
            <a:r>
              <a:rPr lang="en-US" sz="2400" dirty="0"/>
              <a:t>Penetration testing is testing how well the system is protected against unauthorized internal or external access, or  damage. This type of testing usually requires advance testing techniques.    </a:t>
            </a:r>
          </a:p>
          <a:p>
            <a:pPr>
              <a:buNone/>
            </a:pPr>
            <a:r>
              <a:rPr lang="en-US" sz="2600" dirty="0">
                <a:solidFill>
                  <a:srgbClr val="FF0000"/>
                </a:solidFill>
              </a:rPr>
              <a:t> Compatibility Testing: </a:t>
            </a:r>
            <a:r>
              <a:rPr lang="en-US" sz="2400" dirty="0"/>
              <a:t>Testing used to determine whether other system software components such as browsers, utilities, and competing software will conflict with the software being tested</a:t>
            </a:r>
          </a:p>
          <a:p>
            <a:pPr>
              <a:buNone/>
            </a:pPr>
            <a:r>
              <a:rPr lang="en-US" sz="2400" dirty="0">
                <a:solidFill>
                  <a:srgbClr val="FF0000"/>
                </a:solidFill>
              </a:rPr>
              <a:t> Comparison Testing</a:t>
            </a:r>
            <a:r>
              <a:rPr lang="en-US" sz="2400" dirty="0"/>
              <a:t>: Testing that compares software weaknesses and strengths to those of competitors' products</a:t>
            </a:r>
          </a:p>
          <a:p>
            <a:pPr>
              <a:buNone/>
            </a:pPr>
            <a:r>
              <a:rPr lang="en-US" sz="2400" dirty="0">
                <a:solidFill>
                  <a:srgbClr val="FF0000"/>
                </a:solidFill>
              </a:rPr>
              <a:t>  Pilot Testing</a:t>
            </a:r>
            <a:r>
              <a:rPr lang="en-US" sz="2400" dirty="0"/>
              <a:t>: Testing that involves the users just before actual release to ensure that users become familiar with the release contents and ultimately accept it. Typically involves many users, </a:t>
            </a:r>
          </a:p>
          <a:p>
            <a:pPr>
              <a:buNone/>
            </a:pPr>
            <a:r>
              <a:rPr lang="en-US" sz="2400" dirty="0"/>
              <a:t>is conducted over a short period of time and is tightly controlled.</a:t>
            </a:r>
          </a:p>
          <a:p>
            <a:pPr>
              <a:buNone/>
            </a:pPr>
            <a:r>
              <a:rPr lang="en-US" sz="2400" dirty="0">
                <a:solidFill>
                  <a:srgbClr val="FF0000"/>
                </a:solidFill>
              </a:rPr>
              <a:t>Smoke Testing: </a:t>
            </a:r>
            <a:r>
              <a:rPr lang="en-US" sz="2400" dirty="0"/>
              <a:t>A random test conducted before the delivery and after complete testing</a:t>
            </a:r>
          </a:p>
          <a:p>
            <a:pPr>
              <a:buNone/>
            </a:pPr>
            <a:r>
              <a:rPr lang="en-US" dirty="0">
                <a:solidFill>
                  <a:srgbClr val="FF0000"/>
                </a:solidFill>
              </a:rPr>
              <a:t>   BLACK BOX TESTING</a:t>
            </a:r>
          </a:p>
          <a:p>
            <a:pPr>
              <a:buNone/>
            </a:pPr>
            <a:r>
              <a:rPr lang="en-US" dirty="0">
                <a:solidFill>
                  <a:srgbClr val="FF0000"/>
                </a:solidFill>
              </a:rPr>
              <a:t>   WHITLE BOX TESTING</a:t>
            </a:r>
          </a:p>
          <a:p>
            <a:pPr>
              <a:buNone/>
            </a:pPr>
            <a:endParaRPr lang="en-US" sz="2400" dirty="0"/>
          </a:p>
        </p:txBody>
      </p:sp>
    </p:spTree>
    <p:extLst>
      <p:ext uri="{BB962C8B-B14F-4D97-AF65-F5344CB8AC3E}">
        <p14:creationId xmlns:p14="http://schemas.microsoft.com/office/powerpoint/2010/main" val="2151929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763000" cy="6400800"/>
          </a:xfrm>
        </p:spPr>
        <p:txBody>
          <a:bodyPr>
            <a:normAutofit lnSpcReduction="10000"/>
          </a:bodyPr>
          <a:lstStyle/>
          <a:p>
            <a:pPr>
              <a:buNone/>
            </a:pPr>
            <a:r>
              <a:rPr lang="en-US" dirty="0" smtClean="0"/>
              <a:t>  </a:t>
            </a:r>
            <a:r>
              <a:rPr lang="en-US" sz="2600" dirty="0">
                <a:solidFill>
                  <a:srgbClr val="FF0000"/>
                </a:solidFill>
              </a:rPr>
              <a:t>    </a:t>
            </a:r>
            <a:r>
              <a:rPr lang="en-US" sz="3000" dirty="0">
                <a:solidFill>
                  <a:srgbClr val="FF0000"/>
                </a:solidFill>
              </a:rPr>
              <a:t>      </a:t>
            </a:r>
            <a:r>
              <a:rPr lang="en-US" sz="3000" b="1" i="1" dirty="0">
                <a:solidFill>
                  <a:srgbClr val="FF0000"/>
                </a:solidFill>
              </a:rPr>
              <a:t>Sample Entry and Exit Criteria for Unit Testing </a:t>
            </a:r>
          </a:p>
          <a:p>
            <a:pPr>
              <a:buNone/>
            </a:pPr>
            <a:r>
              <a:rPr lang="en-US" b="1" dirty="0" smtClean="0"/>
              <a:t>Entry Criteria </a:t>
            </a:r>
          </a:p>
          <a:p>
            <a:pPr>
              <a:buNone/>
            </a:pPr>
            <a:r>
              <a:rPr lang="en-US" dirty="0" smtClean="0"/>
              <a:t>♦Business Requirements are at least 80% complete and have been  approved to-date </a:t>
            </a:r>
          </a:p>
          <a:p>
            <a:pPr>
              <a:buNone/>
            </a:pPr>
            <a:r>
              <a:rPr lang="en-US" dirty="0" smtClean="0"/>
              <a:t>♦Technical Design has been finalized and approved </a:t>
            </a:r>
          </a:p>
          <a:p>
            <a:pPr>
              <a:buNone/>
            </a:pPr>
            <a:r>
              <a:rPr lang="en-US" dirty="0" smtClean="0"/>
              <a:t>♦Development environment has been established and is stable </a:t>
            </a:r>
          </a:p>
          <a:p>
            <a:pPr>
              <a:buNone/>
            </a:pPr>
            <a:r>
              <a:rPr lang="en-US" dirty="0" smtClean="0"/>
              <a:t>♦Code development for the module is complete </a:t>
            </a:r>
          </a:p>
          <a:p>
            <a:pPr>
              <a:buNone/>
            </a:pPr>
            <a:r>
              <a:rPr lang="en-US" b="1" dirty="0" smtClean="0"/>
              <a:t>Exit Criteria </a:t>
            </a:r>
          </a:p>
          <a:p>
            <a:pPr>
              <a:buNone/>
            </a:pPr>
            <a:r>
              <a:rPr lang="en-US" dirty="0" smtClean="0"/>
              <a:t>♦No known major or critical defects prevents any modules from moving to System Testing </a:t>
            </a:r>
          </a:p>
          <a:p>
            <a:pPr>
              <a:buNone/>
            </a:pPr>
            <a:r>
              <a:rPr lang="en-US" dirty="0" smtClean="0"/>
              <a:t>♦A testing transition meeting has be held and the developers signed off </a:t>
            </a:r>
          </a:p>
          <a:p>
            <a:pPr>
              <a:buNone/>
            </a:pPr>
            <a:r>
              <a:rPr lang="en-US" dirty="0" smtClean="0"/>
              <a:t>♦Project Manager approval has been received</a:t>
            </a:r>
            <a:endParaRPr lang="en-US" dirty="0"/>
          </a:p>
        </p:txBody>
      </p:sp>
    </p:spTree>
    <p:extLst>
      <p:ext uri="{BB962C8B-B14F-4D97-AF65-F5344CB8AC3E}">
        <p14:creationId xmlns:p14="http://schemas.microsoft.com/office/powerpoint/2010/main" val="2448241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686800" cy="6324600"/>
          </a:xfrm>
        </p:spPr>
        <p:txBody>
          <a:bodyPr>
            <a:normAutofit fontScale="92500" lnSpcReduction="10000"/>
          </a:bodyPr>
          <a:lstStyle/>
          <a:p>
            <a:pPr>
              <a:buNone/>
            </a:pPr>
            <a:r>
              <a:rPr lang="en-US" sz="3300" dirty="0">
                <a:solidFill>
                  <a:srgbClr val="FF0000"/>
                </a:solidFill>
              </a:rPr>
              <a:t>       </a:t>
            </a:r>
            <a:r>
              <a:rPr lang="en-US" sz="3300" b="1" dirty="0">
                <a:solidFill>
                  <a:srgbClr val="FF0000"/>
                </a:solidFill>
              </a:rPr>
              <a:t>Sample Entry and Exit Criteria for System Testing </a:t>
            </a:r>
          </a:p>
          <a:p>
            <a:pPr>
              <a:buNone/>
            </a:pPr>
            <a:r>
              <a:rPr lang="en-US" b="1" dirty="0" smtClean="0"/>
              <a:t>Entry Criteria </a:t>
            </a:r>
          </a:p>
          <a:p>
            <a:pPr>
              <a:buNone/>
            </a:pPr>
            <a:r>
              <a:rPr lang="en-US" dirty="0" smtClean="0"/>
              <a:t>♦Unit Testing for each module has been completed and approved; each  module is under version control </a:t>
            </a:r>
          </a:p>
          <a:p>
            <a:pPr>
              <a:buNone/>
            </a:pPr>
            <a:r>
              <a:rPr lang="en-US" dirty="0" smtClean="0"/>
              <a:t>♦A system testing environment has been established </a:t>
            </a:r>
          </a:p>
          <a:p>
            <a:pPr>
              <a:buNone/>
            </a:pPr>
            <a:r>
              <a:rPr lang="en-US" dirty="0" smtClean="0"/>
              <a:t>♦The system testing schedule is approved and in place </a:t>
            </a:r>
          </a:p>
          <a:p>
            <a:pPr>
              <a:buNone/>
            </a:pPr>
            <a:r>
              <a:rPr lang="en-US" b="1" dirty="0" smtClean="0"/>
              <a:t>Exit Criteria </a:t>
            </a:r>
          </a:p>
          <a:p>
            <a:pPr>
              <a:buNone/>
            </a:pPr>
            <a:r>
              <a:rPr lang="en-US" dirty="0" smtClean="0"/>
              <a:t>♦Application meets all documented business and functional requirements </a:t>
            </a:r>
          </a:p>
          <a:p>
            <a:pPr>
              <a:buNone/>
            </a:pPr>
            <a:r>
              <a:rPr lang="en-US" dirty="0" smtClean="0"/>
              <a:t>♦No known critical defects prevent moving to the Integration Testing </a:t>
            </a:r>
          </a:p>
          <a:p>
            <a:pPr>
              <a:buNone/>
            </a:pPr>
            <a:r>
              <a:rPr lang="en-US" dirty="0" smtClean="0"/>
              <a:t>♦All appropriate parties have approved the completed tests </a:t>
            </a:r>
          </a:p>
          <a:p>
            <a:pPr>
              <a:buNone/>
            </a:pPr>
            <a:r>
              <a:rPr lang="en-US" dirty="0" smtClean="0"/>
              <a:t>♦A testing transition meeting has be held and the developers signed off</a:t>
            </a:r>
            <a:endParaRPr lang="en-US" dirty="0"/>
          </a:p>
        </p:txBody>
      </p:sp>
    </p:spTree>
    <p:extLst>
      <p:ext uri="{BB962C8B-B14F-4D97-AF65-F5344CB8AC3E}">
        <p14:creationId xmlns:p14="http://schemas.microsoft.com/office/powerpoint/2010/main" val="191854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52600" y="228600"/>
            <a:ext cx="8763000" cy="6400800"/>
          </a:xfrm>
        </p:spPr>
        <p:txBody>
          <a:bodyPr>
            <a:normAutofit fontScale="77500" lnSpcReduction="20000"/>
          </a:bodyPr>
          <a:lstStyle/>
          <a:p>
            <a:pPr>
              <a:buNone/>
            </a:pPr>
            <a:r>
              <a:rPr lang="en-US" b="1" dirty="0" smtClean="0"/>
              <a:t>            </a:t>
            </a:r>
            <a:r>
              <a:rPr lang="en-US" sz="4000" b="1" dirty="0">
                <a:solidFill>
                  <a:srgbClr val="FF0000"/>
                </a:solidFill>
              </a:rPr>
              <a:t> Sample Entry and Exit Criteria for Integration Testing </a:t>
            </a:r>
          </a:p>
          <a:p>
            <a:pPr>
              <a:buNone/>
            </a:pPr>
            <a:r>
              <a:rPr lang="en-US" b="1" dirty="0" smtClean="0"/>
              <a:t>Entry Criteria </a:t>
            </a:r>
          </a:p>
          <a:p>
            <a:pPr>
              <a:buNone/>
            </a:pPr>
            <a:r>
              <a:rPr lang="en-US" dirty="0" smtClean="0"/>
              <a:t>♦System testing has been completed and signed off </a:t>
            </a:r>
          </a:p>
          <a:p>
            <a:pPr>
              <a:buNone/>
            </a:pPr>
            <a:r>
              <a:rPr lang="en-US" dirty="0" smtClean="0"/>
              <a:t>♦Outstanding issues and defects have been identified and documented </a:t>
            </a:r>
          </a:p>
          <a:p>
            <a:pPr>
              <a:buNone/>
            </a:pPr>
            <a:r>
              <a:rPr lang="en-US" dirty="0" smtClean="0"/>
              <a:t>♦Test scripts and schedule are ready </a:t>
            </a:r>
          </a:p>
          <a:p>
            <a:pPr>
              <a:buNone/>
            </a:pPr>
            <a:r>
              <a:rPr lang="en-US" dirty="0" smtClean="0"/>
              <a:t>♦The integration testing environment is established </a:t>
            </a:r>
          </a:p>
          <a:p>
            <a:pPr>
              <a:buNone/>
            </a:pPr>
            <a:r>
              <a:rPr lang="en-US" b="1" dirty="0" smtClean="0"/>
              <a:t>Exit Criteria </a:t>
            </a:r>
          </a:p>
          <a:p>
            <a:pPr>
              <a:buNone/>
            </a:pPr>
            <a:r>
              <a:rPr lang="en-US" dirty="0" smtClean="0"/>
              <a:t>♦All systems involved passed integration testing and meet agreed upon </a:t>
            </a:r>
          </a:p>
          <a:p>
            <a:pPr>
              <a:buNone/>
            </a:pPr>
            <a:r>
              <a:rPr lang="en-US" dirty="0" smtClean="0"/>
              <a:t>functionality and performance requirements </a:t>
            </a:r>
          </a:p>
          <a:p>
            <a:pPr>
              <a:buNone/>
            </a:pPr>
            <a:r>
              <a:rPr lang="en-US" dirty="0" smtClean="0"/>
              <a:t>♦Outstanding defects have been identified, documented, and presented to </a:t>
            </a:r>
          </a:p>
          <a:p>
            <a:pPr>
              <a:buNone/>
            </a:pPr>
            <a:r>
              <a:rPr lang="en-US" dirty="0" smtClean="0"/>
              <a:t>the business sponsor </a:t>
            </a:r>
          </a:p>
          <a:p>
            <a:pPr>
              <a:buNone/>
            </a:pPr>
            <a:r>
              <a:rPr lang="en-US" dirty="0" smtClean="0"/>
              <a:t>♦Stress, performance, and load tests have been satisfactorily conducted </a:t>
            </a:r>
          </a:p>
          <a:p>
            <a:pPr>
              <a:buNone/>
            </a:pPr>
            <a:r>
              <a:rPr lang="en-US" dirty="0" smtClean="0"/>
              <a:t>♦The implementation plan is final draft stage </a:t>
            </a:r>
          </a:p>
          <a:p>
            <a:pPr>
              <a:buNone/>
            </a:pPr>
            <a:r>
              <a:rPr lang="en-US" dirty="0" smtClean="0"/>
              <a:t>♦A testing transition meeting has been held and everyone has signed off</a:t>
            </a:r>
            <a:endParaRPr lang="en-US" dirty="0"/>
          </a:p>
        </p:txBody>
      </p:sp>
    </p:spTree>
    <p:extLst>
      <p:ext uri="{BB962C8B-B14F-4D97-AF65-F5344CB8AC3E}">
        <p14:creationId xmlns:p14="http://schemas.microsoft.com/office/powerpoint/2010/main" val="2539371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3537</Words>
  <Application>Microsoft Office PowerPoint</Application>
  <PresentationFormat>Widescreen</PresentationFormat>
  <Paragraphs>282</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Lucida Sans Unicode</vt:lpstr>
      <vt:lpstr>Times New Roman</vt:lpstr>
      <vt:lpstr>Office Theme</vt:lpstr>
      <vt:lpstr> CHAPTER NO 2 2.1 Software Testing Levels, Types, Terms and Definitions</vt:lpstr>
      <vt:lpstr>  </vt:lpstr>
      <vt:lpstr>  </vt:lpstr>
      <vt:lpstr>  </vt:lpstr>
      <vt:lpstr> Acceptance vs Unit Testing</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NO 2 2.1 Software Testing Levels, Types, Terms and Definitions</dc:title>
  <dc:creator>Waqas Ahmad</dc:creator>
  <cp:lastModifiedBy>Waqas Ahmad</cp:lastModifiedBy>
  <cp:revision>1</cp:revision>
  <dcterms:created xsi:type="dcterms:W3CDTF">2020-04-27T19:45:20Z</dcterms:created>
  <dcterms:modified xsi:type="dcterms:W3CDTF">2020-04-27T19:45:29Z</dcterms:modified>
</cp:coreProperties>
</file>