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80" r:id="rId2"/>
    <p:sldId id="281" r:id="rId3"/>
    <p:sldId id="282" r:id="rId4"/>
    <p:sldId id="283" r:id="rId5"/>
    <p:sldId id="284" r:id="rId6"/>
    <p:sldId id="285" r:id="rId7"/>
    <p:sldId id="286" r:id="rId8"/>
    <p:sldId id="287" r:id="rId9"/>
    <p:sldId id="288" r:id="rId10"/>
    <p:sldId id="289" r:id="rId11"/>
    <p:sldId id="290" r:id="rId12"/>
    <p:sldId id="291" r:id="rId13"/>
    <p:sldId id="292" r:id="rId14"/>
    <p:sldId id="295" r:id="rId15"/>
    <p:sldId id="29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2" d="100"/>
          <a:sy n="42" d="100"/>
        </p:scale>
        <p:origin x="132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23C5CC-D198-46BD-9120-33013C9CC574}" type="datetimeFigureOut">
              <a:rPr lang="en-US" smtClean="0"/>
              <a:pPr/>
              <a:t>4/28/2020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02560D-38C5-4286-9633-04104CFE46D3}" type="slidenum">
              <a:rPr lang="en-US" smtClean="0"/>
              <a:pPr/>
              <a:t>‹#›</a:t>
            </a:fld>
            <a:endParaRPr lang="en-US"/>
          </a:p>
        </p:txBody>
      </p:sp>
    </p:spTree>
    <p:extLst>
      <p:ext uri="{BB962C8B-B14F-4D97-AF65-F5344CB8AC3E}">
        <p14:creationId xmlns:p14="http://schemas.microsoft.com/office/powerpoint/2010/main" val="1558336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702560D-38C5-4286-9633-04104CFE46D3}" type="slidenum">
              <a:rPr lang="en-US" smtClean="0"/>
              <a:pPr/>
              <a:t>5</a:t>
            </a:fld>
            <a:endParaRPr lang="en-US" dirty="0"/>
          </a:p>
        </p:txBody>
      </p:sp>
    </p:spTree>
    <p:extLst>
      <p:ext uri="{BB962C8B-B14F-4D97-AF65-F5344CB8AC3E}">
        <p14:creationId xmlns:p14="http://schemas.microsoft.com/office/powerpoint/2010/main" val="3121260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AB46B4-09CE-4777-A0F8-37CA83927D3E}"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A4AB7-3A6E-4789-868D-7EFF72352AA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AB46B4-09CE-4777-A0F8-37CA83927D3E}"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A4AB7-3A6E-4789-868D-7EFF72352AA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AB46B4-09CE-4777-A0F8-37CA83927D3E}"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A4AB7-3A6E-4789-868D-7EFF72352AA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AB46B4-09CE-4777-A0F8-37CA83927D3E}"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A4AB7-3A6E-4789-868D-7EFF72352AA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AB46B4-09CE-4777-A0F8-37CA83927D3E}"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A4AB7-3A6E-4789-868D-7EFF72352AA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AB46B4-09CE-4777-A0F8-37CA83927D3E}" type="datetimeFigureOut">
              <a:rPr lang="en-US" smtClean="0"/>
              <a:pPr/>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A4AB7-3A6E-4789-868D-7EFF72352AA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AB46B4-09CE-4777-A0F8-37CA83927D3E}" type="datetimeFigureOut">
              <a:rPr lang="en-US" smtClean="0"/>
              <a:pPr/>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EA4AB7-3A6E-4789-868D-7EFF72352AA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AB46B4-09CE-4777-A0F8-37CA83927D3E}" type="datetimeFigureOut">
              <a:rPr lang="en-US" smtClean="0"/>
              <a:pPr/>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EA4AB7-3A6E-4789-868D-7EFF72352AA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AB46B4-09CE-4777-A0F8-37CA83927D3E}" type="datetimeFigureOut">
              <a:rPr lang="en-US" smtClean="0"/>
              <a:pPr/>
              <a:t>4/28/2020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EA4AB7-3A6E-4789-868D-7EFF72352AA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AB46B4-09CE-4777-A0F8-37CA83927D3E}" type="datetimeFigureOut">
              <a:rPr lang="en-US" smtClean="0"/>
              <a:pPr/>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A4AB7-3A6E-4789-868D-7EFF72352AA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AB46B4-09CE-4777-A0F8-37CA83927D3E}" type="datetimeFigureOut">
              <a:rPr lang="en-US" smtClean="0"/>
              <a:pPr/>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A4AB7-3A6E-4789-868D-7EFF72352AA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B46B4-09CE-4777-A0F8-37CA83927D3E}" type="datetimeFigureOut">
              <a:rPr lang="en-US" smtClean="0"/>
              <a:pPr/>
              <a:t>4/28/2020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EA4AB7-3A6E-4789-868D-7EFF72352A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CHAPTER NO 3</a:t>
            </a:r>
            <a:br>
              <a:rPr lang="en-US" b="1" dirty="0" smtClean="0">
                <a:solidFill>
                  <a:srgbClr val="FF0000"/>
                </a:solidFill>
              </a:rPr>
            </a:br>
            <a:r>
              <a:rPr lang="en-US" b="1" dirty="0" smtClean="0">
                <a:solidFill>
                  <a:srgbClr val="FF0000"/>
                </a:solidFill>
              </a:rPr>
              <a:t>THINKING LIKE A TESTER</a:t>
            </a:r>
            <a:endParaRPr lang="en-US" b="1" dirty="0">
              <a:solidFill>
                <a:srgbClr val="FF0000"/>
              </a:solidFill>
            </a:endParaRPr>
          </a:p>
        </p:txBody>
      </p:sp>
      <p:sp>
        <p:nvSpPr>
          <p:cNvPr id="3" name="Content Placeholder 2"/>
          <p:cNvSpPr>
            <a:spLocks noGrp="1"/>
          </p:cNvSpPr>
          <p:nvPr>
            <p:ph idx="1"/>
          </p:nvPr>
        </p:nvSpPr>
        <p:spPr/>
        <p:txBody>
          <a:bodyPr/>
          <a:lstStyle/>
          <a:p>
            <a:pPr>
              <a:buNone/>
            </a:pPr>
            <a:r>
              <a:rPr lang="en-US" dirty="0" smtClean="0"/>
              <a:t>		</a:t>
            </a:r>
            <a:r>
              <a:rPr lang="en-US" b="1" dirty="0" smtClean="0">
                <a:solidFill>
                  <a:schemeClr val="tx2">
                    <a:lumMod val="75000"/>
                  </a:schemeClr>
                </a:solidFill>
              </a:rPr>
              <a:t> </a:t>
            </a:r>
            <a:r>
              <a:rPr lang="en-US" b="1" dirty="0" smtClean="0">
                <a:solidFill>
                  <a:srgbClr val="00B050"/>
                </a:solidFill>
              </a:rPr>
              <a:t>TESTING IS APPLIED EPISTEMOLOGY</a:t>
            </a:r>
          </a:p>
          <a:p>
            <a:pPr>
              <a:buNone/>
            </a:pPr>
            <a:r>
              <a:rPr lang="en-US" sz="2400" dirty="0" smtClean="0"/>
              <a:t>Epistemology is a branch of philosophy that helps you to test better.</a:t>
            </a:r>
          </a:p>
          <a:p>
            <a:pPr>
              <a:buNone/>
            </a:pPr>
            <a:r>
              <a:rPr lang="en-US" sz="2400" dirty="0" smtClean="0"/>
              <a:t>It is the study of how u know what you know </a:t>
            </a:r>
          </a:p>
          <a:p>
            <a:pPr>
              <a:buNone/>
            </a:pPr>
            <a:r>
              <a:rPr lang="en-US" sz="2400" dirty="0" smtClean="0"/>
              <a:t>It’s the study of evidence and reasoning .The main goal is to learn how to improve our learning .Applied to software testing, epistemology asks questions like</a:t>
            </a:r>
          </a:p>
          <a:p>
            <a:pPr marL="457200" indent="-457200">
              <a:buAutoNum type="arabicPeriod"/>
            </a:pPr>
            <a:r>
              <a:rPr lang="en-US" sz="2400" dirty="0" smtClean="0"/>
              <a:t>How do you know the software is good enough</a:t>
            </a:r>
          </a:p>
          <a:p>
            <a:pPr marL="457200" indent="-457200">
              <a:buAutoNum type="arabicPeriod"/>
            </a:pPr>
            <a:r>
              <a:rPr lang="en-US" sz="2400" dirty="0" smtClean="0"/>
              <a:t>How would you know if it was not good enough</a:t>
            </a:r>
          </a:p>
          <a:p>
            <a:pPr marL="457200" indent="-457200">
              <a:buAutoNum type="arabicPeriod"/>
            </a:pPr>
            <a:r>
              <a:rPr lang="en-US" sz="2400" dirty="0" smtClean="0"/>
              <a:t>How do you know you have tested enough</a:t>
            </a:r>
          </a:p>
          <a:p>
            <a:pPr>
              <a:buNone/>
            </a:pP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609600"/>
            <a:ext cx="8229600" cy="5516563"/>
          </a:xfrm>
        </p:spPr>
        <p:txBody>
          <a:bodyPr>
            <a:normAutofit/>
          </a:bodyPr>
          <a:lstStyle/>
          <a:p>
            <a:pPr>
              <a:buNone/>
            </a:pPr>
            <a:r>
              <a:rPr lang="en-US" b="1" dirty="0" smtClean="0">
                <a:solidFill>
                  <a:srgbClr val="00B050"/>
                </a:solidFill>
              </a:rPr>
              <a:t>A requirement is a quality or condition matters to someone who matters</a:t>
            </a:r>
          </a:p>
          <a:p>
            <a:pPr>
              <a:buNone/>
            </a:pPr>
            <a:r>
              <a:rPr lang="en-US" sz="2400" dirty="0" smtClean="0"/>
              <a:t>As you test you must become aware of whose opinion about quality matters .then learn what they want in a product and what they don’t want. this view of requirement makes no difference between software requirement engineering and  other kind of specification .for the purpose of testing any quality or condition that a product should exhibit or fulfill is a requirement.</a:t>
            </a:r>
          </a:p>
          <a:p>
            <a:pPr>
              <a:buNone/>
            </a:pPr>
            <a:r>
              <a:rPr lang="en-US" sz="2400" dirty="0" smtClean="0"/>
              <a:t>Different   clients have different demands and want different things from product, they don’t necessarily know what they want and what they want changes over time. Welcome to testing.</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533400"/>
            <a:ext cx="8229600" cy="5592763"/>
          </a:xfrm>
        </p:spPr>
        <p:txBody>
          <a:bodyPr/>
          <a:lstStyle/>
          <a:p>
            <a:pPr>
              <a:buNone/>
            </a:pPr>
            <a:r>
              <a:rPr lang="en-US" b="1" dirty="0" smtClean="0">
                <a:solidFill>
                  <a:srgbClr val="00B050"/>
                </a:solidFill>
              </a:rPr>
              <a:t> you discover requirements by conference, inference and reference</a:t>
            </a:r>
          </a:p>
          <a:p>
            <a:pPr marL="457200" indent="-457200">
              <a:buAutoNum type="arabicParenR"/>
            </a:pPr>
            <a:r>
              <a:rPr lang="en-US" sz="2400" b="1" dirty="0" smtClean="0"/>
              <a:t>Conference : </a:t>
            </a:r>
            <a:r>
              <a:rPr lang="en-US" sz="2400" dirty="0" smtClean="0"/>
              <a:t>confer (having discussions and exchange opinions) with someone whose opinion about quality matters and learn what matters to them .</a:t>
            </a:r>
          </a:p>
          <a:p>
            <a:pPr marL="457200" indent="-457200">
              <a:buAutoNum type="arabicParenR"/>
            </a:pPr>
            <a:r>
              <a:rPr lang="en-US" sz="2400" b="1" dirty="0" smtClean="0"/>
              <a:t>Inference : </a:t>
            </a:r>
            <a:r>
              <a:rPr lang="en-US" sz="2400" dirty="0" smtClean="0"/>
              <a:t>determines what requirements matter by extrapolating (extend) from other things you know about the project and product.</a:t>
            </a:r>
          </a:p>
          <a:p>
            <a:pPr marL="457200" indent="-457200">
              <a:buAutoNum type="arabicParenR"/>
            </a:pPr>
            <a:r>
              <a:rPr lang="en-US" sz="2400" b="1" dirty="0" smtClean="0"/>
              <a:t>Reference : </a:t>
            </a:r>
            <a:r>
              <a:rPr lang="en-US" sz="2400" dirty="0" smtClean="0"/>
              <a:t>discover implicit as well as explicit specifications and base your testing on them</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457200"/>
            <a:ext cx="8229600" cy="5668963"/>
          </a:xfrm>
        </p:spPr>
        <p:txBody>
          <a:bodyPr/>
          <a:lstStyle/>
          <a:p>
            <a:pPr>
              <a:buNone/>
            </a:pPr>
            <a:r>
              <a:rPr lang="en-US" b="1" dirty="0" smtClean="0">
                <a:solidFill>
                  <a:srgbClr val="00B050"/>
                </a:solidFill>
              </a:rPr>
              <a:t>    Use implicit as well as explicit specifications  </a:t>
            </a:r>
          </a:p>
          <a:p>
            <a:pPr>
              <a:buNone/>
            </a:pPr>
            <a:r>
              <a:rPr lang="en-US" sz="2400" b="1" dirty="0" smtClean="0"/>
              <a:t>Explicit specifications : </a:t>
            </a:r>
            <a:r>
              <a:rPr lang="en-US" sz="2400" dirty="0" smtClean="0"/>
              <a:t>it is a useful source of information, acknowledge as authoritative by our clients.</a:t>
            </a:r>
          </a:p>
          <a:p>
            <a:pPr>
              <a:buNone/>
            </a:pPr>
            <a:r>
              <a:rPr lang="en-US" sz="2400" b="1" dirty="0" smtClean="0"/>
              <a:t>Implicit specifications: </a:t>
            </a:r>
            <a:r>
              <a:rPr lang="en-US" sz="2400" dirty="0" smtClean="0"/>
              <a:t>it is a useful source of requirements information that is not acknowledged as authoritative by our clients .implicit specifications take many forms</a:t>
            </a:r>
          </a:p>
          <a:p>
            <a:pPr>
              <a:buNone/>
            </a:pPr>
            <a:r>
              <a:rPr lang="en-US" sz="2400" b="1" dirty="0" smtClean="0"/>
              <a:t>Competing products</a:t>
            </a:r>
          </a:p>
          <a:p>
            <a:pPr>
              <a:buNone/>
            </a:pPr>
            <a:r>
              <a:rPr lang="en-US" sz="2400" b="1" dirty="0" smtClean="0"/>
              <a:t>Related products</a:t>
            </a:r>
          </a:p>
          <a:p>
            <a:pPr>
              <a:buNone/>
            </a:pPr>
            <a:r>
              <a:rPr lang="en-US" sz="2400" b="1" dirty="0" smtClean="0"/>
              <a:t>Comments by customers</a:t>
            </a:r>
          </a:p>
          <a:p>
            <a:pPr>
              <a:buNone/>
            </a:pPr>
            <a:r>
              <a:rPr lang="en-US" sz="2400" b="1" dirty="0" smtClean="0"/>
              <a:t>Textbooks on related subjects</a:t>
            </a:r>
          </a:p>
          <a:p>
            <a:pPr>
              <a:buNone/>
            </a:pPr>
            <a:r>
              <a:rPr lang="en-US" sz="2400" b="1" dirty="0" smtClean="0"/>
              <a:t>Graphic user interface guides</a:t>
            </a:r>
          </a:p>
          <a:p>
            <a:pPr>
              <a:buNone/>
            </a:pPr>
            <a:r>
              <a:rPr lang="en-US" sz="2400" b="1" dirty="0" smtClean="0"/>
              <a:t>Operating system compatibility requirements</a:t>
            </a:r>
          </a:p>
          <a:p>
            <a:pPr>
              <a:buNone/>
            </a:pPr>
            <a:r>
              <a:rPr lang="en-US" sz="2400" b="1" dirty="0" smtClean="0"/>
              <a:t>Your own well founded experience.</a:t>
            </a:r>
            <a:endParaRPr lang="en-US" sz="24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533400"/>
            <a:ext cx="8229600" cy="5592763"/>
          </a:xfrm>
        </p:spPr>
        <p:txBody>
          <a:bodyPr>
            <a:normAutofit fontScale="92500" lnSpcReduction="10000"/>
          </a:bodyPr>
          <a:lstStyle/>
          <a:p>
            <a:pPr>
              <a:buNone/>
            </a:pPr>
            <a:r>
              <a:rPr lang="en-US" dirty="0" smtClean="0"/>
              <a:t>“</a:t>
            </a:r>
            <a:r>
              <a:rPr lang="en-US" b="1" dirty="0" smtClean="0">
                <a:solidFill>
                  <a:srgbClr val="00B050"/>
                </a:solidFill>
              </a:rPr>
              <a:t>it works” really means it appears to meet some requirement to some degree</a:t>
            </a:r>
          </a:p>
          <a:p>
            <a:pPr>
              <a:buNone/>
            </a:pPr>
            <a:r>
              <a:rPr lang="en-US" sz="2400" dirty="0" smtClean="0"/>
              <a:t>Any time you hear someone say “ I tried it and it worked “ </a:t>
            </a:r>
          </a:p>
          <a:p>
            <a:pPr>
              <a:buNone/>
            </a:pPr>
            <a:r>
              <a:rPr lang="en-US" sz="2400" dirty="0" smtClean="0"/>
              <a:t>“ I m sure it works” or “its working better now “ </a:t>
            </a:r>
          </a:p>
          <a:p>
            <a:pPr>
              <a:buNone/>
            </a:pPr>
            <a:r>
              <a:rPr lang="en-US" sz="2400" dirty="0" smtClean="0"/>
              <a:t>We recommend that  you translate it  “ it works “ into  “ it appears to meet some requirement to some degree .  Some questions that should immediately occur to u r</a:t>
            </a:r>
          </a:p>
          <a:p>
            <a:pPr>
              <a:buNone/>
            </a:pPr>
            <a:r>
              <a:rPr lang="en-US" sz="2400" dirty="0" smtClean="0"/>
              <a:t>What's the  “it” ? What part of the product are we talking about</a:t>
            </a:r>
          </a:p>
          <a:p>
            <a:pPr>
              <a:buNone/>
            </a:pPr>
            <a:r>
              <a:rPr lang="en-US" sz="2400" dirty="0" smtClean="0"/>
              <a:t>What was appearance ? What specifically was observed</a:t>
            </a:r>
          </a:p>
          <a:p>
            <a:pPr>
              <a:buNone/>
            </a:pPr>
            <a:r>
              <a:rPr lang="en-US" sz="2400" dirty="0" smtClean="0"/>
              <a:t>Which requirements were checked ?correctness ? Performance</a:t>
            </a:r>
          </a:p>
          <a:p>
            <a:pPr>
              <a:buNone/>
            </a:pPr>
            <a:r>
              <a:rPr lang="en-US" sz="2400" dirty="0" smtClean="0"/>
              <a:t>To what degree was the requirement fulfilled in order to pass the test ? How far can you safely generalize from them.</a:t>
            </a:r>
          </a:p>
          <a:p>
            <a:pPr>
              <a:buNone/>
            </a:pPr>
            <a:r>
              <a:rPr lang="en-US" sz="2400" dirty="0" smtClean="0"/>
              <a:t>The point is that  the phrase “ it works ” is ambiguous  without further qualification .what you think “it works” might not match someone else’s definition.</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381000"/>
            <a:ext cx="8229600" cy="5745163"/>
          </a:xfrm>
        </p:spPr>
        <p:txBody>
          <a:bodyPr>
            <a:normAutofit fontScale="92500" lnSpcReduction="10000"/>
          </a:bodyPr>
          <a:lstStyle/>
          <a:p>
            <a:pPr>
              <a:buNone/>
            </a:pPr>
            <a:r>
              <a:rPr lang="en-US" dirty="0" smtClean="0"/>
              <a:t>    </a:t>
            </a:r>
            <a:r>
              <a:rPr lang="en-US" b="1" dirty="0" smtClean="0">
                <a:solidFill>
                  <a:srgbClr val="00B050"/>
                </a:solidFill>
              </a:rPr>
              <a:t>Testing is grounded in cognitive psychology</a:t>
            </a:r>
          </a:p>
          <a:p>
            <a:pPr>
              <a:buNone/>
            </a:pPr>
            <a:r>
              <a:rPr lang="en-US" b="1" dirty="0" smtClean="0"/>
              <a:t>Cognitive</a:t>
            </a:r>
            <a:r>
              <a:rPr lang="en-US" b="1" dirty="0" smtClean="0">
                <a:solidFill>
                  <a:srgbClr val="00B050"/>
                </a:solidFill>
              </a:rPr>
              <a:t> :</a:t>
            </a:r>
            <a:r>
              <a:rPr lang="en-US" dirty="0" smtClean="0"/>
              <a:t> </a:t>
            </a:r>
            <a:r>
              <a:rPr lang="en-US" sz="2600" dirty="0" smtClean="0"/>
              <a:t>The mental process of knowing, including aspects such as awareness, reasoning, and judgment</a:t>
            </a:r>
            <a:endParaRPr lang="en-US" sz="2600" b="1" dirty="0" smtClean="0">
              <a:solidFill>
                <a:srgbClr val="00B050"/>
              </a:solidFill>
            </a:endParaRPr>
          </a:p>
          <a:p>
            <a:pPr>
              <a:buNone/>
            </a:pPr>
            <a:r>
              <a:rPr lang="en-US" sz="2400" b="1" dirty="0" smtClean="0"/>
              <a:t>If epistemology tells us about how we should think, cognitive psychology tells us about how do we think .some of topics related to testing are</a:t>
            </a:r>
          </a:p>
          <a:p>
            <a:pPr marL="457200" indent="-457200">
              <a:buAutoNum type="arabicPeriod"/>
            </a:pPr>
            <a:r>
              <a:rPr lang="en-US" sz="2600" dirty="0" smtClean="0"/>
              <a:t>Reliability of your senses and memory</a:t>
            </a:r>
          </a:p>
          <a:p>
            <a:pPr marL="457200" indent="-457200">
              <a:buAutoNum type="arabicPeriod"/>
            </a:pPr>
            <a:r>
              <a:rPr lang="en-US" sz="2600" dirty="0" smtClean="0"/>
              <a:t>Where beliefs come from</a:t>
            </a:r>
          </a:p>
          <a:p>
            <a:pPr marL="457200" indent="-457200">
              <a:buAutoNum type="arabicPeriod"/>
            </a:pPr>
            <a:r>
              <a:rPr lang="en-US" sz="2600" dirty="0" smtClean="0"/>
              <a:t>How your beliefs affect your behavior</a:t>
            </a:r>
          </a:p>
          <a:p>
            <a:pPr marL="457200" indent="-457200">
              <a:buAutoNum type="arabicPeriod"/>
            </a:pPr>
            <a:r>
              <a:rPr lang="en-US" sz="2600" dirty="0" smtClean="0"/>
              <a:t>Short cuts you use to make decisions</a:t>
            </a:r>
          </a:p>
          <a:p>
            <a:pPr marL="457200" indent="-457200">
              <a:buAutoNum type="arabicPeriod"/>
            </a:pPr>
            <a:r>
              <a:rPr lang="en-US" sz="2600" dirty="0" smtClean="0"/>
              <a:t>How you learn and share what you know</a:t>
            </a:r>
          </a:p>
          <a:p>
            <a:pPr marL="457200" indent="-457200">
              <a:buAutoNum type="arabicPeriod"/>
            </a:pPr>
            <a:r>
              <a:rPr lang="en-US" sz="2600" dirty="0" smtClean="0"/>
              <a:t>How you think about complex things</a:t>
            </a:r>
          </a:p>
          <a:p>
            <a:pPr marL="457200" indent="-457200">
              <a:buAutoNum type="arabicPeriod"/>
            </a:pPr>
            <a:r>
              <a:rPr lang="en-US" sz="2600" dirty="0" smtClean="0"/>
              <a:t>How you think under pressure</a:t>
            </a:r>
          </a:p>
          <a:p>
            <a:pPr marL="457200" indent="-457200">
              <a:buAutoNum type="arabicPeriod"/>
            </a:pPr>
            <a:r>
              <a:rPr lang="en-US" sz="2600" dirty="0" smtClean="0"/>
              <a:t>How  you recognize patterns.</a:t>
            </a:r>
          </a:p>
          <a:p>
            <a:pPr marL="457200" indent="-457200">
              <a:buAutoNum type="arabicPeriod"/>
            </a:pP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381000"/>
            <a:ext cx="8229600" cy="5745163"/>
          </a:xfrm>
        </p:spPr>
        <p:txBody>
          <a:bodyPr>
            <a:normAutofit/>
          </a:bodyPr>
          <a:lstStyle/>
          <a:p>
            <a:pPr>
              <a:buNone/>
            </a:pPr>
            <a:r>
              <a:rPr lang="en-US" sz="2400" dirty="0" smtClean="0"/>
              <a:t>9. How you sort ideas and things into categories</a:t>
            </a:r>
          </a:p>
          <a:p>
            <a:pPr>
              <a:buNone/>
            </a:pPr>
            <a:r>
              <a:rPr lang="en-US" sz="2400" dirty="0" smtClean="0"/>
              <a:t>10. How you notice differences between things</a:t>
            </a:r>
          </a:p>
          <a:p>
            <a:pPr>
              <a:buNone/>
            </a:pPr>
            <a:r>
              <a:rPr lang="en-US" sz="2400" dirty="0" smtClean="0"/>
              <a:t>Lots of people not studied these subjects have done good testing, if you want to be better then good,styding cognitive psychology will help you understand the factors that affect your performance as a tester, as well as the factors that affect how people interpret your work.</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609600"/>
            <a:ext cx="8229600" cy="5516563"/>
          </a:xfrm>
        </p:spPr>
        <p:txBody>
          <a:bodyPr/>
          <a:lstStyle/>
          <a:p>
            <a:pPr>
              <a:buNone/>
            </a:pPr>
            <a:r>
              <a:rPr lang="en-US" b="1" dirty="0" smtClean="0"/>
              <a:t>  </a:t>
            </a:r>
            <a:r>
              <a:rPr lang="en-US" b="1" dirty="0" smtClean="0">
                <a:solidFill>
                  <a:srgbClr val="00B050"/>
                </a:solidFill>
              </a:rPr>
              <a:t>	</a:t>
            </a:r>
          </a:p>
          <a:p>
            <a:pPr>
              <a:buNone/>
            </a:pPr>
            <a:r>
              <a:rPr lang="en-US" sz="2400" dirty="0" smtClean="0"/>
              <a:t>Topics in epistemology that relate directly to software testing are</a:t>
            </a:r>
          </a:p>
          <a:p>
            <a:pPr marL="457200" indent="-457200">
              <a:buAutoNum type="arabicPeriod"/>
            </a:pPr>
            <a:r>
              <a:rPr lang="en-US" sz="2400" dirty="0" smtClean="0"/>
              <a:t>How to gather and assess evidence</a:t>
            </a:r>
          </a:p>
          <a:p>
            <a:pPr marL="457200" indent="-457200">
              <a:buAutoNum type="arabicPeriod"/>
            </a:pPr>
            <a:r>
              <a:rPr lang="en-US" sz="2400" dirty="0" smtClean="0"/>
              <a:t>How to make valid inferences</a:t>
            </a:r>
          </a:p>
          <a:p>
            <a:pPr marL="457200" indent="-457200">
              <a:buAutoNum type="arabicPeriod"/>
            </a:pPr>
            <a:r>
              <a:rPr lang="en-US" sz="2400" dirty="0" smtClean="0"/>
              <a:t>How to use different forms of logic</a:t>
            </a:r>
          </a:p>
          <a:p>
            <a:pPr marL="457200" indent="-457200">
              <a:buAutoNum type="arabicPeriod"/>
            </a:pPr>
            <a:r>
              <a:rPr lang="en-US" sz="2400" dirty="0" smtClean="0"/>
              <a:t>Difference between formal and informal reasoning</a:t>
            </a:r>
          </a:p>
          <a:p>
            <a:pPr marL="457200" indent="-457200">
              <a:buAutoNum type="arabicPeriod"/>
            </a:pPr>
            <a:r>
              <a:rPr lang="en-US" sz="2400" dirty="0" smtClean="0"/>
              <a:t>How to take a good decision</a:t>
            </a:r>
          </a:p>
          <a:p>
            <a:pPr marL="457200" indent="-457200">
              <a:buNone/>
            </a:pPr>
            <a:endParaRPr lang="en-US" sz="2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685800"/>
            <a:ext cx="8229600" cy="5440363"/>
          </a:xfrm>
        </p:spPr>
        <p:txBody>
          <a:bodyPr/>
          <a:lstStyle/>
          <a:p>
            <a:pPr>
              <a:buNone/>
            </a:pPr>
            <a:r>
              <a:rPr lang="en-US" dirty="0" smtClean="0"/>
              <a:t>	</a:t>
            </a:r>
            <a:r>
              <a:rPr lang="en-US" b="1" dirty="0" smtClean="0">
                <a:solidFill>
                  <a:srgbClr val="00B050"/>
                </a:solidFill>
              </a:rPr>
              <a:t>		TESTING IS IN YOUR HAND</a:t>
            </a:r>
          </a:p>
          <a:p>
            <a:pPr>
              <a:buNone/>
            </a:pPr>
            <a:r>
              <a:rPr lang="en-US" sz="2400" dirty="0" smtClean="0"/>
              <a:t>The difference between excellent and average testing is how you think : your test design choices, your ability to interpret what you observe, and your ability to tell a compelling story about it. If two testers are working side by side you cant tell one is better then another.</a:t>
            </a:r>
          </a:p>
          <a:p>
            <a:pPr>
              <a:buNone/>
            </a:pPr>
            <a:r>
              <a:rPr lang="en-US" sz="2400" dirty="0" smtClean="0"/>
              <a:t>Many people think testing is easy, because they can easily copy the visible behavior of good tester, and they have no other standards for good testing.</a:t>
            </a:r>
          </a:p>
          <a:p>
            <a:pPr>
              <a:buNone/>
            </a:pPr>
            <a:r>
              <a:rPr lang="en-US" sz="2400" dirty="0" smtClean="0"/>
              <a:t>If you want to be a good tester, learn to think like one not to look like one.</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609600"/>
            <a:ext cx="8229600" cy="5516563"/>
          </a:xfrm>
        </p:spPr>
        <p:txBody>
          <a:bodyPr/>
          <a:lstStyle/>
          <a:p>
            <a:pPr>
              <a:buNone/>
            </a:pPr>
            <a:r>
              <a:rPr lang="en-US" b="1" dirty="0" smtClean="0">
                <a:solidFill>
                  <a:srgbClr val="00B050"/>
                </a:solidFill>
              </a:rPr>
              <a:t> Testing requires inference not just comparing output to the expected result</a:t>
            </a:r>
            <a:r>
              <a:rPr lang="en-US" dirty="0" smtClean="0"/>
              <a:t>.</a:t>
            </a:r>
          </a:p>
          <a:p>
            <a:pPr>
              <a:buNone/>
            </a:pPr>
            <a:r>
              <a:rPr lang="en-US" sz="2400" dirty="0" smtClean="0"/>
              <a:t>There is a popular view that a tester just execute a test cases and compare what happens against expected result, this makes testing seems like straightforward process and ignores who design the test and determines expectations, we ignore the clever persons . In real life most test case designs are taken is based on inferences or taken from experience .morevoer,these inferences change over time . To think like a tester adopt the art of exploratory inference.</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12838"/>
          </a:xfrm>
        </p:spPr>
        <p:txBody>
          <a:bodyPr>
            <a:normAutofit fontScale="90000"/>
          </a:bodyPr>
          <a:lstStyle/>
          <a:p>
            <a:r>
              <a:rPr lang="en-US" b="1" dirty="0" smtClean="0">
                <a:solidFill>
                  <a:srgbClr val="00B050"/>
                </a:solidFill>
              </a:rPr>
              <a:t>Good testers think critically,creatively,critically and practically</a:t>
            </a:r>
            <a:endParaRPr lang="en-US" b="1" dirty="0">
              <a:solidFill>
                <a:srgbClr val="00B050"/>
              </a:solidFill>
            </a:endParaRPr>
          </a:p>
        </p:txBody>
      </p:sp>
      <p:sp>
        <p:nvSpPr>
          <p:cNvPr id="3" name="Content Placeholder 2"/>
          <p:cNvSpPr>
            <a:spLocks noGrp="1"/>
          </p:cNvSpPr>
          <p:nvPr>
            <p:ph idx="1"/>
          </p:nvPr>
        </p:nvSpPr>
        <p:spPr>
          <a:xfrm>
            <a:off x="457200" y="1752600"/>
            <a:ext cx="8229600" cy="4373563"/>
          </a:xfrm>
        </p:spPr>
        <p:txBody>
          <a:bodyPr>
            <a:normAutofit/>
          </a:bodyPr>
          <a:lstStyle/>
          <a:p>
            <a:r>
              <a:rPr lang="en-US" sz="2400" dirty="0" smtClean="0"/>
              <a:t>1. </a:t>
            </a:r>
            <a:r>
              <a:rPr lang="en-US" sz="2400" b="1" dirty="0" smtClean="0">
                <a:solidFill>
                  <a:srgbClr val="00B050"/>
                </a:solidFill>
              </a:rPr>
              <a:t>Technical thinking </a:t>
            </a:r>
            <a:r>
              <a:rPr lang="en-US" sz="2400" dirty="0" smtClean="0"/>
              <a:t>: the ability to model technology and understand causes and effects .this includes things like knowledge of relevant technical facts  and ability to use tools and predict the behavior of  systems.</a:t>
            </a:r>
          </a:p>
          <a:p>
            <a:r>
              <a:rPr lang="en-US" sz="2400" dirty="0" smtClean="0"/>
              <a:t>2. </a:t>
            </a:r>
            <a:r>
              <a:rPr lang="en-US" sz="2400" b="1" dirty="0" smtClean="0">
                <a:solidFill>
                  <a:srgbClr val="00B050"/>
                </a:solidFill>
              </a:rPr>
              <a:t>Creative thinking </a:t>
            </a:r>
            <a:r>
              <a:rPr lang="en-US" sz="2400" dirty="0" smtClean="0"/>
              <a:t>: the ability to generate ideas and see possibilities</a:t>
            </a:r>
          </a:p>
          <a:p>
            <a:r>
              <a:rPr lang="en-US" sz="2400" dirty="0" smtClean="0"/>
              <a:t>3. </a:t>
            </a:r>
            <a:r>
              <a:rPr lang="en-US" sz="2400" b="1" dirty="0" smtClean="0">
                <a:solidFill>
                  <a:srgbClr val="00B050"/>
                </a:solidFill>
              </a:rPr>
              <a:t>Critical thinking :      a</a:t>
            </a:r>
            <a:r>
              <a:rPr lang="en-US" sz="2400" b="1" dirty="0" smtClean="0"/>
              <a:t>. </a:t>
            </a:r>
            <a:r>
              <a:rPr lang="en-US" sz="2400" dirty="0" smtClean="0"/>
              <a:t>Inclined to judge severely and find fault.                                </a:t>
            </a:r>
            <a:r>
              <a:rPr lang="en-US" sz="2400" b="1" dirty="0" smtClean="0">
                <a:solidFill>
                  <a:srgbClr val="00B050"/>
                </a:solidFill>
              </a:rPr>
              <a:t>b</a:t>
            </a:r>
            <a:r>
              <a:rPr lang="en-US" sz="2400" b="1" dirty="0" smtClean="0"/>
              <a:t>. </a:t>
            </a:r>
            <a:r>
              <a:rPr lang="en-US" sz="2400" dirty="0" smtClean="0"/>
              <a:t>Characterized by careful, exact evaluation and judgment: </a:t>
            </a:r>
          </a:p>
          <a:p>
            <a:r>
              <a:rPr lang="en-US" sz="2400" dirty="0" smtClean="0"/>
              <a:t>4</a:t>
            </a:r>
            <a:r>
              <a:rPr lang="en-US" sz="2400" b="1" dirty="0" smtClean="0">
                <a:solidFill>
                  <a:srgbClr val="00B050"/>
                </a:solidFill>
              </a:rPr>
              <a:t>.Practical thinking</a:t>
            </a:r>
            <a:r>
              <a:rPr lang="en-US" sz="2400" dirty="0" smtClean="0"/>
              <a:t>:  the ability to put ideas into practice. this person applies test tools and designs.</a:t>
            </a:r>
          </a:p>
          <a:p>
            <a:endParaRPr lang="en-US" sz="2400" b="1" dirty="0">
              <a:solidFill>
                <a:srgbClr val="00B05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B050"/>
                </a:solidFill>
              </a:rPr>
              <a:t>Use the logic of abductive inference to proof conjectures </a:t>
            </a:r>
            <a:endParaRPr lang="en-US" b="1" dirty="0">
              <a:solidFill>
                <a:srgbClr val="00B050"/>
              </a:solidFill>
            </a:endParaRPr>
          </a:p>
        </p:txBody>
      </p:sp>
      <p:sp>
        <p:nvSpPr>
          <p:cNvPr id="3" name="Content Placeholder 2"/>
          <p:cNvSpPr>
            <a:spLocks noGrp="1"/>
          </p:cNvSpPr>
          <p:nvPr>
            <p:ph idx="1"/>
          </p:nvPr>
        </p:nvSpPr>
        <p:spPr>
          <a:xfrm>
            <a:off x="457200" y="1828800"/>
            <a:ext cx="8229600" cy="4297363"/>
          </a:xfrm>
        </p:spPr>
        <p:txBody>
          <a:bodyPr>
            <a:normAutofit fontScale="77500" lnSpcReduction="20000"/>
          </a:bodyPr>
          <a:lstStyle/>
          <a:p>
            <a:pPr>
              <a:buNone/>
            </a:pPr>
            <a:r>
              <a:rPr lang="en-US" sz="2400" b="1" dirty="0" smtClean="0"/>
              <a:t>conjecture</a:t>
            </a:r>
            <a:r>
              <a:rPr lang="en-US" sz="2400" dirty="0" smtClean="0"/>
              <a:t>. An opinion or conclusion formed on the basis of incomplete information is known as</a:t>
            </a:r>
            <a:r>
              <a:rPr lang="en-US" sz="2400" b="1" dirty="0" smtClean="0"/>
              <a:t> </a:t>
            </a:r>
            <a:r>
              <a:rPr lang="en-US" sz="2400" dirty="0" smtClean="0"/>
              <a:t>conjecture.</a:t>
            </a:r>
          </a:p>
          <a:p>
            <a:pPr>
              <a:buNone/>
            </a:pPr>
            <a:r>
              <a:rPr lang="en-US" sz="2600" b="1" dirty="0" smtClean="0"/>
              <a:t>Inference</a:t>
            </a:r>
            <a:r>
              <a:rPr lang="en-US" sz="2600" dirty="0" smtClean="0"/>
              <a:t>   The act of reasoning from  knowledge or evidence .</a:t>
            </a:r>
          </a:p>
          <a:p>
            <a:pPr>
              <a:buNone/>
            </a:pPr>
            <a:r>
              <a:rPr lang="en-US" sz="2400" b="1" dirty="0" smtClean="0"/>
              <a:t>Abduction</a:t>
            </a:r>
            <a:r>
              <a:rPr lang="en-US" sz="2400" dirty="0" smtClean="0"/>
              <a:t> is a form of logical inference that goes from observation to a hypothesis that accounts for the reliable data (observation) and seeks to explain relevant evidence</a:t>
            </a:r>
          </a:p>
          <a:p>
            <a:pPr>
              <a:buNone/>
            </a:pPr>
            <a:r>
              <a:rPr lang="en-US" sz="2400" b="1" dirty="0" smtClean="0"/>
              <a:t>Abductive inference</a:t>
            </a:r>
            <a:r>
              <a:rPr lang="en-US" sz="2400" dirty="0" smtClean="0"/>
              <a:t> also known as hypothetical induction is a fancy form of reasoning that testers use every day: reasoning to the best explanation .it goes like this</a:t>
            </a:r>
          </a:p>
          <a:p>
            <a:pPr marL="457200" indent="-457200">
              <a:buAutoNum type="arabicPeriod"/>
            </a:pPr>
            <a:r>
              <a:rPr lang="en-US" sz="2400" dirty="0" smtClean="0"/>
              <a:t>You gather some data and make sense of it</a:t>
            </a:r>
          </a:p>
          <a:p>
            <a:pPr marL="457200" indent="-457200">
              <a:buAutoNum type="arabicPeriod"/>
            </a:pPr>
            <a:r>
              <a:rPr lang="en-US" sz="2400" dirty="0" smtClean="0"/>
              <a:t>You construct a variety of explanations that might account for the data.</a:t>
            </a:r>
          </a:p>
          <a:p>
            <a:pPr marL="457200" indent="-457200">
              <a:buAutoNum type="arabicPeriod"/>
            </a:pPr>
            <a:r>
              <a:rPr lang="en-US" sz="2400" dirty="0" smtClean="0"/>
              <a:t>You seek more data that will help you  refute (a theory or statement prove to be  wrong or false) teach of the explanations.</a:t>
            </a:r>
          </a:p>
          <a:p>
            <a:pPr marL="457200" indent="-457200">
              <a:buAutoNum type="arabicPeriod"/>
            </a:pPr>
            <a:r>
              <a:rPr lang="en-US" sz="2400" dirty="0" smtClean="0"/>
              <a:t>You choose the most coherent explanation that accounts for all the important data from among your options or if there is no enough evidence to justify any conclusion, continue the search.</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B050"/>
                </a:solidFill>
              </a:rPr>
              <a:t>If you want to make better abductive inferences</a:t>
            </a:r>
            <a:endParaRPr lang="en-US" b="1" dirty="0">
              <a:solidFill>
                <a:srgbClr val="00B050"/>
              </a:solidFill>
            </a:endParaRPr>
          </a:p>
        </p:txBody>
      </p:sp>
      <p:sp>
        <p:nvSpPr>
          <p:cNvPr id="3" name="Content Placeholder 2"/>
          <p:cNvSpPr>
            <a:spLocks noGrp="1"/>
          </p:cNvSpPr>
          <p:nvPr>
            <p:ph idx="1"/>
          </p:nvPr>
        </p:nvSpPr>
        <p:spPr/>
        <p:txBody>
          <a:bodyPr>
            <a:normAutofit/>
          </a:bodyPr>
          <a:lstStyle/>
          <a:p>
            <a:r>
              <a:rPr lang="en-US" sz="2400" dirty="0" smtClean="0"/>
              <a:t>Gather more data</a:t>
            </a:r>
          </a:p>
          <a:p>
            <a:r>
              <a:rPr lang="en-US" sz="2400" dirty="0" smtClean="0"/>
              <a:t>Gather more important data</a:t>
            </a:r>
          </a:p>
          <a:p>
            <a:r>
              <a:rPr lang="en-US" sz="2400" dirty="0" smtClean="0"/>
              <a:t>Gather more reliable data</a:t>
            </a:r>
          </a:p>
          <a:p>
            <a:r>
              <a:rPr lang="en-US" sz="2400" dirty="0" smtClean="0"/>
              <a:t>Understand the causes and effects that apply to the data.</a:t>
            </a:r>
          </a:p>
          <a:p>
            <a:r>
              <a:rPr lang="en-US" sz="2400" dirty="0" smtClean="0"/>
              <a:t>Identify more and better explanations that could account for data</a:t>
            </a:r>
          </a:p>
          <a:p>
            <a:r>
              <a:rPr lang="en-US" sz="2400" dirty="0" smtClean="0"/>
              <a:t>Gather more data that would proof  to be false each explanation</a:t>
            </a:r>
          </a:p>
          <a:p>
            <a:r>
              <a:rPr lang="en-US" sz="2400" dirty="0" smtClean="0"/>
              <a:t>Gather more data that would differentiate among explanations .</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B050"/>
                </a:solidFill>
              </a:rPr>
              <a:t>Use the logic conjecture and refutation to evaluate a product</a:t>
            </a:r>
            <a:endParaRPr lang="en-US" b="1" dirty="0">
              <a:solidFill>
                <a:srgbClr val="00B050"/>
              </a:solidFill>
            </a:endParaRPr>
          </a:p>
        </p:txBody>
      </p:sp>
      <p:sp>
        <p:nvSpPr>
          <p:cNvPr id="3" name="Content Placeholder 2"/>
          <p:cNvSpPr>
            <a:spLocks noGrp="1"/>
          </p:cNvSpPr>
          <p:nvPr>
            <p:ph idx="1"/>
          </p:nvPr>
        </p:nvSpPr>
        <p:spPr/>
        <p:txBody>
          <a:bodyPr>
            <a:normAutofit lnSpcReduction="10000"/>
          </a:bodyPr>
          <a:lstStyle/>
          <a:p>
            <a:pPr>
              <a:buNone/>
            </a:pPr>
            <a:r>
              <a:rPr lang="en-US" sz="2400" b="1" dirty="0" smtClean="0"/>
              <a:t>Conjecture </a:t>
            </a:r>
            <a:r>
              <a:rPr lang="en-US" sz="2400" dirty="0" smtClean="0"/>
              <a:t>: </a:t>
            </a:r>
            <a:r>
              <a:rPr lang="en-US" sz="2400" b="1" dirty="0" smtClean="0"/>
              <a:t/>
            </a:r>
            <a:br>
              <a:rPr lang="en-US" sz="2400" b="1" dirty="0" smtClean="0"/>
            </a:br>
            <a:r>
              <a:rPr lang="en-US" sz="2400" b="1" dirty="0" smtClean="0"/>
              <a:t>1. </a:t>
            </a:r>
            <a:r>
              <a:rPr lang="en-US" sz="2400" dirty="0" smtClean="0"/>
              <a:t>Inference or judgment based on inconclusive or incomplete evidence</a:t>
            </a:r>
          </a:p>
          <a:p>
            <a:pPr>
              <a:buNone/>
            </a:pPr>
            <a:r>
              <a:rPr lang="en-US" sz="2400" dirty="0" smtClean="0"/>
              <a:t>	2. A statement, opinion, or conclusion based on guesswork</a:t>
            </a:r>
          </a:p>
          <a:p>
            <a:pPr>
              <a:buNone/>
            </a:pPr>
            <a:r>
              <a:rPr lang="en-US" sz="2400" dirty="0" smtClean="0"/>
              <a:t>Refutation </a:t>
            </a:r>
          </a:p>
          <a:p>
            <a:pPr>
              <a:buNone/>
            </a:pPr>
            <a:r>
              <a:rPr lang="en-US" sz="2400" b="1" dirty="0" smtClean="0">
                <a:solidFill>
                  <a:srgbClr val="00B050"/>
                </a:solidFill>
              </a:rPr>
              <a:t> </a:t>
            </a:r>
            <a:r>
              <a:rPr lang="en-US" sz="2400" b="1" dirty="0" smtClean="0"/>
              <a:t>Refutation : </a:t>
            </a:r>
            <a:r>
              <a:rPr lang="en-US" sz="2400" dirty="0" smtClean="0"/>
              <a:t>the act of refuting (to prove to be false)</a:t>
            </a:r>
          </a:p>
          <a:p>
            <a:pPr>
              <a:buNone/>
            </a:pPr>
            <a:r>
              <a:rPr lang="en-US" sz="2400" dirty="0" smtClean="0"/>
              <a:t>The act of making  conjectures and trying to refute them applies to testing in the following ways</a:t>
            </a:r>
          </a:p>
          <a:p>
            <a:pPr>
              <a:buNone/>
            </a:pPr>
            <a:r>
              <a:rPr lang="en-US" sz="2400" dirty="0" smtClean="0"/>
              <a:t> 1 )  its more powerful to test for a purpose of showing that a product fails, than it is to show that it works. when you want to know whether  a product works well find ways to refute that it works well and your testing will probably be better.</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457200"/>
            <a:ext cx="8229600" cy="5668963"/>
          </a:xfrm>
        </p:spPr>
        <p:txBody>
          <a:bodyPr>
            <a:normAutofit/>
          </a:bodyPr>
          <a:lstStyle/>
          <a:p>
            <a:r>
              <a:rPr lang="en-US" sz="2400" dirty="0" smtClean="0"/>
              <a:t>A well formed belief about a software should be falsifiable .this means we should be able to imagine new information's that would contradict our beliefs .otherwise our belief is nothing more then faith and faith is fine in private life and poisonous for testing.</a:t>
            </a:r>
          </a:p>
          <a:p>
            <a:r>
              <a:rPr lang="en-US" sz="2400" dirty="0" smtClean="0"/>
              <a:t>Beware of tests that claim to validate a product in a way that goes beyond the specific tests that you ran</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1279</TotalTime>
  <Words>841</Words>
  <Application>Microsoft Office PowerPoint</Application>
  <PresentationFormat>On-screen Show (4:3)</PresentationFormat>
  <Paragraphs>103</Paragraphs>
  <Slides>15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CHAPTER NO 3 THINKING LIKE A TESTER</vt:lpstr>
      <vt:lpstr> </vt:lpstr>
      <vt:lpstr>  </vt:lpstr>
      <vt:lpstr>  </vt:lpstr>
      <vt:lpstr>Good testers think critically,creatively,critically and practically</vt:lpstr>
      <vt:lpstr>Use the logic of abductive inference to proof conjectures </vt:lpstr>
      <vt:lpstr>If you want to make better abductive inferences</vt:lpstr>
      <vt:lpstr>Use the logic conjecture and refutation to evaluate a product</vt:lpstr>
      <vt:lpstr>  </vt:lpstr>
      <vt:lpstr>  </vt:lpstr>
      <vt:lpstr>  </vt:lpstr>
      <vt:lpstr>  </vt:lpstr>
      <vt:lpstr> </vt:lpstr>
      <vt:lpstr>  </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Waqas Ahmad</cp:lastModifiedBy>
  <cp:revision>379</cp:revision>
  <dcterms:created xsi:type="dcterms:W3CDTF">2014-09-12T04:08:45Z</dcterms:created>
  <dcterms:modified xsi:type="dcterms:W3CDTF">2020-04-27T19:52:35Z</dcterms:modified>
</cp:coreProperties>
</file>