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9D48E-1597-48C7-A12C-1F9DA5E74D19}"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3C426-DA6A-45BC-B96B-6403BA393D53}" type="slidenum">
              <a:rPr lang="en-US" smtClean="0"/>
              <a:t>‹#›</a:t>
            </a:fld>
            <a:endParaRPr lang="en-US"/>
          </a:p>
        </p:txBody>
      </p:sp>
    </p:spTree>
    <p:extLst>
      <p:ext uri="{BB962C8B-B14F-4D97-AF65-F5344CB8AC3E}">
        <p14:creationId xmlns:p14="http://schemas.microsoft.com/office/powerpoint/2010/main" val="324060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7D2F7CCB-17F0-4EB2-8F6C-F5605D632126}" type="slidenum">
              <a:rPr lang="en-GB" altLang="en-US">
                <a:latin typeface="Arial" panose="020B0604020202020204" pitchFamily="34" charset="0"/>
              </a:rPr>
              <a:pPr/>
              <a:t>8</a:t>
            </a:fld>
            <a:endParaRPr lang="en-GB" altLang="en-US">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5634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190A7C1E-0C26-4A12-8D33-1320FE88458C}" type="slidenum">
              <a:rPr lang="en-GB" altLang="en-US">
                <a:latin typeface="Arial" panose="020B0604020202020204" pitchFamily="34" charset="0"/>
              </a:rPr>
              <a:pPr/>
              <a:t>9</a:t>
            </a:fld>
            <a:endParaRPr lang="en-GB" altLang="en-US">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0375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ln/>
        </p:spPr>
      </p:sp>
      <p:sp>
        <p:nvSpPr>
          <p:cNvPr id="10243" name="Text Box 2"/>
          <p:cNvSpPr txBox="1">
            <a:spLocks noChangeArrowheads="1"/>
          </p:cNvSpPr>
          <p:nvPr/>
        </p:nvSpPr>
        <p:spPr bwMode="auto">
          <a:xfrm>
            <a:off x="514350" y="4151313"/>
            <a:ext cx="59753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extLst>
      <p:ext uri="{BB962C8B-B14F-4D97-AF65-F5344CB8AC3E}">
        <p14:creationId xmlns:p14="http://schemas.microsoft.com/office/powerpoint/2010/main" val="35474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FEEB3D-0529-4076-AEF2-2B02B5DE40F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139116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EB3D-0529-4076-AEF2-2B02B5DE40F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174471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EB3D-0529-4076-AEF2-2B02B5DE40F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289851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EEB3D-0529-4076-AEF2-2B02B5DE40F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130488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EEB3D-0529-4076-AEF2-2B02B5DE40F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332328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EEB3D-0529-4076-AEF2-2B02B5DE40F7}"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278053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EEB3D-0529-4076-AEF2-2B02B5DE40F7}"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116055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FEEB3D-0529-4076-AEF2-2B02B5DE40F7}"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25978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EEB3D-0529-4076-AEF2-2B02B5DE40F7}"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37451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EB3D-0529-4076-AEF2-2B02B5DE40F7}"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172669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EEB3D-0529-4076-AEF2-2B02B5DE40F7}"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58072-5B31-4180-B0AC-C8AE8BA0E02F}" type="slidenum">
              <a:rPr lang="en-US" smtClean="0"/>
              <a:t>‹#›</a:t>
            </a:fld>
            <a:endParaRPr lang="en-US"/>
          </a:p>
        </p:txBody>
      </p:sp>
    </p:spTree>
    <p:extLst>
      <p:ext uri="{BB962C8B-B14F-4D97-AF65-F5344CB8AC3E}">
        <p14:creationId xmlns:p14="http://schemas.microsoft.com/office/powerpoint/2010/main" val="401181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EEB3D-0529-4076-AEF2-2B02B5DE40F7}"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58072-5B31-4180-B0AC-C8AE8BA0E02F}" type="slidenum">
              <a:rPr lang="en-US" smtClean="0"/>
              <a:t>‹#›</a:t>
            </a:fld>
            <a:endParaRPr lang="en-US"/>
          </a:p>
        </p:txBody>
      </p:sp>
    </p:spTree>
    <p:extLst>
      <p:ext uri="{BB962C8B-B14F-4D97-AF65-F5344CB8AC3E}">
        <p14:creationId xmlns:p14="http://schemas.microsoft.com/office/powerpoint/2010/main" val="1270999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489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3530205" y="336550"/>
            <a:ext cx="5836444" cy="1131888"/>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chor="ctr">
            <a:normAutofit/>
          </a:bodyPr>
          <a:lstStyle/>
          <a:p>
            <a:pPr>
              <a:spcBef>
                <a:spcPts val="1150"/>
              </a:spcBef>
            </a:pPr>
            <a:endParaRPr lang="en-GB" altLang="en-US" sz="4800" dirty="0"/>
          </a:p>
        </p:txBody>
      </p:sp>
      <p:sp>
        <p:nvSpPr>
          <p:cNvPr id="9220" name="Rectangle 2"/>
          <p:cNvSpPr>
            <a:spLocks noGrp="1" noChangeArrowheads="1"/>
          </p:cNvSpPr>
          <p:nvPr>
            <p:ph idx="1"/>
          </p:nvPr>
        </p:nvSpPr>
        <p:spPr>
          <a:xfrm>
            <a:off x="3181350" y="1982791"/>
            <a:ext cx="5820966" cy="4103687"/>
          </a:xfrm>
          <a:extLst>
            <a:ext uri="{91240B29-F687-4F45-9708-019B960494DF}">
              <a14:hiddenLine xmlns:a14="http://schemas.microsoft.com/office/drawing/2010/main" w="9525">
                <a:solidFill>
                  <a:srgbClr val="000000"/>
                </a:solidFill>
                <a:miter lim="800000"/>
                <a:headEnd/>
                <a:tailEnd/>
              </a14:hiddenLine>
            </a:ext>
          </a:extLst>
        </p:spPr>
        <p:txBody>
          <a:bodyPr vert="horz" lIns="18000" tIns="46800" rIns="18000" bIns="46800" rtlCol="0">
            <a:normAutofit fontScale="77500" lnSpcReduction="20000"/>
          </a:bodyPr>
          <a:lstStyle/>
          <a:p>
            <a:pPr>
              <a:spcBef>
                <a:spcPts val="813"/>
              </a:spcBef>
            </a:pPr>
            <a:r>
              <a:rPr lang="en-GB" altLang="en-US" sz="4400" dirty="0"/>
              <a:t>Traditional definition of quality:</a:t>
            </a:r>
          </a:p>
          <a:p>
            <a:pPr lvl="1">
              <a:spcBef>
                <a:spcPts val="725"/>
              </a:spcBef>
            </a:pPr>
            <a:r>
              <a:rPr lang="en-GB" altLang="en-US" sz="4000" dirty="0">
                <a:solidFill>
                  <a:srgbClr val="0000CC"/>
                </a:solidFill>
              </a:rPr>
              <a:t>fitness of purpose,</a:t>
            </a:r>
          </a:p>
          <a:p>
            <a:pPr lvl="2">
              <a:spcBef>
                <a:spcPts val="650"/>
              </a:spcBef>
            </a:pPr>
            <a:r>
              <a:rPr lang="en-GB" altLang="en-US" sz="3600" dirty="0">
                <a:solidFill>
                  <a:srgbClr val="FF0000"/>
                </a:solidFill>
              </a:rPr>
              <a:t>a quality product does exactly what the users want it to do</a:t>
            </a:r>
            <a:r>
              <a:rPr lang="en-GB" altLang="en-US" sz="3600" dirty="0">
                <a:solidFill>
                  <a:srgbClr val="FF0000"/>
                </a:solidFill>
              </a:rPr>
              <a:t>.</a:t>
            </a:r>
          </a:p>
          <a:p>
            <a:pPr>
              <a:spcBef>
                <a:spcPts val="925"/>
              </a:spcBef>
            </a:pPr>
            <a:r>
              <a:rPr lang="en-GB" altLang="en-US" sz="4800" dirty="0"/>
              <a:t>For software products, </a:t>
            </a:r>
          </a:p>
          <a:p>
            <a:pPr lvl="1">
              <a:spcBef>
                <a:spcPts val="813"/>
              </a:spcBef>
            </a:pPr>
            <a:r>
              <a:rPr lang="en-GB" altLang="en-US" sz="4400" dirty="0"/>
              <a:t>fitness of purpose: </a:t>
            </a:r>
          </a:p>
          <a:p>
            <a:pPr lvl="2">
              <a:spcBef>
                <a:spcPts val="725"/>
              </a:spcBef>
            </a:pPr>
            <a:r>
              <a:rPr lang="en-GB" altLang="en-US" sz="4000" dirty="0">
                <a:solidFill>
                  <a:srgbClr val="FF0000"/>
                </a:solidFill>
              </a:rPr>
              <a:t>satisfaction of the requirements specified in SRS document. </a:t>
            </a:r>
          </a:p>
          <a:p>
            <a:pPr lvl="2">
              <a:spcBef>
                <a:spcPts val="650"/>
              </a:spcBef>
            </a:pPr>
            <a:r>
              <a:rPr lang="en-GB" altLang="en-US" sz="3600" dirty="0">
                <a:solidFill>
                  <a:srgbClr val="FF0000"/>
                </a:solidFill>
              </a:rPr>
              <a:t> </a:t>
            </a:r>
            <a:endParaRPr lang="en-GB" altLang="en-US" sz="3600" dirty="0">
              <a:solidFill>
                <a:srgbClr val="FF0000"/>
              </a:solidFill>
            </a:endParaRPr>
          </a:p>
        </p:txBody>
      </p:sp>
      <p:sp>
        <p:nvSpPr>
          <p:cNvPr id="9218" name="Slide Number Placeholder 5"/>
          <p:cNvSpPr>
            <a:spLocks noGrp="1"/>
          </p:cNvSpPr>
          <p:nvPr>
            <p:ph type="sldNum" sz="quarter" idx="12"/>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149995C-09F6-4AD9-AA1A-DC7750E428FC}" type="slidenum">
              <a:rPr lang="en-US" altLang="en-US" sz="1400">
                <a:solidFill>
                  <a:schemeClr val="bg2"/>
                </a:solidFill>
                <a:latin typeface="Arial" panose="020B0604020202020204" pitchFamily="34" charset="0"/>
              </a:rPr>
              <a:pPr/>
              <a:t>10</a:t>
            </a:fld>
            <a:endParaRPr lang="en-US" altLang="en-US" sz="1400">
              <a:solidFill>
                <a:schemeClr val="bg2"/>
              </a:solidFill>
              <a:latin typeface="Arial" panose="020B0604020202020204" pitchFamily="34" charset="0"/>
            </a:endParaRPr>
          </a:p>
        </p:txBody>
      </p:sp>
    </p:spTree>
    <p:extLst>
      <p:ext uri="{BB962C8B-B14F-4D97-AF65-F5344CB8AC3E}">
        <p14:creationId xmlns:p14="http://schemas.microsoft.com/office/powerpoint/2010/main" val="2120938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152400"/>
            <a:ext cx="8763000" cy="6477000"/>
          </a:xfrm>
        </p:spPr>
        <p:txBody>
          <a:bodyPr>
            <a:normAutofit fontScale="40000" lnSpcReduction="20000"/>
          </a:bodyPr>
          <a:lstStyle/>
          <a:p>
            <a:pPr>
              <a:buNone/>
            </a:pPr>
            <a:r>
              <a:rPr lang="en-US" sz="5100" b="1" dirty="0"/>
              <a:t>                                         Test Case Development </a:t>
            </a:r>
          </a:p>
          <a:p>
            <a:pPr>
              <a:buNone/>
            </a:pPr>
            <a:endParaRPr lang="en-US" dirty="0" smtClean="0"/>
          </a:p>
          <a:p>
            <a:pPr>
              <a:buNone/>
            </a:pPr>
            <a:r>
              <a:rPr lang="en-US" dirty="0" smtClean="0"/>
              <a:t>A test case is a detailed procedure that fully tests a feature or an aspect of a feature. While the </a:t>
            </a:r>
          </a:p>
          <a:p>
            <a:pPr>
              <a:buNone/>
            </a:pPr>
            <a:r>
              <a:rPr lang="en-US" dirty="0" smtClean="0"/>
              <a:t>test plan describes what to test, a test case describes how to perform a particular test. You need </a:t>
            </a:r>
          </a:p>
          <a:p>
            <a:pPr>
              <a:buNone/>
            </a:pPr>
            <a:r>
              <a:rPr lang="en-US" dirty="0" smtClean="0"/>
              <a:t>to develop test cases for each test listed in the test plan.</a:t>
            </a:r>
          </a:p>
          <a:p>
            <a:pPr>
              <a:buNone/>
            </a:pPr>
            <a:r>
              <a:rPr lang="en-US" dirty="0" smtClean="0"/>
              <a:t>General Guidelines </a:t>
            </a:r>
          </a:p>
          <a:p>
            <a:pPr>
              <a:buNone/>
            </a:pPr>
            <a:r>
              <a:rPr lang="en-US" dirty="0" smtClean="0"/>
              <a:t>As a tester, the best way to determine the compliance of the software to requirements is by </a:t>
            </a:r>
          </a:p>
          <a:p>
            <a:pPr>
              <a:buNone/>
            </a:pPr>
            <a:r>
              <a:rPr lang="en-US" dirty="0" smtClean="0"/>
              <a:t>designing effective test cases that provide a thorough test of a unit. Various test case design </a:t>
            </a:r>
          </a:p>
          <a:p>
            <a:pPr>
              <a:buNone/>
            </a:pPr>
            <a:r>
              <a:rPr lang="en-US" dirty="0" smtClean="0"/>
              <a:t>techniques enable the testers to develop effective test cases. Besides, implementing the design </a:t>
            </a:r>
          </a:p>
          <a:p>
            <a:pPr>
              <a:buNone/>
            </a:pPr>
            <a:r>
              <a:rPr lang="en-US" dirty="0" smtClean="0"/>
              <a:t>techniques, every tester needs to keep in mind general guidelines that will aid in test case </a:t>
            </a:r>
          </a:p>
          <a:p>
            <a:pPr>
              <a:buNone/>
            </a:pPr>
            <a:r>
              <a:rPr lang="en-US" dirty="0" smtClean="0"/>
              <a:t>design: </a:t>
            </a:r>
          </a:p>
          <a:p>
            <a:pPr>
              <a:buNone/>
            </a:pPr>
            <a:r>
              <a:rPr lang="en-US" dirty="0" smtClean="0"/>
              <a:t>a.  The purpose of each test case is to run the test in the simplest way possible. [Suitable </a:t>
            </a:r>
          </a:p>
          <a:p>
            <a:pPr>
              <a:buNone/>
            </a:pPr>
            <a:r>
              <a:rPr lang="en-US" dirty="0" smtClean="0"/>
              <a:t>techniques - Specification derived tests, Equivalence partitioning] </a:t>
            </a:r>
          </a:p>
          <a:p>
            <a:pPr>
              <a:buNone/>
            </a:pPr>
            <a:r>
              <a:rPr lang="en-US" dirty="0" smtClean="0"/>
              <a:t>b.  Concentrate initially on positive testing i.e. the test case should show that the software does </a:t>
            </a:r>
          </a:p>
          <a:p>
            <a:pPr>
              <a:buNone/>
            </a:pPr>
            <a:r>
              <a:rPr lang="en-US" dirty="0" smtClean="0"/>
              <a:t>what it is intended to do. [Suitable techniques - Specification derived tests, Equivalence </a:t>
            </a:r>
          </a:p>
          <a:p>
            <a:pPr>
              <a:buNone/>
            </a:pPr>
            <a:r>
              <a:rPr lang="en-US" dirty="0" smtClean="0"/>
              <a:t>partitioning, State-transition testing] </a:t>
            </a:r>
          </a:p>
          <a:p>
            <a:pPr>
              <a:buNone/>
            </a:pPr>
            <a:r>
              <a:rPr lang="en-US" dirty="0" smtClean="0"/>
              <a:t>c.  Existing test cases should be enhanced and further test cases should be designed to show </a:t>
            </a:r>
          </a:p>
          <a:p>
            <a:pPr>
              <a:buNone/>
            </a:pPr>
            <a:r>
              <a:rPr lang="en-US" dirty="0" smtClean="0"/>
              <a:t>that the software does not do anything that it is not specified to do i.e. Negative Testing [Suitable </a:t>
            </a:r>
          </a:p>
          <a:p>
            <a:pPr>
              <a:buNone/>
            </a:pPr>
            <a:r>
              <a:rPr lang="en-US" dirty="0" smtClean="0"/>
              <a:t>techniques - Error guessing, Boundary value analysis, Internal boundary value testing, State-transition testing] </a:t>
            </a:r>
          </a:p>
          <a:p>
            <a:pPr>
              <a:buNone/>
            </a:pPr>
            <a:r>
              <a:rPr lang="en-US" dirty="0" smtClean="0"/>
              <a:t>d.  Where appropriate, test cases should be designed to address issues such as performance, </a:t>
            </a:r>
          </a:p>
          <a:p>
            <a:pPr>
              <a:buNone/>
            </a:pPr>
            <a:r>
              <a:rPr lang="en-US" dirty="0" smtClean="0"/>
              <a:t>safety requirements and security requirements [Suitable techniques - Specification derived tests] </a:t>
            </a:r>
          </a:p>
          <a:p>
            <a:pPr>
              <a:buNone/>
            </a:pPr>
            <a:r>
              <a:rPr lang="en-US" dirty="0" smtClean="0"/>
              <a:t>e. Further test cases can then be added to the unit test specification to achieve specific test </a:t>
            </a:r>
          </a:p>
          <a:p>
            <a:pPr>
              <a:buNone/>
            </a:pPr>
            <a:r>
              <a:rPr lang="en-US" dirty="0" smtClean="0"/>
              <a:t>coverage objectives. Once coverage tests have been designed, the test procedure can be </a:t>
            </a:r>
          </a:p>
          <a:p>
            <a:pPr>
              <a:buNone/>
            </a:pPr>
            <a:r>
              <a:rPr lang="en-US" dirty="0" smtClean="0"/>
              <a:t>developed and the tests executed [Suitable techniques - Branch testing, Condition testing, Data </a:t>
            </a:r>
          </a:p>
          <a:p>
            <a:pPr>
              <a:buNone/>
            </a:pPr>
            <a:r>
              <a:rPr lang="en-US" dirty="0" smtClean="0"/>
              <a:t>definition-use testing, State-transition testing]</a:t>
            </a:r>
          </a:p>
          <a:p>
            <a:pPr>
              <a:buNone/>
            </a:pPr>
            <a:endParaRPr lang="en-US" dirty="0"/>
          </a:p>
        </p:txBody>
      </p:sp>
    </p:spTree>
    <p:extLst>
      <p:ext uri="{BB962C8B-B14F-4D97-AF65-F5344CB8AC3E}">
        <p14:creationId xmlns:p14="http://schemas.microsoft.com/office/powerpoint/2010/main" val="923150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839200" cy="6400800"/>
          </a:xfrm>
        </p:spPr>
        <p:txBody>
          <a:bodyPr/>
          <a:lstStyle/>
          <a:p>
            <a:pPr>
              <a:buNone/>
            </a:pPr>
            <a:r>
              <a:rPr lang="en-US" b="1" dirty="0" smtClean="0"/>
              <a:t>                   Test case design techniques</a:t>
            </a:r>
          </a:p>
          <a:p>
            <a:pPr>
              <a:buNone/>
            </a:pPr>
            <a:r>
              <a:rPr lang="en-US" dirty="0"/>
              <a:t>Black box testing (functional testing)</a:t>
            </a:r>
          </a:p>
          <a:p>
            <a:pPr>
              <a:buNone/>
            </a:pPr>
            <a:r>
              <a:rPr lang="en-US" sz="2400" dirty="0">
                <a:solidFill>
                  <a:srgbClr val="FF0000"/>
                </a:solidFill>
              </a:rPr>
              <a:t>               a. specification derived tests</a:t>
            </a:r>
          </a:p>
          <a:p>
            <a:pPr>
              <a:buNone/>
            </a:pPr>
            <a:r>
              <a:rPr lang="en-US" sz="2400" dirty="0">
                <a:solidFill>
                  <a:srgbClr val="FF0000"/>
                </a:solidFill>
              </a:rPr>
              <a:t>               b. equivalence partitioning</a:t>
            </a:r>
          </a:p>
          <a:p>
            <a:pPr>
              <a:buNone/>
            </a:pPr>
            <a:r>
              <a:rPr lang="en-US" sz="2400" dirty="0">
                <a:solidFill>
                  <a:srgbClr val="FF0000"/>
                </a:solidFill>
              </a:rPr>
              <a:t>               c.  boundary value analysis</a:t>
            </a:r>
          </a:p>
          <a:p>
            <a:pPr>
              <a:buNone/>
            </a:pPr>
            <a:r>
              <a:rPr lang="en-US" dirty="0" smtClean="0"/>
              <a:t> </a:t>
            </a:r>
            <a:r>
              <a:rPr lang="en-US" dirty="0"/>
              <a:t>White box testing(structural testing)</a:t>
            </a:r>
          </a:p>
          <a:p>
            <a:pPr>
              <a:buNone/>
            </a:pPr>
            <a:r>
              <a:rPr lang="en-US" sz="2400" dirty="0">
                <a:solidFill>
                  <a:srgbClr val="FF0000"/>
                </a:solidFill>
              </a:rPr>
              <a:t>              a. Branch testing</a:t>
            </a:r>
          </a:p>
          <a:p>
            <a:pPr>
              <a:buNone/>
            </a:pPr>
            <a:r>
              <a:rPr lang="en-US" sz="2400" dirty="0">
                <a:solidFill>
                  <a:srgbClr val="FF0000"/>
                </a:solidFill>
              </a:rPr>
              <a:t>	         b. condition testing</a:t>
            </a:r>
          </a:p>
          <a:p>
            <a:pPr>
              <a:buNone/>
            </a:pPr>
            <a:r>
              <a:rPr lang="en-US" sz="2400" dirty="0">
                <a:solidFill>
                  <a:srgbClr val="FF0000"/>
                </a:solidFill>
              </a:rPr>
              <a:t>              c.  Data definition</a:t>
            </a:r>
          </a:p>
          <a:p>
            <a:pPr>
              <a:buNone/>
            </a:pPr>
            <a:r>
              <a:rPr lang="en-US" sz="2400" dirty="0">
                <a:solidFill>
                  <a:srgbClr val="FF0000"/>
                </a:solidFill>
              </a:rPr>
              <a:t>              d. Internal boundary value testing</a:t>
            </a:r>
          </a:p>
          <a:p>
            <a:pPr>
              <a:buNone/>
            </a:pPr>
            <a:endParaRPr lang="en-US" dirty="0"/>
          </a:p>
        </p:txBody>
      </p:sp>
    </p:spTree>
    <p:extLst>
      <p:ext uri="{BB962C8B-B14F-4D97-AF65-F5344CB8AC3E}">
        <p14:creationId xmlns:p14="http://schemas.microsoft.com/office/powerpoint/2010/main" val="2493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689604"/>
            <a:ext cx="8763000" cy="5478793"/>
          </a:xfrm>
          <a:prstGeom prst="rect">
            <a:avLst/>
          </a:prstGeom>
          <a:noFill/>
          <a:ln w="9525">
            <a:noFill/>
            <a:miter lim="800000"/>
            <a:headEnd/>
            <a:tailEnd/>
          </a:ln>
          <a:effectLst/>
        </p:spPr>
      </p:pic>
    </p:spTree>
    <p:extLst>
      <p:ext uri="{BB962C8B-B14F-4D97-AF65-F5344CB8AC3E}">
        <p14:creationId xmlns:p14="http://schemas.microsoft.com/office/powerpoint/2010/main" val="78117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839200" cy="6477000"/>
          </a:xfrm>
        </p:spPr>
        <p:txBody>
          <a:bodyPr>
            <a:normAutofit fontScale="92500" lnSpcReduction="10000"/>
          </a:bodyPr>
          <a:lstStyle/>
          <a:p>
            <a:pPr>
              <a:buNone/>
            </a:pPr>
            <a:r>
              <a:rPr lang="en-US" sz="2000" dirty="0"/>
              <a:t>1.  </a:t>
            </a:r>
            <a:r>
              <a:rPr lang="en-US" sz="2000" b="1" dirty="0"/>
              <a:t>Unit Testing </a:t>
            </a:r>
          </a:p>
          <a:p>
            <a:pPr>
              <a:buNone/>
            </a:pPr>
            <a:r>
              <a:rPr lang="en-US" sz="2000" dirty="0"/>
              <a:t>Opacity: White box testing </a:t>
            </a:r>
          </a:p>
          <a:p>
            <a:pPr>
              <a:buNone/>
            </a:pPr>
            <a:r>
              <a:rPr lang="en-US" sz="2000" dirty="0"/>
              <a:t>Specification: Low-level design and/or code structure </a:t>
            </a:r>
          </a:p>
          <a:p>
            <a:pPr>
              <a:buNone/>
            </a:pPr>
            <a:r>
              <a:rPr lang="en-US" sz="2100" dirty="0"/>
              <a:t>Unit testing is the testing of individual hardware or software units or groups of related units . Using white box testing techniques, testers (usually the developers creating the code implementation) verify that the code does what it is intended to do at a very low structural level. For example, the tester will write some test code that will call a method with certain parameters and will ensure that the return value of this method is as expected. Looking at the code itself, the tester might notice that there is a branch (an if-then) and might write a second test case to go down the path not executed by the first test case. </a:t>
            </a:r>
          </a:p>
          <a:p>
            <a:pPr>
              <a:buNone/>
            </a:pPr>
            <a:r>
              <a:rPr lang="en-US" sz="2100" dirty="0"/>
              <a:t>    When available, the tester will examine the low-level design of the code; otherwise, the tester will examine the structure of the code by looking at the code itself. Unit testing is generally done within a class or a component.</a:t>
            </a:r>
          </a:p>
          <a:p>
            <a:pPr>
              <a:buNone/>
            </a:pPr>
            <a:r>
              <a:rPr lang="en-US" sz="2100" b="1" dirty="0"/>
              <a:t>2.  Integration testing</a:t>
            </a:r>
          </a:p>
          <a:p>
            <a:pPr>
              <a:buNone/>
            </a:pPr>
            <a:r>
              <a:rPr lang="en-US" sz="2100" dirty="0"/>
              <a:t>Opacity: Black- and white-box testing </a:t>
            </a:r>
          </a:p>
          <a:p>
            <a:pPr>
              <a:buNone/>
            </a:pPr>
            <a:r>
              <a:rPr lang="en-US" sz="2100" dirty="0"/>
              <a:t>Specification: Low- and high-level design </a:t>
            </a:r>
          </a:p>
          <a:p>
            <a:pPr>
              <a:buNone/>
            </a:pPr>
            <a:r>
              <a:rPr lang="en-US" sz="2100" dirty="0"/>
              <a:t>Integration testis testing in which software components, hardware components, or both </a:t>
            </a:r>
          </a:p>
          <a:p>
            <a:pPr>
              <a:buNone/>
            </a:pPr>
            <a:r>
              <a:rPr lang="en-US" sz="2100" dirty="0"/>
              <a:t>are combined and tested to evaluate the interaction between them. Using both black </a:t>
            </a:r>
          </a:p>
          <a:p>
            <a:pPr>
              <a:buNone/>
            </a:pPr>
            <a:r>
              <a:rPr lang="en-US" sz="2100" dirty="0"/>
              <a:t>and white box testing techniques, the tester (still usually the software developer) verifies  that units work together when they are integrated . </a:t>
            </a:r>
            <a:endParaRPr lang="en-US" sz="2100" dirty="0"/>
          </a:p>
        </p:txBody>
      </p:sp>
    </p:spTree>
    <p:extLst>
      <p:ext uri="{BB962C8B-B14F-4D97-AF65-F5344CB8AC3E}">
        <p14:creationId xmlns:p14="http://schemas.microsoft.com/office/powerpoint/2010/main" val="3814413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839200" cy="6324600"/>
          </a:xfrm>
        </p:spPr>
        <p:txBody>
          <a:bodyPr>
            <a:normAutofit fontScale="55000" lnSpcReduction="20000"/>
          </a:bodyPr>
          <a:lstStyle/>
          <a:p>
            <a:pPr>
              <a:buNone/>
            </a:pPr>
            <a:r>
              <a:rPr lang="en-US" b="1" dirty="0" smtClean="0"/>
              <a:t>    3.  Functional and system testing </a:t>
            </a:r>
          </a:p>
          <a:p>
            <a:pPr>
              <a:buNone/>
            </a:pPr>
            <a:r>
              <a:rPr lang="en-US" b="1" dirty="0" smtClean="0"/>
              <a:t>      Opacity: Black-box testing </a:t>
            </a:r>
          </a:p>
          <a:p>
            <a:pPr>
              <a:buNone/>
            </a:pPr>
            <a:r>
              <a:rPr lang="en-US" dirty="0" smtClean="0"/>
              <a:t>specification: high-level design, requirements specification </a:t>
            </a:r>
          </a:p>
          <a:p>
            <a:pPr>
              <a:buNone/>
            </a:pPr>
            <a:r>
              <a:rPr lang="en-US" dirty="0" smtClean="0"/>
              <a:t>Using black box testing techniques, testers examine the high-level design and the </a:t>
            </a:r>
          </a:p>
          <a:p>
            <a:pPr>
              <a:buNone/>
            </a:pPr>
            <a:r>
              <a:rPr lang="en-US" dirty="0" smtClean="0"/>
              <a:t>customer requirements specification to plan the test cases to ensure the code does what it </a:t>
            </a:r>
          </a:p>
          <a:p>
            <a:pPr>
              <a:buNone/>
            </a:pPr>
            <a:r>
              <a:rPr lang="en-US" dirty="0" smtClean="0"/>
              <a:t>is intended to do. Functional testing involves ensuring that the functionality specified in </a:t>
            </a:r>
          </a:p>
          <a:p>
            <a:pPr>
              <a:buNone/>
            </a:pPr>
            <a:r>
              <a:rPr lang="en-US" dirty="0" smtClean="0"/>
              <a:t>the requirement specification works. System testing involves putting the new program in </a:t>
            </a:r>
          </a:p>
          <a:p>
            <a:pPr>
              <a:buNone/>
            </a:pPr>
            <a:r>
              <a:rPr lang="en-US" dirty="0" smtClean="0"/>
              <a:t>many different environments to ensure the program works in typical customer </a:t>
            </a:r>
          </a:p>
          <a:p>
            <a:pPr>
              <a:buNone/>
            </a:pPr>
            <a:r>
              <a:rPr lang="en-US" dirty="0" smtClean="0"/>
              <a:t>environments with various versions and types of operating systems and/or applications. </a:t>
            </a:r>
          </a:p>
          <a:p>
            <a:pPr>
              <a:buNone/>
            </a:pPr>
            <a:r>
              <a:rPr lang="en-US" dirty="0" smtClean="0"/>
              <a:t>System testing is testing conducted on a complete, integrated system to evaluate the </a:t>
            </a:r>
          </a:p>
          <a:p>
            <a:pPr>
              <a:buNone/>
            </a:pPr>
            <a:r>
              <a:rPr lang="en-US" dirty="0" smtClean="0"/>
              <a:t>system compliance with its specified requirements . Because system test is done with </a:t>
            </a:r>
          </a:p>
          <a:p>
            <a:pPr>
              <a:buNone/>
            </a:pPr>
            <a:r>
              <a:rPr lang="en-US" dirty="0" smtClean="0"/>
              <a:t>a full system implementation and environment, several classes of testing can be done that </a:t>
            </a:r>
          </a:p>
          <a:p>
            <a:pPr>
              <a:buNone/>
            </a:pPr>
            <a:r>
              <a:rPr lang="en-US" dirty="0" smtClean="0"/>
              <a:t>can examine non-functional properties of the system. It is best when function and system </a:t>
            </a:r>
          </a:p>
          <a:p>
            <a:pPr>
              <a:buNone/>
            </a:pPr>
            <a:r>
              <a:rPr lang="en-US" dirty="0" smtClean="0"/>
              <a:t>testing is done by an unbiased, independent perspective (e.g. not the programmer) .</a:t>
            </a:r>
          </a:p>
          <a:p>
            <a:pPr>
              <a:buNone/>
            </a:pPr>
            <a:r>
              <a:rPr lang="en-US" dirty="0" smtClean="0"/>
              <a:t> e.g. stress testing, performance testing,usability testing.</a:t>
            </a:r>
          </a:p>
          <a:p>
            <a:pPr>
              <a:buNone/>
            </a:pPr>
            <a:r>
              <a:rPr lang="en-US" b="1" dirty="0" smtClean="0"/>
              <a:t>4.  Acceptance testing</a:t>
            </a:r>
          </a:p>
          <a:p>
            <a:pPr>
              <a:buNone/>
            </a:pPr>
            <a:r>
              <a:rPr lang="en-US" dirty="0" smtClean="0"/>
              <a:t>Opacity: Black-box testing </a:t>
            </a:r>
          </a:p>
          <a:p>
            <a:pPr>
              <a:buNone/>
            </a:pPr>
            <a:r>
              <a:rPr lang="en-US" dirty="0" smtClean="0"/>
              <a:t>Specification: requirements specification </a:t>
            </a:r>
          </a:p>
          <a:p>
            <a:pPr>
              <a:buNone/>
            </a:pPr>
            <a:r>
              <a:rPr lang="en-US" b="1" dirty="0" smtClean="0"/>
              <a:t>5.  Regression testing</a:t>
            </a:r>
          </a:p>
          <a:p>
            <a:pPr>
              <a:buNone/>
            </a:pPr>
            <a:r>
              <a:rPr lang="en-US" dirty="0" smtClean="0"/>
              <a:t>Opacity: Black- and white-box testing </a:t>
            </a:r>
          </a:p>
          <a:p>
            <a:pPr>
              <a:buNone/>
            </a:pPr>
            <a:r>
              <a:rPr lang="en-US" dirty="0" smtClean="0"/>
              <a:t>Specification: Any changed documentation, high-level design</a:t>
            </a:r>
            <a:endParaRPr lang="en-US" dirty="0"/>
          </a:p>
        </p:txBody>
      </p:sp>
    </p:spTree>
    <p:extLst>
      <p:ext uri="{BB962C8B-B14F-4D97-AF65-F5344CB8AC3E}">
        <p14:creationId xmlns:p14="http://schemas.microsoft.com/office/powerpoint/2010/main" val="1166912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763000" cy="6400800"/>
          </a:xfrm>
        </p:spPr>
        <p:txBody>
          <a:bodyPr>
            <a:normAutofit/>
          </a:bodyPr>
          <a:lstStyle/>
          <a:p>
            <a:pPr>
              <a:buNone/>
            </a:pPr>
            <a:r>
              <a:rPr lang="en-US" sz="2000" dirty="0"/>
              <a:t>The following guidelines should be used when choosing a set of regression tests (also referred to as the regression test suite): </a:t>
            </a:r>
          </a:p>
          <a:p>
            <a:pPr>
              <a:buNone/>
            </a:pPr>
            <a:r>
              <a:rPr lang="en-US" sz="2000" dirty="0"/>
              <a:t>•  Choose a representative sample of tests that exercise all the existing software </a:t>
            </a:r>
          </a:p>
          <a:p>
            <a:pPr>
              <a:buNone/>
            </a:pPr>
            <a:r>
              <a:rPr lang="en-US" sz="2000" dirty="0"/>
              <a:t>functions; </a:t>
            </a:r>
          </a:p>
          <a:p>
            <a:pPr>
              <a:buNone/>
            </a:pPr>
            <a:r>
              <a:rPr lang="en-US" sz="2000" dirty="0"/>
              <a:t>•  Choose tests that focus on the software components/functions that have been </a:t>
            </a:r>
          </a:p>
          <a:p>
            <a:pPr>
              <a:buNone/>
            </a:pPr>
            <a:r>
              <a:rPr lang="en-US" sz="2000" dirty="0"/>
              <a:t>changed; and </a:t>
            </a:r>
          </a:p>
          <a:p>
            <a:pPr>
              <a:buNone/>
            </a:pPr>
            <a:r>
              <a:rPr lang="en-US" sz="2000" dirty="0"/>
              <a:t>•  Choose additional test cases that focus on the software functions that are most </a:t>
            </a:r>
          </a:p>
          <a:p>
            <a:pPr>
              <a:buNone/>
            </a:pPr>
            <a:r>
              <a:rPr lang="en-US" sz="2000" dirty="0"/>
              <a:t>likely to be affected by the change</a:t>
            </a:r>
            <a:r>
              <a:rPr lang="en-US" dirty="0" smtClean="0"/>
              <a:t>.</a:t>
            </a:r>
            <a:endParaRPr lang="en-US" dirty="0"/>
          </a:p>
        </p:txBody>
      </p:sp>
    </p:spTree>
    <p:extLst>
      <p:ext uri="{BB962C8B-B14F-4D97-AF65-F5344CB8AC3E}">
        <p14:creationId xmlns:p14="http://schemas.microsoft.com/office/powerpoint/2010/main" val="407195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152400"/>
            <a:ext cx="8839200" cy="6477000"/>
          </a:xfrm>
        </p:spPr>
        <p:txBody>
          <a:bodyPr>
            <a:normAutofit fontScale="47500" lnSpcReduction="20000"/>
          </a:bodyPr>
          <a:lstStyle/>
          <a:p>
            <a:pPr>
              <a:buNone/>
            </a:pPr>
            <a:r>
              <a:rPr lang="en-US" sz="4200" b="1" dirty="0"/>
              <a:t>                                                          6.  Beta testing</a:t>
            </a:r>
          </a:p>
          <a:p>
            <a:pPr>
              <a:buNone/>
            </a:pPr>
            <a:r>
              <a:rPr lang="en-US" dirty="0" smtClean="0"/>
              <a:t>Opacity: Black-box testing </a:t>
            </a:r>
          </a:p>
          <a:p>
            <a:pPr>
              <a:buNone/>
            </a:pPr>
            <a:r>
              <a:rPr lang="en-US" dirty="0" smtClean="0"/>
              <a:t>Specification: None. </a:t>
            </a:r>
          </a:p>
          <a:p>
            <a:pPr>
              <a:buNone/>
            </a:pPr>
            <a:r>
              <a:rPr lang="en-US" dirty="0" smtClean="0"/>
              <a:t>When an advanced partial or full version of a software package is available, the </a:t>
            </a:r>
          </a:p>
          <a:p>
            <a:pPr>
              <a:buNone/>
            </a:pPr>
            <a:r>
              <a:rPr lang="en-US" dirty="0" smtClean="0"/>
              <a:t>development organization can offer it free to one or more (and sometimes thousands) </a:t>
            </a:r>
          </a:p>
          <a:p>
            <a:pPr>
              <a:buNone/>
            </a:pPr>
            <a:r>
              <a:rPr lang="en-US" dirty="0" smtClean="0"/>
              <a:t>potential users or beta testers. These users install the software and use it as they wish, </a:t>
            </a:r>
          </a:p>
          <a:p>
            <a:pPr>
              <a:buNone/>
            </a:pPr>
            <a:r>
              <a:rPr lang="en-US" dirty="0" smtClean="0"/>
              <a:t>with the understanding that the you will report any errors revealed during usage back to the </a:t>
            </a:r>
          </a:p>
          <a:p>
            <a:pPr>
              <a:buNone/>
            </a:pPr>
            <a:r>
              <a:rPr lang="en-US" dirty="0" smtClean="0"/>
              <a:t>development organization. These users are usually chosen because they are experienced </a:t>
            </a:r>
          </a:p>
          <a:p>
            <a:pPr>
              <a:buNone/>
            </a:pPr>
            <a:r>
              <a:rPr lang="en-US" dirty="0" smtClean="0"/>
              <a:t>users of prior versions or competitive products. The advantages of running beta tests are </a:t>
            </a:r>
          </a:p>
          <a:p>
            <a:pPr>
              <a:buNone/>
            </a:pPr>
            <a:r>
              <a:rPr lang="en-US" dirty="0" smtClean="0"/>
              <a:t>as follows </a:t>
            </a:r>
          </a:p>
          <a:p>
            <a:pPr>
              <a:buNone/>
            </a:pPr>
            <a:r>
              <a:rPr lang="en-US" dirty="0" smtClean="0"/>
              <a:t>• </a:t>
            </a:r>
            <a:r>
              <a:rPr lang="en-US" b="1" dirty="0" smtClean="0"/>
              <a:t>Identification of unexpected errors because the beta testers use the software in </a:t>
            </a:r>
          </a:p>
          <a:p>
            <a:pPr>
              <a:buNone/>
            </a:pPr>
            <a:r>
              <a:rPr lang="en-US" b="1" dirty="0" smtClean="0"/>
              <a:t>unexpected ways. </a:t>
            </a:r>
          </a:p>
          <a:p>
            <a:pPr>
              <a:buNone/>
            </a:pPr>
            <a:r>
              <a:rPr lang="en-US" b="1" dirty="0" smtClean="0"/>
              <a:t>• A wider population search for errors in a variety of environments (different </a:t>
            </a:r>
          </a:p>
          <a:p>
            <a:pPr>
              <a:buNone/>
            </a:pPr>
            <a:r>
              <a:rPr lang="en-US" b="1" dirty="0" smtClean="0"/>
              <a:t>operating systems with a variety of service releases and with a multitude of other </a:t>
            </a:r>
          </a:p>
          <a:p>
            <a:pPr>
              <a:buNone/>
            </a:pPr>
            <a:r>
              <a:rPr lang="en-US" b="1" dirty="0" smtClean="0"/>
              <a:t>applications running). </a:t>
            </a:r>
          </a:p>
          <a:p>
            <a:pPr>
              <a:buNone/>
            </a:pPr>
            <a:r>
              <a:rPr lang="en-US" b="1" dirty="0" smtClean="0"/>
              <a:t>• Low costs because the beta testers generally get free software but are not </a:t>
            </a:r>
          </a:p>
          <a:p>
            <a:pPr>
              <a:buNone/>
            </a:pPr>
            <a:r>
              <a:rPr lang="en-US" b="1" dirty="0" smtClean="0"/>
              <a:t>compensated. </a:t>
            </a:r>
          </a:p>
          <a:p>
            <a:pPr>
              <a:buNone/>
            </a:pPr>
            <a:r>
              <a:rPr lang="en-US" b="1" dirty="0" smtClean="0"/>
              <a:t>The disadvantages of beta testing are as follows : </a:t>
            </a:r>
          </a:p>
          <a:p>
            <a:pPr>
              <a:buNone/>
            </a:pPr>
            <a:r>
              <a:rPr lang="en-US" b="1" dirty="0" smtClean="0"/>
              <a:t>• Lack of systematic testing because each user uses the product in any manner they </a:t>
            </a:r>
          </a:p>
          <a:p>
            <a:pPr>
              <a:buNone/>
            </a:pPr>
            <a:r>
              <a:rPr lang="en-US" b="1" dirty="0" smtClean="0"/>
              <a:t>choose. </a:t>
            </a:r>
          </a:p>
          <a:p>
            <a:pPr>
              <a:buNone/>
            </a:pPr>
            <a:r>
              <a:rPr lang="en-US" b="1" dirty="0" smtClean="0"/>
              <a:t>• Low quality error reports because the users may not actually report errors or may </a:t>
            </a:r>
          </a:p>
          <a:p>
            <a:pPr>
              <a:buNone/>
            </a:pPr>
            <a:r>
              <a:rPr lang="en-US" b="1" dirty="0" smtClean="0"/>
              <a:t>report errors without enough detail. </a:t>
            </a:r>
          </a:p>
          <a:p>
            <a:pPr>
              <a:buNone/>
            </a:pPr>
            <a:r>
              <a:rPr lang="en-US" b="1" dirty="0" smtClean="0"/>
              <a:t>• Much effort is necessary to examine error reports particularly when there are </a:t>
            </a:r>
          </a:p>
          <a:p>
            <a:pPr>
              <a:buNone/>
            </a:pPr>
            <a:r>
              <a:rPr lang="en-US" b="1" dirty="0" smtClean="0"/>
              <a:t>many beta testers. </a:t>
            </a:r>
            <a:endParaRPr lang="en-US" b="1" dirty="0"/>
          </a:p>
        </p:txBody>
      </p:sp>
    </p:spTree>
    <p:extLst>
      <p:ext uri="{BB962C8B-B14F-4D97-AF65-F5344CB8AC3E}">
        <p14:creationId xmlns:p14="http://schemas.microsoft.com/office/powerpoint/2010/main" val="1200610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839200" cy="6400800"/>
          </a:xfrm>
        </p:spPr>
        <p:txBody>
          <a:bodyPr>
            <a:normAutofit/>
          </a:bodyPr>
          <a:lstStyle/>
          <a:p>
            <a:pPr>
              <a:buNone/>
            </a:pPr>
            <a:r>
              <a:rPr lang="en-US" sz="2000" dirty="0"/>
              <a:t>Black box testing, also called functional testing and behavioral testing, focuses on determining whether or not a program does what it is supposed to do based on its functional requirements. Black box testing attempts to find errors in the external  behavior of the code in the following categories incorrect or missing functionality;  interface errors;  errors in data structures used by interfaces;</a:t>
            </a:r>
          </a:p>
          <a:p>
            <a:pPr>
              <a:buNone/>
            </a:pPr>
            <a:r>
              <a:rPr lang="en-US" sz="2000" dirty="0"/>
              <a:t>behavior or performance errors; initialization and termination errors. Through this testing, we can determine if the functions appear to work according to specifications. However, it is important to note that no amount of testing can demonstrate the absence of errors and defects in your code.</a:t>
            </a:r>
          </a:p>
          <a:p>
            <a:pPr>
              <a:buNone/>
            </a:pPr>
            <a:r>
              <a:rPr lang="en-US" sz="2000" dirty="0"/>
              <a:t>It is best if the person who plans and executes black box tests is not the programmer of  the code and does not know anything about the structure of the code. The programmers of the code are likely to test that the program does what they programmed it to do. What are needed are tests to make sure that the program does what the customer wants it to do. As a result, most organizations have independent testing groups to perform black box testing. These testers are not the developers and are often referred to as third-party testers. Testers should just be able to understand and specify  what the desired output should be for a given input into the program as shown in fig</a:t>
            </a:r>
            <a:endParaRPr lang="en-US" sz="2000" dirty="0"/>
          </a:p>
        </p:txBody>
      </p:sp>
    </p:spTree>
    <p:extLst>
      <p:ext uri="{BB962C8B-B14F-4D97-AF65-F5344CB8AC3E}">
        <p14:creationId xmlns:p14="http://schemas.microsoft.com/office/powerpoint/2010/main" val="223884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28800" y="457200"/>
            <a:ext cx="8534400" cy="5486400"/>
          </a:xfrm>
          <a:prstGeom prst="rect">
            <a:avLst/>
          </a:prstGeom>
          <a:noFill/>
          <a:ln w="9525">
            <a:noFill/>
            <a:miter lim="800000"/>
            <a:headEnd/>
            <a:tailEnd/>
          </a:ln>
          <a:effectLst/>
        </p:spPr>
      </p:pic>
    </p:spTree>
    <p:extLst>
      <p:ext uri="{BB962C8B-B14F-4D97-AF65-F5344CB8AC3E}">
        <p14:creationId xmlns:p14="http://schemas.microsoft.com/office/powerpoint/2010/main" val="10023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533401"/>
            <a:ext cx="8229600" cy="5592763"/>
          </a:xfrm>
        </p:spPr>
        <p:txBody>
          <a:bodyPr/>
          <a:lstStyle/>
          <a:p>
            <a:pPr>
              <a:buNone/>
            </a:pPr>
            <a:r>
              <a:rPr lang="en-US" b="1" dirty="0" smtClean="0">
                <a:solidFill>
                  <a:srgbClr val="00B050"/>
                </a:solidFill>
              </a:rPr>
              <a:t>Use heuristics to quickly generate ideas for tests</a:t>
            </a:r>
          </a:p>
          <a:p>
            <a:pPr>
              <a:buNone/>
            </a:pPr>
            <a:r>
              <a:rPr lang="en-US" sz="2400" dirty="0"/>
              <a:t>A heuristic  (helping to learn ; guiding in discovery or investigation) is a rule of thumb; a way of making an educated guess .The word comes from Greek ,meaning “serving to discover ”.heuristics are  not guaranteed to lead to a right answer or best answer, but they are useful. because the number of possible test cases is infinite, we are stuck making guesses about what small population of test cases will be effective under time and budget. experienced testers collect and share testing heuristics that improve the quality of guesses .a good set of heuristics help us generate tests very quickly. Here are some examples of testing heuristics</a:t>
            </a:r>
            <a:endParaRPr lang="en-US" sz="2400" dirty="0"/>
          </a:p>
        </p:txBody>
      </p:sp>
    </p:spTree>
    <p:extLst>
      <p:ext uri="{BB962C8B-B14F-4D97-AF65-F5344CB8AC3E}">
        <p14:creationId xmlns:p14="http://schemas.microsoft.com/office/powerpoint/2010/main" val="2126519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685801"/>
            <a:ext cx="8229600" cy="5440363"/>
          </a:xfrm>
        </p:spPr>
        <p:txBody>
          <a:bodyPr/>
          <a:lstStyle/>
          <a:p>
            <a:pPr>
              <a:buNone/>
            </a:pPr>
            <a:r>
              <a:rPr lang="en-US" b="1" dirty="0" smtClean="0">
                <a:solidFill>
                  <a:srgbClr val="00B050"/>
                </a:solidFill>
              </a:rPr>
              <a:t>Avoid following procedures unless they followed you first </a:t>
            </a:r>
          </a:p>
          <a:p>
            <a:pPr>
              <a:buNone/>
            </a:pPr>
            <a:r>
              <a:rPr lang="en-US" sz="2400" dirty="0"/>
              <a:t>Beware of other people procedures .its common for test cases and procedures to be expressed in a way that says  nothing about the underlying design goals of the test. it will show that you will follow the tests without quite understanding how to set them up .in other words you wont really follow them. if you are going to follow test procedures, prefer to follow the ones that you designed.</a:t>
            </a:r>
          </a:p>
          <a:p>
            <a:pPr>
              <a:buNone/>
            </a:pPr>
            <a:r>
              <a:rPr lang="en-US" sz="2400" dirty="0"/>
              <a:t>For best results, you should be in control of your testing .</a:t>
            </a:r>
          </a:p>
          <a:p>
            <a:pPr>
              <a:buNone/>
            </a:pPr>
            <a:r>
              <a:rPr lang="en-US" sz="2400" dirty="0"/>
              <a:t>If you are convinced that procedures are a good thing, at least study how they work .</a:t>
            </a:r>
            <a:endParaRPr lang="en-US" sz="2400" dirty="0"/>
          </a:p>
        </p:txBody>
      </p:sp>
    </p:spTree>
    <p:extLst>
      <p:ext uri="{BB962C8B-B14F-4D97-AF65-F5344CB8AC3E}">
        <p14:creationId xmlns:p14="http://schemas.microsoft.com/office/powerpoint/2010/main" val="325359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20762"/>
          </a:xfrm>
        </p:spPr>
        <p:txBody>
          <a:bodyPr/>
          <a:lstStyle/>
          <a:p>
            <a:r>
              <a:rPr lang="en-US" dirty="0" smtClean="0"/>
              <a:t> </a:t>
            </a:r>
            <a:endParaRPr lang="en-US" dirty="0"/>
          </a:p>
        </p:txBody>
      </p:sp>
      <p:sp>
        <p:nvSpPr>
          <p:cNvPr id="3" name="Content Placeholder 2"/>
          <p:cNvSpPr>
            <a:spLocks noGrp="1"/>
          </p:cNvSpPr>
          <p:nvPr>
            <p:ph idx="1"/>
          </p:nvPr>
        </p:nvSpPr>
        <p:spPr>
          <a:xfrm>
            <a:off x="1981200" y="533401"/>
            <a:ext cx="8229600" cy="5592763"/>
          </a:xfrm>
        </p:spPr>
        <p:txBody>
          <a:bodyPr/>
          <a:lstStyle/>
          <a:p>
            <a:pPr>
              <a:buNone/>
            </a:pPr>
            <a:r>
              <a:rPr lang="en-US" b="1" dirty="0" smtClean="0">
                <a:solidFill>
                  <a:srgbClr val="00B050"/>
                </a:solidFill>
              </a:rPr>
              <a:t>         </a:t>
            </a:r>
            <a:r>
              <a:rPr lang="en-US" sz="3600" b="1" dirty="0">
                <a:solidFill>
                  <a:srgbClr val="00B050"/>
                </a:solidFill>
              </a:rPr>
              <a:t>DON’T CONFUSE TEST WITH TESTING</a:t>
            </a:r>
          </a:p>
          <a:p>
            <a:pPr>
              <a:buNone/>
            </a:pPr>
            <a:r>
              <a:rPr lang="en-US" b="1" dirty="0" smtClean="0">
                <a:solidFill>
                  <a:srgbClr val="00B050"/>
                </a:solidFill>
              </a:rPr>
              <a:t>					?</a:t>
            </a:r>
          </a:p>
          <a:p>
            <a:pPr>
              <a:buNone/>
            </a:pPr>
            <a:endParaRPr lang="en-US" b="1" dirty="0">
              <a:solidFill>
                <a:srgbClr val="00B050"/>
              </a:solidFill>
            </a:endParaRPr>
          </a:p>
        </p:txBody>
      </p:sp>
    </p:spTree>
    <p:extLst>
      <p:ext uri="{BB962C8B-B14F-4D97-AF65-F5344CB8AC3E}">
        <p14:creationId xmlns:p14="http://schemas.microsoft.com/office/powerpoint/2010/main" val="188931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762001"/>
            <a:ext cx="8229600" cy="5364163"/>
          </a:xfrm>
        </p:spPr>
        <p:txBody>
          <a:bodyPr>
            <a:normAutofit/>
          </a:bodyPr>
          <a:lstStyle/>
          <a:p>
            <a:pPr>
              <a:buNone/>
            </a:pPr>
            <a:r>
              <a:rPr lang="en-US" sz="3600" b="1" dirty="0">
                <a:solidFill>
                  <a:srgbClr val="00B050"/>
                </a:solidFill>
              </a:rPr>
              <a:t>When testing a complex product :plunge in and quit</a:t>
            </a:r>
            <a:endParaRPr lang="en-US" sz="3600" b="1" dirty="0">
              <a:solidFill>
                <a:srgbClr val="00B050"/>
              </a:solidFill>
            </a:endParaRPr>
          </a:p>
        </p:txBody>
      </p:sp>
    </p:spTree>
    <p:extLst>
      <p:ext uri="{BB962C8B-B14F-4D97-AF65-F5344CB8AC3E}">
        <p14:creationId xmlns:p14="http://schemas.microsoft.com/office/powerpoint/2010/main" val="632492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762001"/>
            <a:ext cx="8229600" cy="5364163"/>
          </a:xfrm>
        </p:spPr>
        <p:txBody>
          <a:bodyPr/>
          <a:lstStyle/>
          <a:p>
            <a:pPr>
              <a:buNone/>
            </a:pPr>
            <a:r>
              <a:rPr lang="en-US" b="1" dirty="0" smtClean="0">
                <a:solidFill>
                  <a:srgbClr val="00B050"/>
                </a:solidFill>
              </a:rPr>
              <a:t>one important outcome of a test process is a better, smarter tester</a:t>
            </a:r>
            <a:endParaRPr lang="en-US" b="1" dirty="0">
              <a:solidFill>
                <a:srgbClr val="00B050"/>
              </a:solidFill>
            </a:endParaRPr>
          </a:p>
        </p:txBody>
      </p:sp>
    </p:spTree>
    <p:extLst>
      <p:ext uri="{BB962C8B-B14F-4D97-AF65-F5344CB8AC3E}">
        <p14:creationId xmlns:p14="http://schemas.microsoft.com/office/powerpoint/2010/main" val="880072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304800"/>
            <a:ext cx="8839200" cy="6248400"/>
          </a:xfrm>
        </p:spPr>
        <p:txBody>
          <a:bodyPr/>
          <a:lstStyle/>
          <a:p>
            <a:pPr>
              <a:buNone/>
            </a:pPr>
            <a:r>
              <a:rPr lang="en-US" b="1" dirty="0" smtClean="0"/>
              <a:t>Software testing</a:t>
            </a:r>
            <a:r>
              <a:rPr lang="en-US" dirty="0" smtClean="0"/>
              <a:t> is the process of verifying and validating that a software program works as expected</a:t>
            </a:r>
          </a:p>
          <a:p>
            <a:pPr>
              <a:buNone/>
            </a:pPr>
            <a:r>
              <a:rPr lang="en-US" b="1" dirty="0" smtClean="0"/>
              <a:t>Quality assurance</a:t>
            </a:r>
            <a:r>
              <a:rPr lang="en-US" dirty="0" smtClean="0"/>
              <a:t> ?</a:t>
            </a:r>
            <a:endParaRPr lang="en-US" dirty="0"/>
          </a:p>
        </p:txBody>
      </p:sp>
    </p:spTree>
    <p:extLst>
      <p:ext uri="{BB962C8B-B14F-4D97-AF65-F5344CB8AC3E}">
        <p14:creationId xmlns:p14="http://schemas.microsoft.com/office/powerpoint/2010/main" val="51036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18235" y="0"/>
            <a:ext cx="6172200" cy="1081088"/>
          </a:xfrm>
        </p:spPr>
        <p:txBody>
          <a:bodyPr>
            <a:normAutofit/>
          </a:bodyPr>
          <a:lstStyle/>
          <a:p>
            <a:pPr eaLnBrk="1" hangingPunct="1"/>
            <a:r>
              <a:rPr lang="en-GB" altLang="en-US" sz="3200" b="1" dirty="0">
                <a:solidFill>
                  <a:schemeClr val="tx2"/>
                </a:solidFill>
              </a:rPr>
              <a:t>Software Quality – Definition</a:t>
            </a:r>
          </a:p>
        </p:txBody>
      </p:sp>
      <p:sp>
        <p:nvSpPr>
          <p:cNvPr id="11267" name="Rectangle 3"/>
          <p:cNvSpPr>
            <a:spLocks noChangeArrowheads="1"/>
          </p:cNvSpPr>
          <p:nvPr/>
        </p:nvSpPr>
        <p:spPr bwMode="auto">
          <a:xfrm>
            <a:off x="1792357" y="1241427"/>
            <a:ext cx="8547652"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GB" altLang="en-US" sz="2800" b="1" dirty="0">
                <a:solidFill>
                  <a:schemeClr val="tx2"/>
                </a:solidFill>
                <a:latin typeface="Times New Roman" panose="02020603050405020304" pitchFamily="18" charset="0"/>
                <a:cs typeface="Times New Roman" panose="02020603050405020304" pitchFamily="18" charset="0"/>
              </a:rPr>
              <a:t>Pressman’s definition suggests three requirements for quality assurance that are to be met by the developer:</a:t>
            </a:r>
          </a:p>
          <a:p>
            <a:pPr lvl="1" eaLnBrk="1" hangingPunct="1"/>
            <a:r>
              <a:rPr lang="en-GB" altLang="en-US" sz="2400" b="1" dirty="0">
                <a:solidFill>
                  <a:schemeClr val="tx2"/>
                </a:solidFill>
                <a:latin typeface="Times New Roman" panose="02020603050405020304" pitchFamily="18" charset="0"/>
                <a:cs typeface="Times New Roman" panose="02020603050405020304" pitchFamily="18" charset="0"/>
              </a:rPr>
              <a:t>Specific functional requirements, which refer mainly to the outputs of the software system.</a:t>
            </a:r>
          </a:p>
          <a:p>
            <a:pPr lvl="1" eaLnBrk="1" hangingPunct="1"/>
            <a:r>
              <a:rPr lang="en-GB" altLang="en-US" sz="2400" b="1" dirty="0">
                <a:solidFill>
                  <a:schemeClr val="tx2"/>
                </a:solidFill>
                <a:latin typeface="Times New Roman" panose="02020603050405020304" pitchFamily="18" charset="0"/>
                <a:cs typeface="Times New Roman" panose="02020603050405020304" pitchFamily="18" charset="0"/>
              </a:rPr>
              <a:t>The software quality standards mentioned in the contract.</a:t>
            </a:r>
          </a:p>
          <a:p>
            <a:pPr lvl="1" eaLnBrk="1" hangingPunct="1"/>
            <a:r>
              <a:rPr lang="en-GB" altLang="en-US" sz="2400" b="1" dirty="0">
                <a:solidFill>
                  <a:schemeClr val="tx2"/>
                </a:solidFill>
                <a:latin typeface="Times New Roman" panose="02020603050405020304" pitchFamily="18" charset="0"/>
                <a:cs typeface="Times New Roman" panose="02020603050405020304" pitchFamily="18" charset="0"/>
              </a:rPr>
              <a:t>Good Software Engineering Practices (GSEP), reflecting state-of-the-art professional practices, to be met by the developer even though not explicitly mentioned in the contract.</a:t>
            </a:r>
          </a:p>
          <a:p>
            <a:pPr eaLnBrk="1" hangingPunct="1">
              <a:buNone/>
            </a:pPr>
            <a:r>
              <a:rPr lang="en-GB" altLang="en-US" sz="2800" b="1" dirty="0">
                <a:solidFill>
                  <a:schemeClr val="tx2"/>
                </a:solidFill>
                <a:latin typeface="Times New Roman" panose="02020603050405020304" pitchFamily="18" charset="0"/>
                <a:cs typeface="Times New Roman" panose="02020603050405020304" pitchFamily="18" charset="0"/>
              </a:rPr>
              <a:t>In </a:t>
            </a:r>
            <a:r>
              <a:rPr lang="en-GB" altLang="en-US" sz="2800" b="1" dirty="0">
                <a:solidFill>
                  <a:schemeClr val="tx2"/>
                </a:solidFill>
                <a:latin typeface="Times New Roman" panose="02020603050405020304" pitchFamily="18" charset="0"/>
                <a:cs typeface="Times New Roman" panose="02020603050405020304" pitchFamily="18" charset="0"/>
              </a:rPr>
              <a:t>effect, Pressman’s definition provides operative directions for testing the degree to which the </a:t>
            </a:r>
            <a:r>
              <a:rPr lang="en-GB" altLang="en-US" sz="2800" b="1" dirty="0">
                <a:solidFill>
                  <a:schemeClr val="tx2"/>
                </a:solidFill>
                <a:latin typeface="Times New Roman" panose="02020603050405020304" pitchFamily="18" charset="0"/>
                <a:cs typeface="Times New Roman" panose="02020603050405020304" pitchFamily="18" charset="0"/>
              </a:rPr>
              <a:t>reqrequirements </a:t>
            </a:r>
            <a:r>
              <a:rPr lang="en-GB" altLang="en-US" sz="2800" b="1" dirty="0">
                <a:solidFill>
                  <a:schemeClr val="tx2"/>
                </a:solidFill>
                <a:latin typeface="Times New Roman" panose="02020603050405020304" pitchFamily="18" charset="0"/>
                <a:cs typeface="Times New Roman" panose="02020603050405020304" pitchFamily="18" charset="0"/>
              </a:rPr>
              <a:t>are met.</a:t>
            </a:r>
          </a:p>
        </p:txBody>
      </p:sp>
    </p:spTree>
    <p:extLst>
      <p:ext uri="{BB962C8B-B14F-4D97-AF65-F5344CB8AC3E}">
        <p14:creationId xmlns:p14="http://schemas.microsoft.com/office/powerpoint/2010/main" val="4007623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18235" y="0"/>
            <a:ext cx="6172200" cy="1081088"/>
          </a:xfrm>
        </p:spPr>
        <p:txBody>
          <a:bodyPr>
            <a:normAutofit fontScale="90000"/>
          </a:bodyPr>
          <a:lstStyle/>
          <a:p>
            <a:pPr eaLnBrk="1" hangingPunct="1"/>
            <a:r>
              <a:rPr lang="en-GB" altLang="en-US" sz="4000"/>
              <a:t>Software quality assurance vs. software quality control</a:t>
            </a:r>
          </a:p>
        </p:txBody>
      </p:sp>
      <p:sp>
        <p:nvSpPr>
          <p:cNvPr id="21507" name="Rectangle 3"/>
          <p:cNvSpPr>
            <a:spLocks noChangeArrowheads="1"/>
          </p:cNvSpPr>
          <p:nvPr/>
        </p:nvSpPr>
        <p:spPr bwMode="auto">
          <a:xfrm>
            <a:off x="2254890" y="1302097"/>
            <a:ext cx="6723459"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GB" altLang="en-US" sz="2800" dirty="0">
                <a:latin typeface="Times New Roman" panose="02020603050405020304" pitchFamily="18" charset="0"/>
                <a:cs typeface="Times New Roman" panose="02020603050405020304" pitchFamily="18" charset="0"/>
              </a:rPr>
              <a:t>The main objective of </a:t>
            </a:r>
            <a:r>
              <a:rPr lang="en-GB" altLang="en-US" sz="2800" b="1" dirty="0">
                <a:latin typeface="Times New Roman" panose="02020603050405020304" pitchFamily="18" charset="0"/>
                <a:cs typeface="Times New Roman" panose="02020603050405020304" pitchFamily="18" charset="0"/>
              </a:rPr>
              <a:t>quality assurance </a:t>
            </a:r>
            <a:r>
              <a:rPr lang="en-GB" altLang="en-US" sz="2800" dirty="0">
                <a:latin typeface="Times New Roman" panose="02020603050405020304" pitchFamily="18" charset="0"/>
                <a:cs typeface="Times New Roman" panose="02020603050405020304" pitchFamily="18" charset="0"/>
              </a:rPr>
              <a:t>is to minimize the cost of guaranteeing quality by a variety of activities performed throughout the development and manufacturing processes/stages. </a:t>
            </a:r>
          </a:p>
          <a:p>
            <a:pPr eaLnBrk="1" hangingPunct="1"/>
            <a:r>
              <a:rPr lang="en-GB" altLang="en-US" sz="2800" dirty="0">
                <a:latin typeface="Times New Roman" panose="02020603050405020304" pitchFamily="18" charset="0"/>
                <a:cs typeface="Times New Roman" panose="02020603050405020304" pitchFamily="18" charset="0"/>
              </a:rPr>
              <a:t>These activities prevent the causes of errors, and detect and correct them early in the development process</a:t>
            </a:r>
            <a:r>
              <a:rPr lang="en-GB" altLang="en-US" sz="2800" dirty="0">
                <a:latin typeface="Times New Roman" panose="02020603050405020304" pitchFamily="18" charset="0"/>
                <a:cs typeface="Times New Roman" panose="02020603050405020304" pitchFamily="18" charset="0"/>
              </a:rPr>
              <a:t>.</a:t>
            </a:r>
            <a:endParaRPr lang="en-GB" altLang="en-US" sz="2800" dirty="0">
              <a:solidFill>
                <a:srgbClr val="FF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332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1872</Words>
  <Application>Microsoft Office PowerPoint</Application>
  <PresentationFormat>Widescreen</PresentationFormat>
  <Paragraphs>147</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vt:lpstr>
      <vt:lpstr>Times New Roman</vt:lpstr>
      <vt:lpstr>Wingdings</vt:lpstr>
      <vt:lpstr>Office Theme</vt:lpstr>
      <vt:lpstr>PowerPoint Presentation</vt:lpstr>
      <vt:lpstr>  </vt:lpstr>
      <vt:lpstr>  </vt:lpstr>
      <vt:lpstr> </vt:lpstr>
      <vt:lpstr>  </vt:lpstr>
      <vt:lpstr>  </vt:lpstr>
      <vt:lpstr>    </vt:lpstr>
      <vt:lpstr>Software Quality – Definition</vt:lpstr>
      <vt:lpstr>Software quality assurance vs. software quality control</vt:lpstr>
      <vt:lpstr>PowerPoint Presentation</vt:lpstr>
      <vt:lpstr>  </vt:lpstr>
      <vt:lpstr>  </vt:lpstr>
      <vt:lpstr>   </vt:lpstr>
      <vt:lpstr>   </vt:lpstr>
      <vt:lpstr>  </vt:lpstr>
      <vt:lpstr>    </vt:lpstr>
      <vt:lpstr>    </vt:lpstr>
      <vt:lpstr>    </vt:lpstr>
      <vt:lpstr>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Waqas Ahmad</dc:creator>
  <cp:lastModifiedBy>Waqas Ahmad</cp:lastModifiedBy>
  <cp:revision>1</cp:revision>
  <dcterms:created xsi:type="dcterms:W3CDTF">2020-04-27T19:52:52Z</dcterms:created>
  <dcterms:modified xsi:type="dcterms:W3CDTF">2020-04-27T19:53:05Z</dcterms:modified>
</cp:coreProperties>
</file>