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4572000" cy="3429000"/>
  <p:notesSz cx="4572000" cy="3429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3945" y="50672"/>
            <a:ext cx="864108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954" y="1122425"/>
            <a:ext cx="3773170" cy="1956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 </a:t>
            </a:r>
            <a:r>
              <a:rPr spc="-35" dirty="0"/>
              <a:t>Testing </a:t>
            </a:r>
            <a:r>
              <a:rPr spc="-5" dirty="0"/>
              <a:t>and Quality  </a:t>
            </a:r>
            <a:r>
              <a:rPr spc="-10" dirty="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5145" y="1941702"/>
            <a:ext cx="11258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>
                <a:solidFill>
                  <a:srgbClr val="888888"/>
                </a:solidFill>
                <a:latin typeface="Carlito"/>
                <a:cs typeface="Carlito"/>
              </a:rPr>
              <a:t>Lecture</a:t>
            </a:r>
            <a:r>
              <a:rPr sz="1600" spc="-5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600" spc="-5" smtClean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r>
              <a:rPr lang="en-US" sz="1600" spc="-5" smtClean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30" y="50672"/>
            <a:ext cx="33648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Default </a:t>
            </a:r>
            <a:r>
              <a:rPr spc="-10" dirty="0"/>
              <a:t>Document </a:t>
            </a:r>
            <a:r>
              <a:rPr spc="-20" dirty="0"/>
              <a:t>for</a:t>
            </a:r>
            <a:r>
              <a:rPr spc="15" dirty="0"/>
              <a:t> </a:t>
            </a:r>
            <a:r>
              <a:rPr spc="-5" dirty="0"/>
              <a:t>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07237"/>
            <a:ext cx="3988435" cy="24396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785" marR="360680" indent="-172720">
              <a:lnSpc>
                <a:spcPts val="173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40" dirty="0">
                <a:latin typeface="Carlito"/>
                <a:cs typeface="Carlito"/>
              </a:rPr>
              <a:t>We </a:t>
            </a:r>
            <a:r>
              <a:rPr sz="1600" spc="-10" dirty="0">
                <a:latin typeface="Carlito"/>
                <a:cs typeface="Carlito"/>
              </a:rPr>
              <a:t>need to know where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stated </a:t>
            </a:r>
            <a:r>
              <a:rPr sz="1600" spc="-10" dirty="0">
                <a:latin typeface="Carlito"/>
                <a:cs typeface="Carlito"/>
              </a:rPr>
              <a:t>or  </a:t>
            </a:r>
            <a:r>
              <a:rPr sz="1600" spc="-35" dirty="0">
                <a:latin typeface="Arial"/>
                <a:cs typeface="Arial"/>
              </a:rPr>
              <a:t>implied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needs…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Against </a:t>
            </a: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10" dirty="0">
                <a:latin typeface="Carlito"/>
                <a:cs typeface="Carlito"/>
              </a:rPr>
              <a:t>we </a:t>
            </a:r>
            <a:r>
              <a:rPr sz="1600" spc="-15" dirty="0">
                <a:latin typeface="Carlito"/>
                <a:cs typeface="Carlito"/>
              </a:rPr>
              <a:t>test </a:t>
            </a:r>
            <a:r>
              <a:rPr sz="1600" spc="-5" dirty="0">
                <a:latin typeface="Carlito"/>
                <a:cs typeface="Carlito"/>
              </a:rPr>
              <a:t>if </a:t>
            </a:r>
            <a:r>
              <a:rPr sz="1600" spc="-10" dirty="0">
                <a:latin typeface="Carlito"/>
                <a:cs typeface="Carlito"/>
              </a:rPr>
              <a:t>they </a:t>
            </a:r>
            <a:r>
              <a:rPr sz="1600" spc="-15" dirty="0">
                <a:latin typeface="Carlito"/>
                <a:cs typeface="Carlito"/>
              </a:rPr>
              <a:t>are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met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ts val="1825"/>
              </a:lnSpc>
              <a:spcBef>
                <a:spcPts val="1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40" dirty="0">
                <a:latin typeface="Carlito"/>
                <a:cs typeface="Carlito"/>
              </a:rPr>
              <a:t>We </a:t>
            </a:r>
            <a:r>
              <a:rPr sz="1600" spc="-20" dirty="0">
                <a:latin typeface="Carlito"/>
                <a:cs typeface="Carlito"/>
              </a:rPr>
              <a:t>refer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theses quality </a:t>
            </a:r>
            <a:r>
              <a:rPr sz="1600" spc="-15" dirty="0">
                <a:latin typeface="Carlito"/>
                <a:cs typeface="Carlito"/>
              </a:rPr>
              <a:t>features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and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ts val="1825"/>
              </a:lnSpc>
            </a:pPr>
            <a:r>
              <a:rPr sz="1600" spc="-10" dirty="0">
                <a:latin typeface="Carlito"/>
                <a:cs typeface="Carlito"/>
              </a:rPr>
              <a:t>characteristics </a:t>
            </a:r>
            <a:r>
              <a:rPr sz="1600" spc="-5" dirty="0">
                <a:latin typeface="Carlito"/>
                <a:cs typeface="Carlito"/>
              </a:rPr>
              <a:t>as Quality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Attributes</a:t>
            </a:r>
            <a:endParaRPr sz="1600">
              <a:latin typeface="Carlito"/>
              <a:cs typeface="Carlito"/>
            </a:endParaRPr>
          </a:p>
          <a:p>
            <a:pPr marL="184785" marR="217804" indent="-172720">
              <a:lnSpc>
                <a:spcPts val="1730"/>
              </a:lnSpc>
              <a:spcBef>
                <a:spcPts val="409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They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part of the </a:t>
            </a:r>
            <a:r>
              <a:rPr sz="1600" spc="-15" dirty="0">
                <a:latin typeface="Carlito"/>
                <a:cs typeface="Carlito"/>
              </a:rPr>
              <a:t>Software </a:t>
            </a:r>
            <a:r>
              <a:rPr sz="1600" spc="-10" dirty="0">
                <a:latin typeface="Carlito"/>
                <a:cs typeface="Carlito"/>
              </a:rPr>
              <a:t>requirements  specification </a:t>
            </a:r>
            <a:r>
              <a:rPr sz="1600" spc="-15" dirty="0">
                <a:latin typeface="Carlito"/>
                <a:cs typeface="Carlito"/>
              </a:rPr>
              <a:t>(SRS </a:t>
            </a:r>
            <a:r>
              <a:rPr sz="1600" spc="-5" dirty="0">
                <a:latin typeface="Carlito"/>
                <a:cs typeface="Carlito"/>
              </a:rPr>
              <a:t>)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document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ts val="173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40" dirty="0">
                <a:latin typeface="Carlito"/>
                <a:cs typeface="Carlito"/>
              </a:rPr>
              <a:t>We </a:t>
            </a:r>
            <a:r>
              <a:rPr sz="1600" spc="-10" dirty="0">
                <a:latin typeface="Carlito"/>
                <a:cs typeface="Carlito"/>
              </a:rPr>
              <a:t>employ </a:t>
            </a:r>
            <a:r>
              <a:rPr sz="1600" spc="-5" dirty="0">
                <a:latin typeface="Carlito"/>
                <a:cs typeface="Carlito"/>
              </a:rPr>
              <a:t>Quality </a:t>
            </a:r>
            <a:r>
              <a:rPr sz="1600" spc="-10" dirty="0">
                <a:latin typeface="Carlito"/>
                <a:cs typeface="Carlito"/>
              </a:rPr>
              <a:t>Control </a:t>
            </a:r>
            <a:r>
              <a:rPr sz="1600" spc="-20" dirty="0">
                <a:latin typeface="Carlito"/>
                <a:cs typeface="Carlito"/>
              </a:rPr>
              <a:t>Techniques,  </a:t>
            </a:r>
            <a:r>
              <a:rPr sz="1600" spc="-10" dirty="0">
                <a:latin typeface="Carlito"/>
                <a:cs typeface="Carlito"/>
              </a:rPr>
              <a:t>Measurements, </a:t>
            </a:r>
            <a:r>
              <a:rPr sz="1600" spc="-5" dirty="0">
                <a:latin typeface="Carlito"/>
                <a:cs typeface="Carlito"/>
              </a:rPr>
              <a:t>and Inspection </a:t>
            </a:r>
            <a:r>
              <a:rPr sz="1600" spc="-10" dirty="0">
                <a:latin typeface="Carlito"/>
                <a:cs typeface="Carlito"/>
              </a:rPr>
              <a:t>techniques </a:t>
            </a:r>
            <a:r>
              <a:rPr sz="1600" spc="-20" dirty="0">
                <a:latin typeface="Carlito"/>
                <a:cs typeface="Carlito"/>
              </a:rPr>
              <a:t>for  </a:t>
            </a:r>
            <a:r>
              <a:rPr sz="1600" spc="-5" dirty="0">
                <a:latin typeface="Carlito"/>
                <a:cs typeface="Carlito"/>
              </a:rPr>
              <a:t>this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purpose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323" y="66497"/>
            <a:ext cx="3723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/>
              <a:t>Typical </a:t>
            </a:r>
            <a:r>
              <a:rPr sz="2000" spc="-5" dirty="0"/>
              <a:t>Quality Assurance</a:t>
            </a:r>
            <a:r>
              <a:rPr sz="2000" spc="-120" dirty="0"/>
              <a:t> </a:t>
            </a:r>
            <a:r>
              <a:rPr sz="2000" spc="-10" dirty="0"/>
              <a:t>Attributes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61874" y="500252"/>
            <a:ext cx="2101850" cy="2632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5" dirty="0">
                <a:latin typeface="Carlito"/>
                <a:cs typeface="Carlito"/>
              </a:rPr>
              <a:t>Non-functional</a:t>
            </a:r>
            <a:r>
              <a:rPr sz="1250" spc="-30" dirty="0">
                <a:latin typeface="Carlito"/>
                <a:cs typeface="Carlito"/>
              </a:rPr>
              <a:t> </a:t>
            </a:r>
            <a:r>
              <a:rPr sz="1250" spc="-10" dirty="0">
                <a:latin typeface="Carlito"/>
                <a:cs typeface="Carlito"/>
              </a:rPr>
              <a:t>Requirements</a:t>
            </a:r>
            <a:endParaRPr sz="125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5" dirty="0">
                <a:latin typeface="Carlito"/>
                <a:cs typeface="Carlito"/>
              </a:rPr>
              <a:t>Product transition</a:t>
            </a:r>
            <a:r>
              <a:rPr sz="1250" spc="-45" dirty="0">
                <a:latin typeface="Carlito"/>
                <a:cs typeface="Carlito"/>
              </a:rPr>
              <a:t> </a:t>
            </a:r>
            <a:r>
              <a:rPr sz="1250" spc="-10" dirty="0">
                <a:latin typeface="Carlito"/>
                <a:cs typeface="Carlito"/>
              </a:rPr>
              <a:t>related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Portability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Interoperability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ts val="131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Reusability</a:t>
            </a:r>
            <a:endParaRPr sz="1100">
              <a:latin typeface="Carlito"/>
              <a:cs typeface="Carlito"/>
            </a:endParaRPr>
          </a:p>
          <a:p>
            <a:pPr marL="184785" indent="-172720">
              <a:lnSpc>
                <a:spcPts val="149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5" dirty="0">
                <a:latin typeface="Carlito"/>
                <a:cs typeface="Carlito"/>
              </a:rPr>
              <a:t>Product Operations</a:t>
            </a:r>
            <a:r>
              <a:rPr sz="1250" spc="-55" dirty="0">
                <a:latin typeface="Carlito"/>
                <a:cs typeface="Carlito"/>
              </a:rPr>
              <a:t> </a:t>
            </a:r>
            <a:r>
              <a:rPr sz="1250" spc="-10" dirty="0">
                <a:latin typeface="Carlito"/>
                <a:cs typeface="Carlito"/>
              </a:rPr>
              <a:t>related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Reliability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Robustness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10" dirty="0">
                <a:latin typeface="Carlito"/>
                <a:cs typeface="Carlito"/>
              </a:rPr>
              <a:t>Efficiency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dirty="0">
                <a:latin typeface="Carlito"/>
                <a:cs typeface="Carlito"/>
              </a:rPr>
              <a:t>Usability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10" dirty="0">
                <a:latin typeface="Carlito"/>
                <a:cs typeface="Carlito"/>
              </a:rPr>
              <a:t>Safety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Security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ts val="132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Fault-tolerance</a:t>
            </a:r>
            <a:endParaRPr sz="1100">
              <a:latin typeface="Carlito"/>
              <a:cs typeface="Carlito"/>
            </a:endParaRPr>
          </a:p>
          <a:p>
            <a:pPr marL="184785" indent="-172720">
              <a:lnSpc>
                <a:spcPts val="15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10" dirty="0">
                <a:latin typeface="Carlito"/>
                <a:cs typeface="Carlito"/>
              </a:rPr>
              <a:t>Product </a:t>
            </a:r>
            <a:r>
              <a:rPr sz="1250" spc="-5" dirty="0">
                <a:latin typeface="Carlito"/>
                <a:cs typeface="Carlito"/>
              </a:rPr>
              <a:t>revision</a:t>
            </a:r>
            <a:r>
              <a:rPr sz="1250" spc="-25" dirty="0">
                <a:latin typeface="Carlito"/>
                <a:cs typeface="Carlito"/>
              </a:rPr>
              <a:t> </a:t>
            </a:r>
            <a:r>
              <a:rPr sz="1250" spc="-10" dirty="0">
                <a:latin typeface="Carlito"/>
                <a:cs typeface="Carlito"/>
              </a:rPr>
              <a:t>related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Maintainability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808" y="50672"/>
            <a:ext cx="30581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Quality </a:t>
            </a:r>
            <a:r>
              <a:rPr spc="-20" dirty="0"/>
              <a:t>Attribute</a:t>
            </a:r>
            <a:r>
              <a:rPr spc="15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07237"/>
            <a:ext cx="3797300" cy="24396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785" marR="5080" indent="-172720">
              <a:lnSpc>
                <a:spcPts val="173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system </a:t>
            </a:r>
            <a:r>
              <a:rPr sz="1600" spc="-5" dirty="0">
                <a:latin typeface="Carlito"/>
                <a:cs typeface="Carlito"/>
              </a:rPr>
              <a:t>should be capable of </a:t>
            </a:r>
            <a:r>
              <a:rPr sz="1600" spc="-10" dirty="0">
                <a:latin typeface="Carlito"/>
                <a:cs typeface="Carlito"/>
              </a:rPr>
              <a:t>processing  </a:t>
            </a:r>
            <a:r>
              <a:rPr sz="1600" spc="-5" dirty="0">
                <a:latin typeface="Carlito"/>
                <a:cs typeface="Carlito"/>
              </a:rPr>
              <a:t>10 </a:t>
            </a:r>
            <a:r>
              <a:rPr sz="1600" spc="-10" dirty="0">
                <a:latin typeface="Carlito"/>
                <a:cs typeface="Carlito"/>
              </a:rPr>
              <a:t>transactions per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minute</a:t>
            </a:r>
            <a:endParaRPr sz="1600">
              <a:latin typeface="Carlito"/>
              <a:cs typeface="Carlito"/>
            </a:endParaRPr>
          </a:p>
          <a:p>
            <a:pPr marL="184785" marR="259715" indent="-172720">
              <a:lnSpc>
                <a:spcPts val="173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system </a:t>
            </a:r>
            <a:r>
              <a:rPr sz="1600" spc="-5" dirty="0">
                <a:latin typeface="Carlito"/>
                <a:cs typeface="Carlito"/>
              </a:rPr>
              <a:t>should only allow </a:t>
            </a:r>
            <a:r>
              <a:rPr sz="1600" spc="-10" dirty="0">
                <a:latin typeface="Carlito"/>
                <a:cs typeface="Carlito"/>
              </a:rPr>
              <a:t>authorized  </a:t>
            </a:r>
            <a:r>
              <a:rPr sz="1600" spc="-5" dirty="0">
                <a:latin typeface="Carlito"/>
                <a:cs typeface="Carlito"/>
              </a:rPr>
              <a:t>access.</a:t>
            </a:r>
            <a:endParaRPr sz="1600">
              <a:latin typeface="Carlito"/>
              <a:cs typeface="Carlito"/>
            </a:endParaRPr>
          </a:p>
          <a:p>
            <a:pPr marL="184785" marR="98425" indent="-172720">
              <a:lnSpc>
                <a:spcPts val="173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users </a:t>
            </a:r>
            <a:r>
              <a:rPr sz="1600" spc="-5" dirty="0">
                <a:latin typeface="Carlito"/>
                <a:cs typeface="Carlito"/>
              </a:rPr>
              <a:t>should be </a:t>
            </a:r>
            <a:r>
              <a:rPr sz="1600" spc="-20" dirty="0">
                <a:latin typeface="Carlito"/>
                <a:cs typeface="Carlito"/>
              </a:rPr>
              <a:t>forced </a:t>
            </a:r>
            <a:r>
              <a:rPr sz="1600" spc="-10" dirty="0">
                <a:latin typeface="Carlito"/>
                <a:cs typeface="Carlito"/>
              </a:rPr>
              <a:t>to change their  </a:t>
            </a:r>
            <a:r>
              <a:rPr sz="1600" spc="-15" dirty="0">
                <a:latin typeface="Carlito"/>
                <a:cs typeface="Carlito"/>
              </a:rPr>
              <a:t>passwords </a:t>
            </a:r>
            <a:r>
              <a:rPr sz="1600" spc="-10" dirty="0">
                <a:latin typeface="Carlito"/>
                <a:cs typeface="Carlito"/>
              </a:rPr>
              <a:t>every tenth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usage</a:t>
            </a:r>
            <a:endParaRPr sz="1600">
              <a:latin typeface="Carlito"/>
              <a:cs typeface="Carlito"/>
            </a:endParaRPr>
          </a:p>
          <a:p>
            <a:pPr marL="184785" marR="66040" indent="-172720">
              <a:lnSpc>
                <a:spcPts val="173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system </a:t>
            </a:r>
            <a:r>
              <a:rPr sz="1600" spc="-5" dirty="0">
                <a:latin typeface="Carlito"/>
                <a:cs typeface="Carlito"/>
              </a:rPr>
              <a:t>should </a:t>
            </a:r>
            <a:r>
              <a:rPr sz="1600" spc="-10" dirty="0">
                <a:latin typeface="Carlito"/>
                <a:cs typeface="Carlito"/>
              </a:rPr>
              <a:t>maintain </a:t>
            </a:r>
            <a:r>
              <a:rPr sz="1600" spc="-5" dirty="0">
                <a:latin typeface="Carlito"/>
                <a:cs typeface="Carlito"/>
              </a:rPr>
              <a:t>logs of </a:t>
            </a:r>
            <a:r>
              <a:rPr sz="1600" spc="-10" dirty="0">
                <a:latin typeface="Carlito"/>
                <a:cs typeface="Carlito"/>
              </a:rPr>
              <a:t>disk  </a:t>
            </a:r>
            <a:r>
              <a:rPr sz="1600" spc="-5" dirty="0">
                <a:latin typeface="Carlito"/>
                <a:cs typeface="Carlito"/>
              </a:rPr>
              <a:t>activity on </a:t>
            </a:r>
            <a:r>
              <a:rPr sz="1600" spc="-10" dirty="0">
                <a:latin typeface="Carlito"/>
                <a:cs typeface="Carlito"/>
              </a:rPr>
              <a:t>one </a:t>
            </a:r>
            <a:r>
              <a:rPr sz="1600" spc="-5" dirty="0">
                <a:latin typeface="Carlito"/>
                <a:cs typeface="Carlito"/>
              </a:rPr>
              <a:t>disk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any </a:t>
            </a:r>
            <a:r>
              <a:rPr sz="1600" spc="-10" dirty="0">
                <a:latin typeface="Carlito"/>
                <a:cs typeface="Carlito"/>
              </a:rPr>
              <a:t>other </a:t>
            </a:r>
            <a:r>
              <a:rPr sz="1600" spc="-5" dirty="0">
                <a:latin typeface="Carlito"/>
                <a:cs typeface="Carlito"/>
              </a:rPr>
              <a:t>disk in </a:t>
            </a:r>
            <a:r>
              <a:rPr sz="1600" spc="-10" dirty="0">
                <a:latin typeface="Carlito"/>
                <a:cs typeface="Carlito"/>
              </a:rPr>
              <a:t>the  </a:t>
            </a:r>
            <a:r>
              <a:rPr sz="1600" spc="-20" dirty="0">
                <a:latin typeface="Carlito"/>
                <a:cs typeface="Carlito"/>
              </a:rPr>
              <a:t>array </a:t>
            </a:r>
            <a:r>
              <a:rPr sz="1600" spc="-5" dirty="0">
                <a:latin typeface="Carlito"/>
                <a:cs typeface="Carlito"/>
              </a:rPr>
              <a:t>in a fully </a:t>
            </a:r>
            <a:r>
              <a:rPr sz="1600" spc="-10" dirty="0">
                <a:latin typeface="Carlito"/>
                <a:cs typeface="Carlito"/>
              </a:rPr>
              <a:t>redundant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manner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06" y="66497"/>
            <a:ext cx="38258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Quality Assurance </a:t>
            </a:r>
            <a:r>
              <a:rPr sz="2000" spc="-10" dirty="0"/>
              <a:t>vs. </a:t>
            </a:r>
            <a:r>
              <a:rPr sz="2000" dirty="0"/>
              <a:t>Quality</a:t>
            </a:r>
            <a:r>
              <a:rPr sz="2000" spc="-120" dirty="0"/>
              <a:t> </a:t>
            </a:r>
            <a:r>
              <a:rPr sz="2000" spc="-10" dirty="0"/>
              <a:t>Control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61874" y="483056"/>
            <a:ext cx="4025265" cy="2642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Quality </a:t>
            </a:r>
            <a:r>
              <a:rPr sz="1600" spc="-10" dirty="0">
                <a:latin typeface="Carlito"/>
                <a:cs typeface="Carlito"/>
              </a:rPr>
              <a:t>Assurance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It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fault prevention through process </a:t>
            </a:r>
            <a:r>
              <a:rPr sz="1400" dirty="0">
                <a:latin typeface="Carlito"/>
                <a:cs typeface="Carlito"/>
              </a:rPr>
              <a:t>design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and</a:t>
            </a:r>
            <a:endParaRPr sz="1400">
              <a:latin typeface="Carlito"/>
              <a:cs typeface="Carlito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auditing</a:t>
            </a:r>
            <a:endParaRPr sz="1400">
              <a:latin typeface="Carlito"/>
              <a:cs typeface="Carlito"/>
            </a:endParaRPr>
          </a:p>
          <a:p>
            <a:pPr marL="584200" marR="391160" lvl="2" indent="-114935">
              <a:lnSpc>
                <a:spcPct val="100000"/>
              </a:lnSpc>
              <a:spcBef>
                <a:spcPts val="305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1200" spc="-5" dirty="0">
                <a:latin typeface="Carlito"/>
                <a:cs typeface="Carlito"/>
              </a:rPr>
              <a:t>Creating processes, procedures, tools, jigs </a:t>
            </a:r>
            <a:r>
              <a:rPr sz="1200" spc="-10" dirty="0">
                <a:latin typeface="Carlito"/>
                <a:cs typeface="Carlito"/>
              </a:rPr>
              <a:t>etc., </a:t>
            </a:r>
            <a:r>
              <a:rPr sz="1200" spc="-5" dirty="0">
                <a:latin typeface="Carlito"/>
                <a:cs typeface="Carlito"/>
              </a:rPr>
              <a:t>to  prevent faults </a:t>
            </a:r>
            <a:r>
              <a:rPr sz="1200" spc="-10" dirty="0">
                <a:latin typeface="Carlito"/>
                <a:cs typeface="Carlito"/>
              </a:rPr>
              <a:t>from</a:t>
            </a:r>
            <a:r>
              <a:rPr sz="1200" spc="-7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occurring</a:t>
            </a:r>
            <a:endParaRPr sz="1200">
              <a:latin typeface="Carlito"/>
              <a:cs typeface="Carlito"/>
            </a:endParaRPr>
          </a:p>
          <a:p>
            <a:pPr marL="584200" lvl="2" indent="-1149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1200" spc="-5" dirty="0">
                <a:latin typeface="Carlito"/>
                <a:cs typeface="Carlito"/>
              </a:rPr>
              <a:t>Prevent </a:t>
            </a:r>
            <a:r>
              <a:rPr sz="1200" dirty="0">
                <a:latin typeface="Carlito"/>
                <a:cs typeface="Carlito"/>
              </a:rPr>
              <a:t>as much as </a:t>
            </a:r>
            <a:r>
              <a:rPr sz="1200" spc="-5" dirty="0">
                <a:latin typeface="Carlito"/>
                <a:cs typeface="Carlito"/>
              </a:rPr>
              <a:t>possible </a:t>
            </a:r>
            <a:r>
              <a:rPr sz="1200" spc="-10" dirty="0">
                <a:latin typeface="Carlito"/>
                <a:cs typeface="Carlito"/>
              </a:rPr>
              <a:t>defect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injection</a:t>
            </a:r>
            <a:endParaRPr sz="12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5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Quality </a:t>
            </a:r>
            <a:r>
              <a:rPr sz="1600" spc="-15" dirty="0">
                <a:latin typeface="Carlito"/>
                <a:cs typeface="Carlito"/>
              </a:rPr>
              <a:t>Control</a:t>
            </a:r>
            <a:endParaRPr sz="1600">
              <a:latin typeface="Carlito"/>
              <a:cs typeface="Carlito"/>
            </a:endParaRPr>
          </a:p>
          <a:p>
            <a:pPr marL="384175" marR="177800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It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fault/failure </a:t>
            </a:r>
            <a:r>
              <a:rPr sz="1400" spc="-5" dirty="0">
                <a:latin typeface="Carlito"/>
                <a:cs typeface="Carlito"/>
              </a:rPr>
              <a:t>detection </a:t>
            </a:r>
            <a:r>
              <a:rPr sz="1400" spc="-10" dirty="0">
                <a:latin typeface="Carlito"/>
                <a:cs typeface="Carlito"/>
              </a:rPr>
              <a:t>through static and/or  </a:t>
            </a:r>
            <a:r>
              <a:rPr sz="1400" spc="-5" dirty="0">
                <a:latin typeface="Carlito"/>
                <a:cs typeface="Carlito"/>
              </a:rPr>
              <a:t>dynamic testing of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artefacts</a:t>
            </a:r>
            <a:endParaRPr sz="1400">
              <a:latin typeface="Carlito"/>
              <a:cs typeface="Carlito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It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examining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artefacts </a:t>
            </a:r>
            <a:r>
              <a:rPr sz="1400" spc="-5" dirty="0">
                <a:latin typeface="Carlito"/>
                <a:cs typeface="Carlito"/>
              </a:rPr>
              <a:t>against pre-determined  criteria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measure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conformance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633" y="50672"/>
            <a:ext cx="2825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Quality </a:t>
            </a:r>
            <a:r>
              <a:rPr spc="-15" dirty="0"/>
              <a:t>Control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4068"/>
            <a:ext cx="3860800" cy="25539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Reviews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Personal, </a:t>
            </a:r>
            <a:r>
              <a:rPr sz="1300" spc="-25" dirty="0">
                <a:latin typeface="Carlito"/>
                <a:cs typeface="Carlito"/>
              </a:rPr>
              <a:t>peer, pair, </a:t>
            </a:r>
            <a:r>
              <a:rPr sz="1300" spc="-5" dirty="0">
                <a:latin typeface="Carlito"/>
                <a:cs typeface="Carlito"/>
              </a:rPr>
              <a:t>management, QA,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independent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25" dirty="0">
                <a:latin typeface="Carlito"/>
                <a:cs typeface="Carlito"/>
              </a:rPr>
              <a:t>Testing</a:t>
            </a:r>
            <a:endParaRPr sz="1500">
              <a:latin typeface="Carlito"/>
              <a:cs typeface="Carlito"/>
            </a:endParaRPr>
          </a:p>
          <a:p>
            <a:pPr marL="384175" marR="170815" lvl="1" indent="-143510">
              <a:lnSpc>
                <a:spcPts val="14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Structural, functional, </a:t>
            </a:r>
            <a:r>
              <a:rPr sz="1300" spc="-10" dirty="0">
                <a:latin typeface="Carlito"/>
                <a:cs typeface="Carlito"/>
              </a:rPr>
              <a:t>integration,  </a:t>
            </a:r>
            <a:r>
              <a:rPr sz="1300" spc="-5" dirty="0">
                <a:latin typeface="Carlito"/>
                <a:cs typeface="Carlito"/>
              </a:rPr>
              <a:t>stress/performance, regression, field,</a:t>
            </a:r>
            <a:r>
              <a:rPr sz="1300" spc="-5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acceptance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Simulations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Prototypes,</a:t>
            </a:r>
            <a:r>
              <a:rPr sz="1300" spc="-5" dirty="0">
                <a:latin typeface="Carlito"/>
                <a:cs typeface="Carlito"/>
              </a:rPr>
              <a:t> models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Field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Trials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Prototypes, beta</a:t>
            </a:r>
            <a:r>
              <a:rPr sz="130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testing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Mathematical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Proofs </a:t>
            </a:r>
            <a:r>
              <a:rPr sz="1300" spc="-5" dirty="0">
                <a:latin typeface="Carlito"/>
                <a:cs typeface="Carlito"/>
              </a:rPr>
              <a:t>of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correctness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736" y="51257"/>
            <a:ext cx="2686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QC in </a:t>
            </a:r>
            <a:r>
              <a:rPr spc="-10" dirty="0"/>
              <a:t>Software</a:t>
            </a:r>
            <a:r>
              <a:rPr spc="-45" dirty="0"/>
              <a:t> </a:t>
            </a:r>
            <a:r>
              <a:rPr spc="-15" dirty="0"/>
              <a:t>lifecycle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49306" y="654505"/>
              <a:ext cx="4486857" cy="23755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50" y="65912"/>
            <a:ext cx="3958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Quality </a:t>
            </a:r>
            <a:r>
              <a:rPr sz="2000" spc="-5" dirty="0"/>
              <a:t>Assurance (on </a:t>
            </a:r>
            <a:r>
              <a:rPr sz="2000" dirty="0"/>
              <a:t>the </a:t>
            </a:r>
            <a:r>
              <a:rPr sz="2000" spc="-5" dirty="0"/>
              <a:t>other</a:t>
            </a:r>
            <a:r>
              <a:rPr sz="2000" spc="-120" dirty="0"/>
              <a:t> </a:t>
            </a:r>
            <a:r>
              <a:rPr sz="2000" spc="-5" dirty="0"/>
              <a:t>hand)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61874" y="490473"/>
            <a:ext cx="3726179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Software </a:t>
            </a:r>
            <a:r>
              <a:rPr sz="1500" dirty="0">
                <a:latin typeface="Carlito"/>
                <a:cs typeface="Carlito"/>
              </a:rPr>
              <a:t>quality is the </a:t>
            </a:r>
            <a:r>
              <a:rPr sz="1500" spc="-10" dirty="0">
                <a:latin typeface="Carlito"/>
                <a:cs typeface="Carlito"/>
              </a:rPr>
              <a:t>conformance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to</a:t>
            </a:r>
            <a:endParaRPr sz="1500">
              <a:latin typeface="Carlito"/>
              <a:cs typeface="Carlito"/>
            </a:endParaRPr>
          </a:p>
          <a:p>
            <a:pPr marL="384175" marR="383540" lvl="1" indent="-143510">
              <a:lnSpc>
                <a:spcPts val="1250"/>
              </a:lnSpc>
              <a:spcBef>
                <a:spcPts val="30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explicitly </a:t>
            </a:r>
            <a:r>
              <a:rPr sz="1300" spc="-15" dirty="0">
                <a:latin typeface="Carlito"/>
                <a:cs typeface="Carlito"/>
              </a:rPr>
              <a:t>stated </a:t>
            </a:r>
            <a:r>
              <a:rPr sz="1300" spc="-5" dirty="0">
                <a:latin typeface="Carlito"/>
                <a:cs typeface="Carlito"/>
              </a:rPr>
              <a:t>functional and performance  requirements,</a:t>
            </a:r>
            <a:endParaRPr sz="1300">
              <a:latin typeface="Carlito"/>
              <a:cs typeface="Carlito"/>
            </a:endParaRPr>
          </a:p>
          <a:p>
            <a:pPr marL="384175" marR="5080" lvl="1" indent="-143510">
              <a:lnSpc>
                <a:spcPct val="80000"/>
              </a:lnSpc>
              <a:spcBef>
                <a:spcPts val="3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documented </a:t>
            </a:r>
            <a:r>
              <a:rPr sz="1300" spc="-10" dirty="0">
                <a:latin typeface="Carlito"/>
                <a:cs typeface="Carlito"/>
              </a:rPr>
              <a:t>development standards, </a:t>
            </a:r>
            <a:r>
              <a:rPr sz="1300" spc="-5" dirty="0">
                <a:latin typeface="Carlito"/>
                <a:cs typeface="Carlito"/>
              </a:rPr>
              <a:t>and implicit  characteristics</a:t>
            </a:r>
            <a:endParaRPr sz="1300">
              <a:latin typeface="Carlito"/>
              <a:cs typeface="Carlito"/>
            </a:endParaRPr>
          </a:p>
          <a:p>
            <a:pPr marL="184785" marR="545465" indent="-172720">
              <a:lnSpc>
                <a:spcPts val="1440"/>
              </a:lnSpc>
              <a:spcBef>
                <a:spcPts val="34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Product </a:t>
            </a:r>
            <a:r>
              <a:rPr sz="1500" spc="-10" dirty="0">
                <a:latin typeface="Carlito"/>
                <a:cs typeface="Carlito"/>
              </a:rPr>
              <a:t>Improvement </a:t>
            </a:r>
            <a:r>
              <a:rPr sz="1500" spc="-5" dirty="0">
                <a:latin typeface="Carlito"/>
                <a:cs typeface="Carlito"/>
              </a:rPr>
              <a:t>through </a:t>
            </a:r>
            <a:r>
              <a:rPr sz="1500" spc="-10" dirty="0">
                <a:latin typeface="Carlito"/>
                <a:cs typeface="Carlito"/>
              </a:rPr>
              <a:t>Process  Improvement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dirty="0">
                <a:latin typeface="Carlito"/>
                <a:cs typeface="Carlito"/>
              </a:rPr>
              <a:t>Main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Focus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Processes how</a:t>
            </a:r>
            <a:r>
              <a:rPr sz="1300" spc="-2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maintained</a:t>
            </a:r>
            <a:endParaRPr sz="1300">
              <a:latin typeface="Carlito"/>
              <a:cs typeface="Carlito"/>
            </a:endParaRPr>
          </a:p>
          <a:p>
            <a:pPr marL="384175" lvl="1" indent="-143510">
              <a:lnSpc>
                <a:spcPts val="155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Handling of </a:t>
            </a:r>
            <a:r>
              <a:rPr sz="1300" spc="-10" dirty="0">
                <a:latin typeface="Carlito"/>
                <a:cs typeface="Carlito"/>
              </a:rPr>
              <a:t>product </a:t>
            </a:r>
            <a:r>
              <a:rPr sz="1300" spc="-5" dirty="0">
                <a:latin typeface="Carlito"/>
                <a:cs typeface="Carlito"/>
              </a:rPr>
              <a:t>how</a:t>
            </a:r>
            <a:r>
              <a:rPr sz="130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done</a:t>
            </a:r>
            <a:endParaRPr sz="1300">
              <a:latin typeface="Carlito"/>
              <a:cs typeface="Carlito"/>
            </a:endParaRPr>
          </a:p>
          <a:p>
            <a:pPr marL="184785" marR="50165" indent="-172720">
              <a:lnSpc>
                <a:spcPct val="80000"/>
              </a:lnSpc>
              <a:spcBef>
                <a:spcPts val="35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35" dirty="0">
                <a:latin typeface="Carlito"/>
                <a:cs typeface="Carlito"/>
              </a:rPr>
              <a:t>We </a:t>
            </a:r>
            <a:r>
              <a:rPr sz="1500" spc="-10" dirty="0">
                <a:latin typeface="Carlito"/>
                <a:cs typeface="Carlito"/>
              </a:rPr>
              <a:t>focus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process </a:t>
            </a:r>
            <a:r>
              <a:rPr sz="1500" spc="-5" dirty="0">
                <a:latin typeface="Carlito"/>
                <a:cs typeface="Carlito"/>
              </a:rPr>
              <a:t>by </a:t>
            </a:r>
            <a:r>
              <a:rPr sz="1500" dirty="0">
                <a:latin typeface="Carlito"/>
                <a:cs typeface="Carlito"/>
              </a:rPr>
              <a:t>which the </a:t>
            </a:r>
            <a:r>
              <a:rPr sz="1500" spc="-5" dirty="0">
                <a:latin typeface="Carlito"/>
                <a:cs typeface="Carlito"/>
              </a:rPr>
              <a:t>product </a:t>
            </a:r>
            <a:r>
              <a:rPr sz="1500" dirty="0">
                <a:latin typeface="Carlito"/>
                <a:cs typeface="Carlito"/>
              </a:rPr>
              <a:t>is  </a:t>
            </a:r>
            <a:r>
              <a:rPr sz="1500" spc="-10" dirty="0">
                <a:latin typeface="Carlito"/>
                <a:cs typeface="Carlito"/>
              </a:rPr>
              <a:t>getting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developed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116" y="51257"/>
            <a:ext cx="2700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QA in </a:t>
            </a:r>
            <a:r>
              <a:rPr spc="-10" dirty="0"/>
              <a:t>Software</a:t>
            </a:r>
            <a:r>
              <a:rPr spc="-35" dirty="0"/>
              <a:t> </a:t>
            </a:r>
            <a:r>
              <a:rPr spc="-15" dirty="0"/>
              <a:t>lifecycle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49401" y="659105"/>
              <a:ext cx="4396729" cy="25192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72" y="50672"/>
            <a:ext cx="2032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Quality</a:t>
            </a:r>
            <a:r>
              <a:rPr spc="-35" dirty="0"/>
              <a:t> </a:t>
            </a:r>
            <a:r>
              <a:rPr spc="-15" dirty="0"/>
              <a:t>Standards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243"/>
            <a:ext cx="298704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ISO </a:t>
            </a:r>
            <a:r>
              <a:rPr sz="1600" spc="-10" dirty="0">
                <a:latin typeface="Carlito"/>
                <a:cs typeface="Carlito"/>
              </a:rPr>
              <a:t>9000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standards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Capability Maturity Model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(CMM)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5" dirty="0">
                <a:latin typeface="Arial"/>
                <a:cs typeface="Arial"/>
              </a:rPr>
              <a:t>Left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130" dirty="0">
                <a:latin typeface="Arial"/>
                <a:cs typeface="Arial"/>
              </a:rPr>
              <a:t>a </a:t>
            </a:r>
            <a:r>
              <a:rPr sz="1600" spc="-50" dirty="0">
                <a:latin typeface="Arial"/>
                <a:cs typeface="Arial"/>
              </a:rPr>
              <a:t>next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lecture…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072" y="51257"/>
            <a:ext cx="1883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Quality</a:t>
            </a:r>
            <a:r>
              <a:rPr spc="-40" dirty="0"/>
              <a:t> </a:t>
            </a:r>
            <a:r>
              <a:rPr spc="-5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09396"/>
            <a:ext cx="4022090" cy="25101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84785" marR="382270" indent="-172720">
              <a:lnSpc>
                <a:spcPts val="1620"/>
              </a:lnSpc>
              <a:spcBef>
                <a:spcPts val="30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Software </a:t>
            </a:r>
            <a:r>
              <a:rPr sz="1500" dirty="0">
                <a:latin typeface="Carlito"/>
                <a:cs typeface="Carlito"/>
              </a:rPr>
              <a:t>quality engineering is </a:t>
            </a:r>
            <a:r>
              <a:rPr sz="1500" spc="-5" dirty="0">
                <a:latin typeface="Carlito"/>
                <a:cs typeface="Carlito"/>
              </a:rPr>
              <a:t>driven by</a:t>
            </a:r>
            <a:r>
              <a:rPr sz="1500" spc="-1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  </a:t>
            </a:r>
            <a:r>
              <a:rPr sz="1500" spc="-10" dirty="0">
                <a:latin typeface="Carlito"/>
                <a:cs typeface="Carlito"/>
              </a:rPr>
              <a:t>software </a:t>
            </a:r>
            <a:r>
              <a:rPr sz="1500" dirty="0">
                <a:latin typeface="Carlito"/>
                <a:cs typeface="Carlito"/>
              </a:rPr>
              <a:t>quality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plan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dirty="0">
                <a:latin typeface="Carlito"/>
                <a:cs typeface="Carlito"/>
              </a:rPr>
              <a:t>A </a:t>
            </a:r>
            <a:r>
              <a:rPr sz="1500" spc="-5" dirty="0">
                <a:latin typeface="Carlito"/>
                <a:cs typeface="Carlito"/>
              </a:rPr>
              <a:t>quality plan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is</a:t>
            </a:r>
            <a:endParaRPr sz="1500">
              <a:latin typeface="Carlito"/>
              <a:cs typeface="Carlito"/>
            </a:endParaRPr>
          </a:p>
          <a:p>
            <a:pPr marL="384175" marR="5080" lvl="1" indent="-143510">
              <a:lnSpc>
                <a:spcPts val="14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a </a:t>
            </a:r>
            <a:r>
              <a:rPr sz="1300" spc="-10" dirty="0">
                <a:latin typeface="Carlito"/>
                <a:cs typeface="Carlito"/>
              </a:rPr>
              <a:t>document setting </a:t>
            </a:r>
            <a:r>
              <a:rPr sz="1300" spc="-5" dirty="0">
                <a:latin typeface="Carlito"/>
                <a:cs typeface="Carlito"/>
              </a:rPr>
              <a:t>out the specific quality practices,  </a:t>
            </a:r>
            <a:r>
              <a:rPr sz="1300" spc="-10" dirty="0">
                <a:latin typeface="Carlito"/>
                <a:cs typeface="Carlito"/>
              </a:rPr>
              <a:t>resources </a:t>
            </a:r>
            <a:r>
              <a:rPr sz="1300" spc="-5" dirty="0">
                <a:latin typeface="Carlito"/>
                <a:cs typeface="Carlito"/>
              </a:rPr>
              <a:t>and activities </a:t>
            </a:r>
            <a:r>
              <a:rPr sz="1300" spc="-10" dirty="0">
                <a:latin typeface="Carlito"/>
                <a:cs typeface="Carlito"/>
              </a:rPr>
              <a:t>to </a:t>
            </a:r>
            <a:r>
              <a:rPr sz="1300" spc="-5" dirty="0">
                <a:latin typeface="Carlito"/>
                <a:cs typeface="Carlito"/>
              </a:rPr>
              <a:t>particular </a:t>
            </a:r>
            <a:r>
              <a:rPr sz="1300" spc="-10" dirty="0">
                <a:latin typeface="Carlito"/>
                <a:cs typeface="Carlito"/>
              </a:rPr>
              <a:t>product, process,  </a:t>
            </a:r>
            <a:r>
              <a:rPr sz="1300" spc="-5" dirty="0">
                <a:latin typeface="Carlito"/>
                <a:cs typeface="Carlito"/>
              </a:rPr>
              <a:t>service, </a:t>
            </a:r>
            <a:r>
              <a:rPr sz="1300" spc="-10" dirty="0">
                <a:latin typeface="Carlito"/>
                <a:cs typeface="Carlito"/>
              </a:rPr>
              <a:t>contract </a:t>
            </a:r>
            <a:r>
              <a:rPr sz="1300" spc="-5" dirty="0">
                <a:latin typeface="Carlito"/>
                <a:cs typeface="Carlito"/>
              </a:rPr>
              <a:t>or </a:t>
            </a:r>
            <a:r>
              <a:rPr sz="1300" spc="-10" dirty="0">
                <a:latin typeface="Carlito"/>
                <a:cs typeface="Carlito"/>
              </a:rPr>
              <a:t>project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dirty="0">
                <a:latin typeface="Carlito"/>
                <a:cs typeface="Carlito"/>
              </a:rPr>
              <a:t>Quality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plan</a:t>
            </a:r>
            <a:endParaRPr sz="1500">
              <a:latin typeface="Carlito"/>
              <a:cs typeface="Carlito"/>
            </a:endParaRPr>
          </a:p>
          <a:p>
            <a:pPr marL="384175" marR="6350" lvl="1" indent="-143510">
              <a:lnSpc>
                <a:spcPts val="14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Sets out the </a:t>
            </a:r>
            <a:r>
              <a:rPr sz="1300" spc="-10" dirty="0">
                <a:latin typeface="Carlito"/>
                <a:cs typeface="Carlito"/>
              </a:rPr>
              <a:t>desired product </a:t>
            </a:r>
            <a:r>
              <a:rPr sz="1300" spc="-5" dirty="0">
                <a:latin typeface="Carlito"/>
                <a:cs typeface="Carlito"/>
              </a:rPr>
              <a:t>qualities, and </a:t>
            </a:r>
            <a:r>
              <a:rPr sz="1300" spc="-10" dirty="0">
                <a:latin typeface="Carlito"/>
                <a:cs typeface="Carlito"/>
              </a:rPr>
              <a:t>define </a:t>
            </a:r>
            <a:r>
              <a:rPr sz="1300" spc="-5" dirty="0">
                <a:latin typeface="Carlito"/>
                <a:cs typeface="Carlito"/>
              </a:rPr>
              <a:t>how  these </a:t>
            </a:r>
            <a:r>
              <a:rPr sz="1300" spc="-10" dirty="0">
                <a:latin typeface="Carlito"/>
                <a:cs typeface="Carlito"/>
              </a:rPr>
              <a:t>are </a:t>
            </a:r>
            <a:r>
              <a:rPr sz="1300" spc="-15" dirty="0">
                <a:latin typeface="Carlito"/>
                <a:cs typeface="Carlito"/>
              </a:rPr>
              <a:t>to </a:t>
            </a:r>
            <a:r>
              <a:rPr sz="1300" spc="-5" dirty="0">
                <a:latin typeface="Carlito"/>
                <a:cs typeface="Carlito"/>
              </a:rPr>
              <a:t>be</a:t>
            </a:r>
            <a:r>
              <a:rPr sz="130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assessed</a:t>
            </a:r>
            <a:endParaRPr sz="1300">
              <a:latin typeface="Carlito"/>
              <a:cs typeface="Carlito"/>
            </a:endParaRPr>
          </a:p>
          <a:p>
            <a:pPr marL="384175" marR="97155" lvl="1" indent="-143510">
              <a:lnSpc>
                <a:spcPts val="1400"/>
              </a:lnSpc>
              <a:spcBef>
                <a:spcPts val="3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Select those </a:t>
            </a:r>
            <a:r>
              <a:rPr sz="1300" spc="-10" dirty="0">
                <a:latin typeface="Carlito"/>
                <a:cs typeface="Carlito"/>
              </a:rPr>
              <a:t>organizational standards </a:t>
            </a:r>
            <a:r>
              <a:rPr sz="1300" spc="-5" dirty="0">
                <a:latin typeface="Carlito"/>
                <a:cs typeface="Carlito"/>
              </a:rPr>
              <a:t>that the  </a:t>
            </a:r>
            <a:r>
              <a:rPr sz="1300" spc="-10" dirty="0">
                <a:latin typeface="Carlito"/>
                <a:cs typeface="Carlito"/>
              </a:rPr>
              <a:t>appropriate to </a:t>
            </a:r>
            <a:r>
              <a:rPr sz="1300" spc="-5" dirty="0">
                <a:latin typeface="Carlito"/>
                <a:cs typeface="Carlito"/>
              </a:rPr>
              <a:t>a particular </a:t>
            </a:r>
            <a:r>
              <a:rPr sz="1300" spc="-10" dirty="0">
                <a:latin typeface="Carlito"/>
                <a:cs typeface="Carlito"/>
              </a:rPr>
              <a:t>process </a:t>
            </a:r>
            <a:r>
              <a:rPr sz="1300" spc="-5" dirty="0">
                <a:latin typeface="Carlito"/>
                <a:cs typeface="Carlito"/>
              </a:rPr>
              <a:t>and </a:t>
            </a:r>
            <a:r>
              <a:rPr sz="1300" spc="-10" dirty="0">
                <a:latin typeface="Carlito"/>
                <a:cs typeface="Carlito"/>
              </a:rPr>
              <a:t>development  processes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45" y="51257"/>
            <a:ext cx="8807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35" dirty="0"/>
              <a:t>g</a:t>
            </a:r>
            <a:r>
              <a:rPr spc="-5" dirty="0"/>
              <a:t>en</a:t>
            </a:r>
            <a:r>
              <a:rPr spc="-15" dirty="0"/>
              <a:t>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3648075" cy="173291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Course </a:t>
            </a:r>
            <a:r>
              <a:rPr sz="1600" spc="-10" dirty="0">
                <a:latin typeface="Carlito"/>
                <a:cs typeface="Carlito"/>
              </a:rPr>
              <a:t>description </a:t>
            </a:r>
            <a:r>
              <a:rPr sz="1600" spc="-5" dirty="0">
                <a:latin typeface="Carlito"/>
                <a:cs typeface="Carlito"/>
              </a:rPr>
              <a:t>and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outline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Motivation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Requirement </a:t>
            </a:r>
            <a:r>
              <a:rPr sz="1600" spc="-15" dirty="0">
                <a:latin typeface="Carlito"/>
                <a:cs typeface="Carlito"/>
              </a:rPr>
              <a:t>for Software  </a:t>
            </a:r>
            <a:r>
              <a:rPr sz="1600" spc="-30" dirty="0">
                <a:latin typeface="Carlito"/>
                <a:cs typeface="Carlito"/>
              </a:rPr>
              <a:t>Testing </a:t>
            </a:r>
            <a:r>
              <a:rPr sz="1600" spc="-5" dirty="0">
                <a:latin typeface="Carlito"/>
                <a:cs typeface="Carlito"/>
              </a:rPr>
              <a:t>and Quality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Assurance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Software </a:t>
            </a:r>
            <a:r>
              <a:rPr sz="1600" spc="-5" dirty="0">
                <a:latin typeface="Carlito"/>
                <a:cs typeface="Carlito"/>
              </a:rPr>
              <a:t>Quality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Attributes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Software </a:t>
            </a:r>
            <a:r>
              <a:rPr sz="1600" spc="-5" dirty="0">
                <a:latin typeface="Carlito"/>
                <a:cs typeface="Carlito"/>
              </a:rPr>
              <a:t>Quality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Engineering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Quality </a:t>
            </a:r>
            <a:r>
              <a:rPr sz="1600" spc="-15" dirty="0">
                <a:latin typeface="Carlito"/>
                <a:cs typeface="Carlito"/>
              </a:rPr>
              <a:t>Standards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897" y="50672"/>
            <a:ext cx="3173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Quality </a:t>
            </a:r>
            <a:r>
              <a:rPr spc="-10" dirty="0"/>
              <a:t>Engineering</a:t>
            </a:r>
            <a:r>
              <a:rPr spc="4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32561"/>
            <a:ext cx="3794125" cy="11360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785" marR="5080" indent="-172720">
              <a:lnSpc>
                <a:spcPts val="1620"/>
              </a:lnSpc>
              <a:spcBef>
                <a:spcPts val="3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Iterative process </a:t>
            </a:r>
            <a:r>
              <a:rPr sz="1500" dirty="0">
                <a:latin typeface="Carlito"/>
                <a:cs typeface="Carlito"/>
              </a:rPr>
              <a:t>which </a:t>
            </a:r>
            <a:r>
              <a:rPr sz="1500" spc="-5" dirty="0">
                <a:latin typeface="Carlito"/>
                <a:cs typeface="Carlito"/>
              </a:rPr>
              <a:t>combines </a:t>
            </a:r>
            <a:r>
              <a:rPr sz="1500" dirty="0">
                <a:latin typeface="Carlito"/>
                <a:cs typeface="Carlito"/>
              </a:rPr>
              <a:t>quality  planning, quality </a:t>
            </a:r>
            <a:r>
              <a:rPr sz="1500" spc="-5" dirty="0">
                <a:latin typeface="Carlito"/>
                <a:cs typeface="Carlito"/>
              </a:rPr>
              <a:t>assurance </a:t>
            </a:r>
            <a:r>
              <a:rPr sz="1500" dirty="0">
                <a:latin typeface="Carlito"/>
                <a:cs typeface="Carlito"/>
              </a:rPr>
              <a:t>and quality</a:t>
            </a:r>
            <a:r>
              <a:rPr sz="1500" spc="-18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control  </a:t>
            </a:r>
            <a:r>
              <a:rPr sz="1500" dirty="0">
                <a:latin typeface="Carlito"/>
                <a:cs typeface="Carlito"/>
              </a:rPr>
              <a:t>activities.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dirty="0">
                <a:latin typeface="Carlito"/>
                <a:cs typeface="Carlito"/>
              </a:rPr>
              <a:t>Our </a:t>
            </a:r>
            <a:r>
              <a:rPr sz="1500" spc="-10" dirty="0">
                <a:latin typeface="Carlito"/>
                <a:cs typeface="Carlito"/>
              </a:rPr>
              <a:t>goal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is:</a:t>
            </a:r>
            <a:endParaRPr sz="15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sz="1300" spc="-5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300" spc="-15" dirty="0">
                <a:latin typeface="Carlito"/>
                <a:cs typeface="Carlito"/>
              </a:rPr>
              <a:t>Defect </a:t>
            </a:r>
            <a:r>
              <a:rPr sz="1300" spc="-10" dirty="0">
                <a:latin typeface="Carlito"/>
                <a:cs typeface="Carlito"/>
              </a:rPr>
              <a:t>prevention, </a:t>
            </a:r>
            <a:r>
              <a:rPr sz="1300" spc="-5" dirty="0">
                <a:latin typeface="Carlito"/>
                <a:cs typeface="Carlito"/>
              </a:rPr>
              <a:t>reduction and</a:t>
            </a:r>
            <a:r>
              <a:rPr sz="1300" spc="5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containment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5" name="object 5"/>
            <p:cNvSpPr/>
            <p:nvPr/>
          </p:nvSpPr>
          <p:spPr>
            <a:xfrm>
              <a:off x="400050" y="1747837"/>
              <a:ext cx="3719512" cy="1619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284" y="50672"/>
            <a:ext cx="30587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Description and</a:t>
            </a:r>
            <a:r>
              <a:rPr spc="-2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13334"/>
            <a:ext cx="3992879" cy="26009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marR="20955" indent="-172720" algn="just">
              <a:lnSpc>
                <a:spcPts val="1400"/>
              </a:lnSpc>
              <a:spcBef>
                <a:spcPts val="2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300" spc="-5" dirty="0">
                <a:latin typeface="Carlito"/>
                <a:cs typeface="Carlito"/>
              </a:rPr>
              <a:t>This </a:t>
            </a:r>
            <a:r>
              <a:rPr sz="1300" spc="-10" dirty="0">
                <a:latin typeface="Carlito"/>
                <a:cs typeface="Carlito"/>
              </a:rPr>
              <a:t>course introduces </a:t>
            </a:r>
            <a:r>
              <a:rPr sz="1300" spc="-5" dirty="0">
                <a:latin typeface="Carlito"/>
                <a:cs typeface="Carlito"/>
              </a:rPr>
              <a:t>the student fundamental notions  of </a:t>
            </a:r>
            <a:r>
              <a:rPr sz="1300" spc="-10" dirty="0">
                <a:latin typeface="Carlito"/>
                <a:cs typeface="Carlito"/>
              </a:rPr>
              <a:t>software </a:t>
            </a:r>
            <a:r>
              <a:rPr sz="1300" spc="-5" dirty="0">
                <a:latin typeface="Carlito"/>
                <a:cs typeface="Carlito"/>
              </a:rPr>
              <a:t>quality and the techniques </a:t>
            </a:r>
            <a:r>
              <a:rPr sz="1300" spc="-10" dirty="0">
                <a:latin typeface="Carlito"/>
                <a:cs typeface="Carlito"/>
              </a:rPr>
              <a:t>used to </a:t>
            </a:r>
            <a:r>
              <a:rPr sz="1300" spc="-5" dirty="0">
                <a:latin typeface="Carlito"/>
                <a:cs typeface="Carlito"/>
              </a:rPr>
              <a:t>build and  </a:t>
            </a:r>
            <a:r>
              <a:rPr sz="1300" dirty="0">
                <a:latin typeface="Carlito"/>
                <a:cs typeface="Carlito"/>
              </a:rPr>
              <a:t>check </a:t>
            </a:r>
            <a:r>
              <a:rPr sz="1300" spc="-5" dirty="0">
                <a:latin typeface="Carlito"/>
                <a:cs typeface="Carlito"/>
              </a:rPr>
              <a:t>quality in </a:t>
            </a:r>
            <a:r>
              <a:rPr sz="1300" spc="-10" dirty="0">
                <a:latin typeface="Carlito"/>
                <a:cs typeface="Carlito"/>
              </a:rPr>
              <a:t>software </a:t>
            </a:r>
            <a:r>
              <a:rPr sz="1300" spc="-15" dirty="0">
                <a:latin typeface="Carlito"/>
                <a:cs typeface="Carlito"/>
              </a:rPr>
              <a:t>systems.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1650">
              <a:latin typeface="Carlito"/>
              <a:cs typeface="Carlito"/>
            </a:endParaRPr>
          </a:p>
          <a:p>
            <a:pPr marL="184785" marR="41275" indent="-172720">
              <a:lnSpc>
                <a:spcPct val="901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300" spc="-5" dirty="0">
                <a:latin typeface="Carlito"/>
                <a:cs typeface="Carlito"/>
              </a:rPr>
              <a:t>A particular emphasis is placed on </a:t>
            </a:r>
            <a:r>
              <a:rPr sz="1300" spc="-10" dirty="0">
                <a:latin typeface="Carlito"/>
                <a:cs typeface="Carlito"/>
              </a:rPr>
              <a:t>quantitative  </a:t>
            </a:r>
            <a:r>
              <a:rPr sz="1300" spc="-5" dirty="0">
                <a:latin typeface="Carlito"/>
                <a:cs typeface="Carlito"/>
              </a:rPr>
              <a:t>assessment of </a:t>
            </a:r>
            <a:r>
              <a:rPr sz="1300" spc="-10" dirty="0">
                <a:latin typeface="Carlito"/>
                <a:cs typeface="Carlito"/>
              </a:rPr>
              <a:t>software </a:t>
            </a:r>
            <a:r>
              <a:rPr sz="1300" spc="-5" dirty="0">
                <a:latin typeface="Carlito"/>
                <a:cs typeface="Carlito"/>
              </a:rPr>
              <a:t>quality and quality </a:t>
            </a:r>
            <a:r>
              <a:rPr sz="1300" spc="-10" dirty="0">
                <a:latin typeface="Carlito"/>
                <a:cs typeface="Carlito"/>
              </a:rPr>
              <a:t>control </a:t>
            </a:r>
            <a:r>
              <a:rPr sz="1300" spc="-5" dirty="0">
                <a:latin typeface="Carlito"/>
                <a:cs typeface="Carlito"/>
              </a:rPr>
              <a:t>using  </a:t>
            </a:r>
            <a:r>
              <a:rPr sz="1300" spc="-10" dirty="0">
                <a:latin typeface="Carlito"/>
                <a:cs typeface="Carlito"/>
              </a:rPr>
              <a:t>software testing</a:t>
            </a:r>
            <a:r>
              <a:rPr sz="1300" spc="1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techniques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/>
              <a:buChar char=""/>
            </a:pPr>
            <a:endParaRPr sz="1650">
              <a:latin typeface="Carlito"/>
              <a:cs typeface="Carlito"/>
            </a:endParaRPr>
          </a:p>
          <a:p>
            <a:pPr marL="184785" marR="5080" indent="-172720" algn="just">
              <a:lnSpc>
                <a:spcPts val="14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300" spc="-5" dirty="0">
                <a:latin typeface="Carlito"/>
                <a:cs typeface="Carlito"/>
              </a:rPr>
              <a:t>This </a:t>
            </a:r>
            <a:r>
              <a:rPr sz="1300" spc="-10" dirty="0">
                <a:latin typeface="Carlito"/>
                <a:cs typeface="Carlito"/>
              </a:rPr>
              <a:t>course </a:t>
            </a:r>
            <a:r>
              <a:rPr sz="1300" spc="-5" dirty="0">
                <a:latin typeface="Carlito"/>
                <a:cs typeface="Carlito"/>
              </a:rPr>
              <a:t>aims </a:t>
            </a:r>
            <a:r>
              <a:rPr sz="1300" spc="-10" dirty="0">
                <a:latin typeface="Carlito"/>
                <a:cs typeface="Carlito"/>
              </a:rPr>
              <a:t>to </a:t>
            </a:r>
            <a:r>
              <a:rPr sz="1300" spc="-5" dirty="0">
                <a:latin typeface="Carlito"/>
                <a:cs typeface="Carlito"/>
              </a:rPr>
              <a:t>equip the students with a </a:t>
            </a:r>
            <a:r>
              <a:rPr sz="1300" spc="-10" dirty="0">
                <a:latin typeface="Carlito"/>
                <a:cs typeface="Carlito"/>
              </a:rPr>
              <a:t>good grasp  </a:t>
            </a:r>
            <a:r>
              <a:rPr sz="1300" spc="-5" dirty="0">
                <a:latin typeface="Carlito"/>
                <a:cs typeface="Carlito"/>
              </a:rPr>
              <a:t>of </a:t>
            </a:r>
            <a:r>
              <a:rPr sz="1300" spc="-10" dirty="0">
                <a:latin typeface="Carlito"/>
                <a:cs typeface="Carlito"/>
              </a:rPr>
              <a:t>software </a:t>
            </a:r>
            <a:r>
              <a:rPr sz="1300" spc="-5" dirty="0">
                <a:latin typeface="Carlito"/>
                <a:cs typeface="Carlito"/>
              </a:rPr>
              <a:t>quality metrics and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models.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Wingdings"/>
              <a:buChar char=""/>
            </a:pPr>
            <a:endParaRPr sz="1650">
              <a:latin typeface="Carlito"/>
              <a:cs typeface="Carlito"/>
            </a:endParaRPr>
          </a:p>
          <a:p>
            <a:pPr marL="184785" marR="209550" indent="-172720">
              <a:lnSpc>
                <a:spcPts val="14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300" spc="-5" dirty="0">
                <a:latin typeface="Carlito"/>
                <a:cs typeface="Carlito"/>
              </a:rPr>
              <a:t>The students </a:t>
            </a:r>
            <a:r>
              <a:rPr sz="1300" spc="-10" dirty="0">
                <a:latin typeface="Carlito"/>
                <a:cs typeface="Carlito"/>
              </a:rPr>
              <a:t>would </a:t>
            </a:r>
            <a:r>
              <a:rPr sz="1300" spc="-5" dirty="0">
                <a:latin typeface="Carlito"/>
                <a:cs typeface="Carlito"/>
              </a:rPr>
              <a:t>learn </a:t>
            </a:r>
            <a:r>
              <a:rPr sz="1300" spc="-10" dirty="0">
                <a:latin typeface="Carlito"/>
                <a:cs typeface="Carlito"/>
              </a:rPr>
              <a:t>software testing </a:t>
            </a:r>
            <a:r>
              <a:rPr sz="1300" spc="-5" dirty="0">
                <a:latin typeface="Carlito"/>
                <a:cs typeface="Carlito"/>
              </a:rPr>
              <a:t>techniques  and </a:t>
            </a:r>
            <a:r>
              <a:rPr sz="1300" spc="-10" dirty="0">
                <a:latin typeface="Carlito"/>
                <a:cs typeface="Carlito"/>
              </a:rPr>
              <a:t>software </a:t>
            </a:r>
            <a:r>
              <a:rPr sz="1300" spc="-5" dirty="0">
                <a:latin typeface="Carlito"/>
                <a:cs typeface="Carlito"/>
              </a:rPr>
              <a:t>reliability analysis techniques.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089" y="51257"/>
            <a:ext cx="863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</a:t>
            </a:r>
            <a:r>
              <a:rPr spc="-20" dirty="0"/>
              <a:t>t</a:t>
            </a:r>
            <a:r>
              <a:rPr spc="-5"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00252"/>
            <a:ext cx="3080385" cy="260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Software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Quality: Overview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</a:t>
            </a:r>
            <a:r>
              <a:rPr sz="125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Introduction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dirty="0">
                <a:latin typeface="Carlito"/>
                <a:cs typeface="Carlito"/>
              </a:rPr>
              <a:t>Basic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Introduction.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Software </a:t>
            </a:r>
            <a:r>
              <a:rPr sz="1100" dirty="0">
                <a:latin typeface="Carlito"/>
                <a:cs typeface="Carlito"/>
              </a:rPr>
              <a:t>Quality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Attributes.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ts val="1315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Introduction to </a:t>
            </a:r>
            <a:r>
              <a:rPr sz="1100" dirty="0">
                <a:latin typeface="Carlito"/>
                <a:cs typeface="Carlito"/>
              </a:rPr>
              <a:t>Quality</a:t>
            </a:r>
            <a:r>
              <a:rPr sz="1100" spc="-7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Engineering.</a:t>
            </a:r>
            <a:endParaRPr sz="1100">
              <a:latin typeface="Carlito"/>
              <a:cs typeface="Carlito"/>
            </a:endParaRPr>
          </a:p>
          <a:p>
            <a:pPr marL="218440" indent="-205740">
              <a:lnSpc>
                <a:spcPts val="1495"/>
              </a:lnSpc>
              <a:buClr>
                <a:srgbClr val="FF0000"/>
              </a:buClr>
              <a:buFont typeface="Wingdings"/>
              <a:buChar char=""/>
              <a:tabLst>
                <a:tab pos="217804" algn="l"/>
                <a:tab pos="218440" algn="l"/>
              </a:tabLst>
            </a:pPr>
            <a:r>
              <a:rPr sz="1250" u="sng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Testing: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Concepts, Issues,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</a:t>
            </a:r>
            <a:r>
              <a:rPr sz="1250" u="sng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50" u="sng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Techniques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Introduction to software</a:t>
            </a:r>
            <a:r>
              <a:rPr sz="1100" spc="-8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testing.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Software testing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lifecycle.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15" dirty="0">
                <a:latin typeface="Carlito"/>
                <a:cs typeface="Carlito"/>
              </a:rPr>
              <a:t>Testing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Scopes.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15" dirty="0">
                <a:latin typeface="Carlito"/>
                <a:cs typeface="Carlito"/>
              </a:rPr>
              <a:t>Testing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Approaches.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ts val="131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15" dirty="0">
                <a:latin typeface="Carlito"/>
                <a:cs typeface="Carlito"/>
              </a:rPr>
              <a:t>Testing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Concepts.</a:t>
            </a:r>
            <a:endParaRPr sz="1100">
              <a:latin typeface="Carlito"/>
              <a:cs typeface="Carlito"/>
            </a:endParaRPr>
          </a:p>
          <a:p>
            <a:pPr marL="218440" indent="-205740">
              <a:lnSpc>
                <a:spcPts val="1495"/>
              </a:lnSpc>
              <a:buClr>
                <a:srgbClr val="FF0000"/>
              </a:buClr>
              <a:buFont typeface="Wingdings"/>
              <a:buChar char=""/>
              <a:tabLst>
                <a:tab pos="217804" algn="l"/>
                <a:tab pos="218440" algn="l"/>
              </a:tabLst>
            </a:pPr>
            <a:r>
              <a:rPr sz="1250" u="sng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Test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Planning </a:t>
            </a:r>
            <a:r>
              <a:rPr sz="125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Introduction to testing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process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Requirement </a:t>
            </a:r>
            <a:r>
              <a:rPr sz="1100" dirty="0">
                <a:latin typeface="Carlito"/>
                <a:cs typeface="Carlito"/>
              </a:rPr>
              <a:t>of </a:t>
            </a:r>
            <a:r>
              <a:rPr sz="1100" spc="-5" dirty="0">
                <a:latin typeface="Carlito"/>
                <a:cs typeface="Carlito"/>
              </a:rPr>
              <a:t>software test</a:t>
            </a:r>
            <a:r>
              <a:rPr sz="1100" spc="-6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planning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20" dirty="0">
                <a:latin typeface="Carlito"/>
                <a:cs typeface="Carlito"/>
              </a:rPr>
              <a:t>Testing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documentation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Reporting </a:t>
            </a:r>
            <a:r>
              <a:rPr sz="1100" dirty="0">
                <a:latin typeface="Carlito"/>
                <a:cs typeface="Carlito"/>
              </a:rPr>
              <a:t>and </a:t>
            </a:r>
            <a:r>
              <a:rPr sz="1100" spc="-5" dirty="0">
                <a:latin typeface="Carlito"/>
                <a:cs typeface="Carlito"/>
              </a:rPr>
              <a:t>historical </a:t>
            </a:r>
            <a:r>
              <a:rPr sz="1100" spc="-10" dirty="0">
                <a:latin typeface="Carlito"/>
                <a:cs typeface="Carlito"/>
              </a:rPr>
              <a:t>data</a:t>
            </a:r>
            <a:r>
              <a:rPr sz="1100" spc="-7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recording.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99617"/>
            <a:ext cx="3109595" cy="260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Software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testing</a:t>
            </a:r>
            <a:r>
              <a:rPr sz="1250" u="sng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techniques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15" dirty="0">
                <a:latin typeface="Carlito"/>
                <a:cs typeface="Carlito"/>
              </a:rPr>
              <a:t>Testing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philosophies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15" dirty="0">
                <a:latin typeface="Carlito"/>
                <a:cs typeface="Carlito"/>
              </a:rPr>
              <a:t>Testing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strategies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dirty="0">
                <a:latin typeface="Carlito"/>
                <a:cs typeface="Carlito"/>
              </a:rPr>
              <a:t>Model based</a:t>
            </a:r>
            <a:r>
              <a:rPr sz="1100" spc="-5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testing: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15" dirty="0">
                <a:latin typeface="Carlito"/>
                <a:cs typeface="Carlito"/>
              </a:rPr>
              <a:t>Testing </a:t>
            </a:r>
            <a:r>
              <a:rPr sz="1100" spc="-5" dirty="0">
                <a:latin typeface="Carlito"/>
                <a:cs typeface="Carlito"/>
              </a:rPr>
              <a:t>using </a:t>
            </a:r>
            <a:r>
              <a:rPr sz="1100" dirty="0">
                <a:latin typeface="Carlito"/>
                <a:cs typeface="Carlito"/>
              </a:rPr>
              <a:t>models: </a:t>
            </a:r>
            <a:r>
              <a:rPr sz="1100" spc="-5" dirty="0">
                <a:latin typeface="Carlito"/>
                <a:cs typeface="Carlito"/>
              </a:rPr>
              <a:t>Using finite </a:t>
            </a:r>
            <a:r>
              <a:rPr sz="1100" spc="-10" dirty="0">
                <a:latin typeface="Carlito"/>
                <a:cs typeface="Carlito"/>
              </a:rPr>
              <a:t>state</a:t>
            </a:r>
            <a:r>
              <a:rPr sz="1100" spc="-7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machine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Control-flow </a:t>
            </a:r>
            <a:r>
              <a:rPr sz="1100" dirty="0">
                <a:latin typeface="Carlito"/>
                <a:cs typeface="Carlito"/>
              </a:rPr>
              <a:t>and </a:t>
            </a:r>
            <a:r>
              <a:rPr sz="1100" spc="-10" dirty="0">
                <a:latin typeface="Carlito"/>
                <a:cs typeface="Carlito"/>
              </a:rPr>
              <a:t>dataflow </a:t>
            </a:r>
            <a:r>
              <a:rPr sz="1100" dirty="0">
                <a:latin typeface="Carlito"/>
                <a:cs typeface="Carlito"/>
              </a:rPr>
              <a:t>based</a:t>
            </a:r>
            <a:r>
              <a:rPr sz="1100" spc="-8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testing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ts val="131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dirty="0">
                <a:latin typeface="Carlito"/>
                <a:cs typeface="Carlito"/>
              </a:rPr>
              <a:t>Domain </a:t>
            </a:r>
            <a:r>
              <a:rPr sz="1100" spc="-5" dirty="0">
                <a:latin typeface="Carlito"/>
                <a:cs typeface="Carlito"/>
              </a:rPr>
              <a:t>and combinatorial</a:t>
            </a:r>
            <a:r>
              <a:rPr sz="1100" spc="-10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testing</a:t>
            </a:r>
            <a:endParaRPr sz="1100">
              <a:latin typeface="Carlito"/>
              <a:cs typeface="Carlito"/>
            </a:endParaRPr>
          </a:p>
          <a:p>
            <a:pPr marL="184785" indent="-172720">
              <a:lnSpc>
                <a:spcPts val="149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Unit and </a:t>
            </a:r>
            <a:r>
              <a:rPr sz="125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integration</a:t>
            </a:r>
            <a:r>
              <a:rPr sz="1250" u="sng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testing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dirty="0">
                <a:latin typeface="Carlito"/>
                <a:cs typeface="Carlito"/>
              </a:rPr>
              <a:t>Unit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testing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Integration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testing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ts val="131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Acceptance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testing</a:t>
            </a:r>
            <a:endParaRPr sz="1100">
              <a:latin typeface="Carlito"/>
              <a:cs typeface="Carlito"/>
            </a:endParaRPr>
          </a:p>
          <a:p>
            <a:pPr marL="184785" indent="-172720">
              <a:lnSpc>
                <a:spcPts val="149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Slicing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Introduction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10" dirty="0">
                <a:latin typeface="Carlito"/>
                <a:cs typeface="Carlito"/>
              </a:rPr>
              <a:t>Different </a:t>
            </a:r>
            <a:r>
              <a:rPr sz="1100" spc="-5" dirty="0">
                <a:latin typeface="Carlito"/>
                <a:cs typeface="Carlito"/>
              </a:rPr>
              <a:t>forms </a:t>
            </a:r>
            <a:r>
              <a:rPr sz="1100" dirty="0">
                <a:latin typeface="Carlito"/>
                <a:cs typeface="Carlito"/>
              </a:rPr>
              <a:t>of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slicing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Slicing </a:t>
            </a:r>
            <a:r>
              <a:rPr sz="1100" dirty="0">
                <a:latin typeface="Carlito"/>
                <a:cs typeface="Carlito"/>
              </a:rPr>
              <a:t>and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testing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089" y="51257"/>
            <a:ext cx="863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</a:t>
            </a:r>
            <a:r>
              <a:rPr spc="-20" dirty="0"/>
              <a:t>t</a:t>
            </a:r>
            <a:r>
              <a:rPr spc="-5"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20858"/>
            <a:ext cx="2997835" cy="20935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Software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reliability models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</a:t>
            </a:r>
            <a:r>
              <a:rPr sz="1250" u="sng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engineering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Introduction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Exponential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model.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Reliability growth</a:t>
            </a:r>
            <a:r>
              <a:rPr sz="1100" spc="-5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models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dirty="0">
                <a:latin typeface="Carlito"/>
                <a:cs typeface="Carlito"/>
              </a:rPr>
              <a:t>Modeling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process</a:t>
            </a:r>
            <a:endParaRPr sz="11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Arial"/>
              <a:buChar char="–"/>
            </a:pP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Software</a:t>
            </a:r>
            <a:r>
              <a:rPr sz="1250" u="sng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inspections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15" dirty="0">
                <a:latin typeface="Carlito"/>
                <a:cs typeface="Carlito"/>
              </a:rPr>
              <a:t>Fagan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inspections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Software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reviews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Inspection </a:t>
            </a:r>
            <a:r>
              <a:rPr sz="1100" dirty="0">
                <a:latin typeface="Carlito"/>
                <a:cs typeface="Carlito"/>
              </a:rPr>
              <a:t>checks and</a:t>
            </a:r>
            <a:r>
              <a:rPr sz="1100" spc="-7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metrics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20223"/>
            <a:ext cx="3216910" cy="24955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Quality Models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</a:t>
            </a:r>
            <a:r>
              <a:rPr sz="1250" u="sng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Measurements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Introduction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dirty="0">
                <a:latin typeface="Carlito"/>
                <a:cs typeface="Carlito"/>
              </a:rPr>
              <a:t>Models </a:t>
            </a:r>
            <a:r>
              <a:rPr sz="1100" spc="-10" dirty="0">
                <a:latin typeface="Carlito"/>
                <a:cs typeface="Carlito"/>
              </a:rPr>
              <a:t>for </a:t>
            </a:r>
            <a:r>
              <a:rPr sz="1100" spc="-5" dirty="0">
                <a:latin typeface="Carlito"/>
                <a:cs typeface="Carlito"/>
              </a:rPr>
              <a:t>quality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assessment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Product quality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metrics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In-Process </a:t>
            </a:r>
            <a:r>
              <a:rPr sz="1100" dirty="0">
                <a:latin typeface="Carlito"/>
                <a:cs typeface="Carlito"/>
              </a:rPr>
              <a:t>metrics </a:t>
            </a:r>
            <a:r>
              <a:rPr sz="1100" spc="-10" dirty="0">
                <a:latin typeface="Carlito"/>
                <a:cs typeface="Carlito"/>
              </a:rPr>
              <a:t>for </a:t>
            </a:r>
            <a:r>
              <a:rPr sz="1100" spc="-5" dirty="0">
                <a:latin typeface="Carlito"/>
                <a:cs typeface="Carlito"/>
              </a:rPr>
              <a:t>software</a:t>
            </a:r>
            <a:r>
              <a:rPr sz="1100" spc="-7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testing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In-Process quality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management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10" dirty="0">
                <a:latin typeface="Carlito"/>
                <a:cs typeface="Carlito"/>
              </a:rPr>
              <a:t>Effort/outcome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models</a:t>
            </a:r>
            <a:endParaRPr sz="11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Arial"/>
              <a:buChar char="–"/>
            </a:pP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u="sng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Test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harnesses, </a:t>
            </a:r>
            <a:r>
              <a:rPr sz="125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Oracles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automating</a:t>
            </a:r>
            <a:r>
              <a:rPr sz="1250" u="sng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testing</a:t>
            </a:r>
            <a:endParaRPr sz="125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dirty="0">
                <a:latin typeface="Carlito"/>
                <a:cs typeface="Carlito"/>
              </a:rPr>
              <a:t>Implement </a:t>
            </a:r>
            <a:r>
              <a:rPr sz="1100" spc="-5" dirty="0">
                <a:latin typeface="Carlito"/>
                <a:cs typeface="Carlito"/>
              </a:rPr>
              <a:t>test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harnesses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Introduction to test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oracles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25" dirty="0">
                <a:latin typeface="Carlito"/>
                <a:cs typeface="Carlito"/>
              </a:rPr>
              <a:t>Test </a:t>
            </a:r>
            <a:r>
              <a:rPr sz="1100" spc="-5" dirty="0">
                <a:latin typeface="Carlito"/>
                <a:cs typeface="Carlito"/>
              </a:rPr>
              <a:t>automation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391" y="50672"/>
            <a:ext cx="3396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Quality </a:t>
            </a:r>
            <a:r>
              <a:rPr spc="-10" dirty="0"/>
              <a:t>(What, </a:t>
            </a:r>
            <a:r>
              <a:rPr spc="-15" dirty="0"/>
              <a:t>Why </a:t>
            </a:r>
            <a:r>
              <a:rPr spc="-5" dirty="0"/>
              <a:t>and Cost)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389889"/>
            <a:ext cx="4039870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latin typeface="Carlito"/>
                <a:cs typeface="Carlito"/>
              </a:rPr>
              <a:t>What </a:t>
            </a:r>
            <a:r>
              <a:rPr sz="1100" dirty="0">
                <a:latin typeface="Carlito"/>
                <a:cs typeface="Carlito"/>
              </a:rPr>
              <a:t>is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Quality</a:t>
            </a:r>
            <a:endParaRPr sz="1100">
              <a:latin typeface="Carlito"/>
              <a:cs typeface="Carlito"/>
            </a:endParaRPr>
          </a:p>
          <a:p>
            <a:pPr marL="384175" marR="250190" lvl="1" indent="-143510">
              <a:lnSpc>
                <a:spcPct val="80000"/>
              </a:lnSpc>
              <a:spcBef>
                <a:spcPts val="2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10" dirty="0">
                <a:latin typeface="Carlito"/>
                <a:cs typeface="Carlito"/>
              </a:rPr>
              <a:t>Conformance to </a:t>
            </a:r>
            <a:r>
              <a:rPr sz="1000" spc="-5" dirty="0">
                <a:latin typeface="Carlito"/>
                <a:cs typeface="Carlito"/>
              </a:rPr>
              <a:t>explicitly </a:t>
            </a:r>
            <a:r>
              <a:rPr sz="1000" spc="-15" dirty="0">
                <a:latin typeface="Carlito"/>
                <a:cs typeface="Carlito"/>
              </a:rPr>
              <a:t>stated </a:t>
            </a:r>
            <a:r>
              <a:rPr sz="1000" spc="-5" dirty="0">
                <a:latin typeface="Carlito"/>
                <a:cs typeface="Carlito"/>
              </a:rPr>
              <a:t>functional and performance  </a:t>
            </a:r>
            <a:r>
              <a:rPr sz="1000" spc="-10" dirty="0">
                <a:latin typeface="Carlito"/>
                <a:cs typeface="Carlito"/>
              </a:rPr>
              <a:t>requirements, </a:t>
            </a:r>
            <a:r>
              <a:rPr sz="1000" spc="-5" dirty="0">
                <a:latin typeface="Carlito"/>
                <a:cs typeface="Carlito"/>
              </a:rPr>
              <a:t>explicitly </a:t>
            </a:r>
            <a:r>
              <a:rPr sz="1000" spc="-10" dirty="0">
                <a:latin typeface="Carlito"/>
                <a:cs typeface="Carlito"/>
              </a:rPr>
              <a:t>documented development standards, </a:t>
            </a:r>
            <a:r>
              <a:rPr sz="1000" spc="-5" dirty="0">
                <a:latin typeface="Carlito"/>
                <a:cs typeface="Carlito"/>
              </a:rPr>
              <a:t>and  implicit characteristics that </a:t>
            </a:r>
            <a:r>
              <a:rPr sz="1000" spc="-10" dirty="0">
                <a:latin typeface="Carlito"/>
                <a:cs typeface="Carlito"/>
              </a:rPr>
              <a:t>are expected </a:t>
            </a:r>
            <a:r>
              <a:rPr sz="1000" spc="-5" dirty="0">
                <a:latin typeface="Carlito"/>
                <a:cs typeface="Carlito"/>
              </a:rPr>
              <a:t>of </a:t>
            </a:r>
            <a:r>
              <a:rPr sz="1000" dirty="0">
                <a:latin typeface="Carlito"/>
                <a:cs typeface="Carlito"/>
              </a:rPr>
              <a:t>all </a:t>
            </a:r>
            <a:r>
              <a:rPr sz="1000" spc="-10" dirty="0">
                <a:latin typeface="Carlito"/>
                <a:cs typeface="Carlito"/>
              </a:rPr>
              <a:t>professionally  developed software</a:t>
            </a:r>
            <a:r>
              <a:rPr sz="1000" spc="4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(Pressman)</a:t>
            </a:r>
            <a:endParaRPr sz="1000">
              <a:latin typeface="Carlito"/>
              <a:cs typeface="Carlito"/>
            </a:endParaRPr>
          </a:p>
          <a:p>
            <a:pPr marL="384175" marR="40005" lvl="1" indent="-143510">
              <a:lnSpc>
                <a:spcPts val="960"/>
              </a:lnSpc>
              <a:spcBef>
                <a:spcPts val="234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10" dirty="0">
                <a:latin typeface="Carlito"/>
                <a:cs typeface="Carlito"/>
              </a:rPr>
              <a:t>The degree to </a:t>
            </a:r>
            <a:r>
              <a:rPr sz="1000" spc="-5" dirty="0">
                <a:latin typeface="Carlito"/>
                <a:cs typeface="Carlito"/>
              </a:rPr>
              <a:t>which a </a:t>
            </a:r>
            <a:r>
              <a:rPr sz="1000" spc="-15" dirty="0">
                <a:latin typeface="Carlito"/>
                <a:cs typeface="Carlito"/>
              </a:rPr>
              <a:t>system, </a:t>
            </a:r>
            <a:r>
              <a:rPr sz="1000" spc="-10" dirty="0">
                <a:latin typeface="Carlito"/>
                <a:cs typeface="Carlito"/>
              </a:rPr>
              <a:t>component, </a:t>
            </a:r>
            <a:r>
              <a:rPr sz="1000" spc="-5" dirty="0">
                <a:latin typeface="Carlito"/>
                <a:cs typeface="Carlito"/>
              </a:rPr>
              <a:t>or </a:t>
            </a:r>
            <a:r>
              <a:rPr sz="1000" spc="-10" dirty="0">
                <a:latin typeface="Carlito"/>
                <a:cs typeface="Carlito"/>
              </a:rPr>
              <a:t>process </a:t>
            </a:r>
            <a:r>
              <a:rPr sz="1000" spc="-5" dirty="0">
                <a:latin typeface="Carlito"/>
                <a:cs typeface="Carlito"/>
              </a:rPr>
              <a:t>meets specified  </a:t>
            </a:r>
            <a:r>
              <a:rPr sz="1000" spc="-10" dirty="0">
                <a:latin typeface="Carlito"/>
                <a:cs typeface="Carlito"/>
              </a:rPr>
              <a:t>requirements. The degree to </a:t>
            </a:r>
            <a:r>
              <a:rPr sz="1000" spc="-5" dirty="0">
                <a:latin typeface="Carlito"/>
                <a:cs typeface="Carlito"/>
              </a:rPr>
              <a:t>which a </a:t>
            </a:r>
            <a:r>
              <a:rPr sz="1000" spc="-15" dirty="0">
                <a:latin typeface="Carlito"/>
                <a:cs typeface="Carlito"/>
              </a:rPr>
              <a:t>system, </a:t>
            </a:r>
            <a:r>
              <a:rPr sz="1000" spc="-10" dirty="0">
                <a:latin typeface="Carlito"/>
                <a:cs typeface="Carlito"/>
              </a:rPr>
              <a:t>component, </a:t>
            </a:r>
            <a:r>
              <a:rPr sz="1000" spc="-5" dirty="0">
                <a:latin typeface="Carlito"/>
                <a:cs typeface="Carlito"/>
              </a:rPr>
              <a:t>or </a:t>
            </a:r>
            <a:r>
              <a:rPr sz="1000" spc="-10" dirty="0">
                <a:latin typeface="Carlito"/>
                <a:cs typeface="Carlito"/>
              </a:rPr>
              <a:t>process  </a:t>
            </a:r>
            <a:r>
              <a:rPr sz="1000" spc="-5" dirty="0">
                <a:latin typeface="Carlito"/>
                <a:cs typeface="Carlito"/>
              </a:rPr>
              <a:t>meets </a:t>
            </a:r>
            <a:r>
              <a:rPr sz="1000" spc="-10" dirty="0">
                <a:latin typeface="Carlito"/>
                <a:cs typeface="Carlito"/>
              </a:rPr>
              <a:t>customer </a:t>
            </a:r>
            <a:r>
              <a:rPr sz="1000" spc="-5" dirty="0">
                <a:latin typeface="Carlito"/>
                <a:cs typeface="Carlito"/>
              </a:rPr>
              <a:t>or </a:t>
            </a:r>
            <a:r>
              <a:rPr sz="1000" spc="-1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needs or </a:t>
            </a:r>
            <a:r>
              <a:rPr sz="1000" spc="-10" dirty="0">
                <a:latin typeface="Carlito"/>
                <a:cs typeface="Carlito"/>
              </a:rPr>
              <a:t>expectations</a:t>
            </a:r>
            <a:r>
              <a:rPr sz="1000" spc="1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(IEEE)</a:t>
            </a:r>
            <a:endParaRPr sz="1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100" spc="-10" dirty="0">
                <a:latin typeface="Carlito"/>
                <a:cs typeface="Carlito"/>
              </a:rPr>
              <a:t>Why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Quality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30" dirty="0">
                <a:latin typeface="Carlito"/>
                <a:cs typeface="Carlito"/>
              </a:rPr>
              <a:t>You </a:t>
            </a:r>
            <a:r>
              <a:rPr sz="1000" spc="-10" dirty="0">
                <a:latin typeface="Carlito"/>
                <a:cs typeface="Carlito"/>
              </a:rPr>
              <a:t>would </a:t>
            </a:r>
            <a:r>
              <a:rPr sz="1000" spc="-5" dirty="0">
                <a:latin typeface="Carlito"/>
                <a:cs typeface="Carlito"/>
              </a:rPr>
              <a:t>not </a:t>
            </a:r>
            <a:r>
              <a:rPr sz="1000" spc="-15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MS </a:t>
            </a:r>
            <a:r>
              <a:rPr sz="1000" spc="-10" dirty="0">
                <a:latin typeface="Carlito"/>
                <a:cs typeface="Carlito"/>
              </a:rPr>
              <a:t>Office to </a:t>
            </a:r>
            <a:r>
              <a:rPr sz="1000" spc="-5" dirty="0">
                <a:latin typeface="Carlito"/>
                <a:cs typeface="Carlito"/>
              </a:rPr>
              <a:t>occasionally </a:t>
            </a:r>
            <a:r>
              <a:rPr sz="1000" spc="-15" dirty="0">
                <a:latin typeface="Carlito"/>
                <a:cs typeface="Carlito"/>
              </a:rPr>
              <a:t>save </a:t>
            </a:r>
            <a:r>
              <a:rPr sz="1000" spc="-5" dirty="0">
                <a:latin typeface="Carlito"/>
                <a:cs typeface="Carlito"/>
              </a:rPr>
              <a:t>your</a:t>
            </a:r>
            <a:r>
              <a:rPr sz="1000" spc="15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documents</a:t>
            </a:r>
            <a:endParaRPr sz="1000">
              <a:latin typeface="Carlito"/>
              <a:cs typeface="Carlito"/>
            </a:endParaRPr>
          </a:p>
          <a:p>
            <a:pPr marL="384175" lvl="1" indent="-143510">
              <a:lnSpc>
                <a:spcPts val="12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10" dirty="0">
                <a:latin typeface="Carlito"/>
                <a:cs typeface="Carlito"/>
              </a:rPr>
              <a:t>Competitiveness </a:t>
            </a:r>
            <a:r>
              <a:rPr sz="1000" spc="-5" dirty="0">
                <a:latin typeface="Carlito"/>
                <a:cs typeface="Carlito"/>
              </a:rPr>
              <a:t>of International</a:t>
            </a:r>
            <a:r>
              <a:rPr sz="1000" spc="5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Market</a:t>
            </a:r>
            <a:endParaRPr sz="1000">
              <a:latin typeface="Carlito"/>
              <a:cs typeface="Carlito"/>
            </a:endParaRPr>
          </a:p>
          <a:p>
            <a:pPr marL="184785" indent="-172720">
              <a:lnSpc>
                <a:spcPts val="132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latin typeface="Carlito"/>
                <a:cs typeface="Carlito"/>
              </a:rPr>
              <a:t>Cost </a:t>
            </a:r>
            <a:r>
              <a:rPr sz="1100" dirty="0">
                <a:latin typeface="Carlito"/>
                <a:cs typeface="Carlito"/>
              </a:rPr>
              <a:t>of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Quality</a:t>
            </a:r>
            <a:endParaRPr sz="1100">
              <a:latin typeface="Carlito"/>
              <a:cs typeface="Carlito"/>
            </a:endParaRPr>
          </a:p>
          <a:p>
            <a:pPr marL="384175" marR="13335" lvl="1" indent="-143510">
              <a:lnSpc>
                <a:spcPts val="960"/>
              </a:lnSpc>
              <a:spcBef>
                <a:spcPts val="2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10" dirty="0">
                <a:latin typeface="Carlito"/>
                <a:cs typeface="Carlito"/>
              </a:rPr>
              <a:t>Software </a:t>
            </a:r>
            <a:r>
              <a:rPr sz="1000" spc="-5" dirty="0">
                <a:latin typeface="Carlito"/>
                <a:cs typeface="Carlito"/>
              </a:rPr>
              <a:t>bugs, or </a:t>
            </a:r>
            <a:r>
              <a:rPr sz="1000" spc="-10" dirty="0">
                <a:latin typeface="Carlito"/>
                <a:cs typeface="Carlito"/>
              </a:rPr>
              <a:t>errors, are so prevalent </a:t>
            </a:r>
            <a:r>
              <a:rPr sz="1000" spc="-5" dirty="0">
                <a:latin typeface="Carlito"/>
                <a:cs typeface="Carlito"/>
              </a:rPr>
              <a:t>and so detrimental that </a:t>
            </a:r>
            <a:r>
              <a:rPr sz="1000" spc="-10" dirty="0">
                <a:latin typeface="Carlito"/>
                <a:cs typeface="Carlito"/>
              </a:rPr>
              <a:t>they  </a:t>
            </a:r>
            <a:r>
              <a:rPr sz="1000" spc="-15" dirty="0">
                <a:latin typeface="Carlito"/>
                <a:cs typeface="Carlito"/>
              </a:rPr>
              <a:t>cost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spc="-10" dirty="0">
                <a:latin typeface="Carlito"/>
                <a:cs typeface="Carlito"/>
              </a:rPr>
              <a:t>U.S. economy </a:t>
            </a:r>
            <a:r>
              <a:rPr sz="1000" spc="-5" dirty="0">
                <a:latin typeface="Carlito"/>
                <a:cs typeface="Carlito"/>
              </a:rPr>
              <a:t>an </a:t>
            </a:r>
            <a:r>
              <a:rPr sz="1000" spc="-10" dirty="0">
                <a:latin typeface="Carlito"/>
                <a:cs typeface="Carlito"/>
              </a:rPr>
              <a:t>estimated </a:t>
            </a:r>
            <a:r>
              <a:rPr sz="1000" spc="-5" dirty="0">
                <a:latin typeface="Carlito"/>
                <a:cs typeface="Carlito"/>
              </a:rPr>
              <a:t>$59.5 billion </a:t>
            </a:r>
            <a:r>
              <a:rPr sz="1000" spc="-10" dirty="0">
                <a:latin typeface="Carlito"/>
                <a:cs typeface="Carlito"/>
              </a:rPr>
              <a:t>annually, </a:t>
            </a:r>
            <a:r>
              <a:rPr sz="1000" spc="-5" dirty="0">
                <a:latin typeface="Carlito"/>
                <a:cs typeface="Carlito"/>
              </a:rPr>
              <a:t>or</a:t>
            </a:r>
            <a:r>
              <a:rPr sz="1000" spc="15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about</a:t>
            </a:r>
            <a:endParaRPr sz="1000">
              <a:latin typeface="Carlito"/>
              <a:cs typeface="Carlito"/>
            </a:endParaRPr>
          </a:p>
          <a:p>
            <a:pPr marL="384175">
              <a:lnSpc>
                <a:spcPts val="969"/>
              </a:lnSpc>
            </a:pPr>
            <a:r>
              <a:rPr sz="1000" spc="-5" dirty="0">
                <a:latin typeface="Carlito"/>
                <a:cs typeface="Carlito"/>
              </a:rPr>
              <a:t>0.6 </a:t>
            </a:r>
            <a:r>
              <a:rPr sz="1000" spc="-10" dirty="0">
                <a:latin typeface="Carlito"/>
                <a:cs typeface="Carlito"/>
              </a:rPr>
              <a:t>percent </a:t>
            </a:r>
            <a:r>
              <a:rPr sz="1000" spc="-5" dirty="0">
                <a:latin typeface="Carlito"/>
                <a:cs typeface="Carlito"/>
              </a:rPr>
              <a:t>of </a:t>
            </a:r>
            <a:r>
              <a:rPr sz="1000" spc="-10" dirty="0">
                <a:latin typeface="Carlito"/>
                <a:cs typeface="Carlito"/>
              </a:rPr>
              <a:t>gross domestic </a:t>
            </a:r>
            <a:r>
              <a:rPr sz="1000" spc="-5" dirty="0">
                <a:latin typeface="Carlito"/>
                <a:cs typeface="Carlito"/>
              </a:rPr>
              <a:t>product. </a:t>
            </a:r>
            <a:r>
              <a:rPr sz="1000" spc="-10" dirty="0">
                <a:latin typeface="Carlito"/>
                <a:cs typeface="Carlito"/>
              </a:rPr>
              <a:t>(US Dept </a:t>
            </a:r>
            <a:r>
              <a:rPr sz="1000" spc="-5" dirty="0">
                <a:latin typeface="Carlito"/>
                <a:cs typeface="Carlito"/>
              </a:rPr>
              <a:t>of </a:t>
            </a:r>
            <a:r>
              <a:rPr sz="1000" spc="-10" dirty="0">
                <a:latin typeface="Carlito"/>
                <a:cs typeface="Carlito"/>
              </a:rPr>
              <a:t>Commerce,</a:t>
            </a:r>
            <a:r>
              <a:rPr sz="1000" spc="18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2002)</a:t>
            </a:r>
            <a:endParaRPr sz="1000">
              <a:latin typeface="Carlito"/>
              <a:cs typeface="Carlito"/>
            </a:endParaRPr>
          </a:p>
          <a:p>
            <a:pPr marL="384175" marR="5080" indent="-143510">
              <a:lnSpc>
                <a:spcPct val="80000"/>
              </a:lnSpc>
              <a:spcBef>
                <a:spcPts val="240"/>
              </a:spcBef>
            </a:pP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000" spc="-5" dirty="0">
                <a:latin typeface="Carlito"/>
                <a:cs typeface="Carlito"/>
              </a:rPr>
              <a:t>Although all </a:t>
            </a:r>
            <a:r>
              <a:rPr sz="1000" spc="-1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cannot be </a:t>
            </a:r>
            <a:r>
              <a:rPr sz="1000" spc="-10" dirty="0">
                <a:latin typeface="Carlito"/>
                <a:cs typeface="Carlito"/>
              </a:rPr>
              <a:t>removed, more </a:t>
            </a:r>
            <a:r>
              <a:rPr sz="1000" spc="-5" dirty="0">
                <a:latin typeface="Carlito"/>
                <a:cs typeface="Carlito"/>
              </a:rPr>
              <a:t>than a third of these  </a:t>
            </a:r>
            <a:r>
              <a:rPr sz="1000" spc="-10" dirty="0">
                <a:latin typeface="Carlito"/>
                <a:cs typeface="Carlito"/>
              </a:rPr>
              <a:t>costs, </a:t>
            </a:r>
            <a:r>
              <a:rPr sz="1000" spc="-5" dirty="0">
                <a:latin typeface="Carlito"/>
                <a:cs typeface="Carlito"/>
              </a:rPr>
              <a:t>or an </a:t>
            </a:r>
            <a:r>
              <a:rPr sz="1000" spc="-10" dirty="0">
                <a:latin typeface="Carlito"/>
                <a:cs typeface="Carlito"/>
              </a:rPr>
              <a:t>estimated </a:t>
            </a:r>
            <a:r>
              <a:rPr sz="1000" spc="-5" dirty="0">
                <a:latin typeface="Carlito"/>
                <a:cs typeface="Carlito"/>
              </a:rPr>
              <a:t>$22.2 billion, could </a:t>
            </a:r>
            <a:r>
              <a:rPr sz="1000" dirty="0">
                <a:latin typeface="Carlito"/>
                <a:cs typeface="Carlito"/>
              </a:rPr>
              <a:t>be </a:t>
            </a:r>
            <a:r>
              <a:rPr sz="1000" spc="-10" dirty="0">
                <a:latin typeface="Carlito"/>
                <a:cs typeface="Carlito"/>
              </a:rPr>
              <a:t>eliminated </a:t>
            </a:r>
            <a:r>
              <a:rPr sz="1000" spc="-5" dirty="0">
                <a:latin typeface="Carlito"/>
                <a:cs typeface="Carlito"/>
              </a:rPr>
              <a:t>by an  </a:t>
            </a:r>
            <a:r>
              <a:rPr sz="1000" spc="-10" dirty="0">
                <a:latin typeface="Carlito"/>
                <a:cs typeface="Carlito"/>
              </a:rPr>
              <a:t>improved testing infrastructure </a:t>
            </a:r>
            <a:r>
              <a:rPr sz="1000" spc="-5" dirty="0">
                <a:latin typeface="Carlito"/>
                <a:cs typeface="Carlito"/>
              </a:rPr>
              <a:t>that enables earlier and </a:t>
            </a:r>
            <a:r>
              <a:rPr sz="1000" spc="-10" dirty="0">
                <a:latin typeface="Carlito"/>
                <a:cs typeface="Carlito"/>
              </a:rPr>
              <a:t>more </a:t>
            </a:r>
            <a:r>
              <a:rPr sz="1000" spc="-15" dirty="0">
                <a:latin typeface="Carlito"/>
                <a:cs typeface="Carlito"/>
              </a:rPr>
              <a:t>effective  </a:t>
            </a:r>
            <a:r>
              <a:rPr sz="1000" spc="-5" dirty="0">
                <a:latin typeface="Carlito"/>
                <a:cs typeface="Carlito"/>
              </a:rPr>
              <a:t>identification and </a:t>
            </a:r>
            <a:r>
              <a:rPr sz="1000" spc="-10" dirty="0">
                <a:latin typeface="Carlito"/>
                <a:cs typeface="Carlito"/>
              </a:rPr>
              <a:t>removal </a:t>
            </a:r>
            <a:r>
              <a:rPr sz="1000" spc="-5" dirty="0">
                <a:latin typeface="Carlito"/>
                <a:cs typeface="Carlito"/>
              </a:rPr>
              <a:t>of </a:t>
            </a:r>
            <a:r>
              <a:rPr sz="1000" spc="-10" dirty="0">
                <a:latin typeface="Carlito"/>
                <a:cs typeface="Carlito"/>
              </a:rPr>
              <a:t>software defects. (US Dept </a:t>
            </a:r>
            <a:r>
              <a:rPr sz="1000" spc="-5" dirty="0">
                <a:latin typeface="Carlito"/>
                <a:cs typeface="Carlito"/>
              </a:rPr>
              <a:t>of </a:t>
            </a:r>
            <a:r>
              <a:rPr sz="1000" spc="-10" dirty="0">
                <a:latin typeface="Carlito"/>
                <a:cs typeface="Carlito"/>
              </a:rPr>
              <a:t>Commerce,  2002)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497" y="51257"/>
            <a:ext cx="19519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Some</a:t>
            </a:r>
            <a:r>
              <a:rPr spc="-60" dirty="0"/>
              <a:t> </a:t>
            </a:r>
            <a:r>
              <a:rPr spc="-10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954" y="58559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954" y="984961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309" y="433196"/>
            <a:ext cx="3931285" cy="715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1000" spc="-5" dirty="0">
                <a:latin typeface="Carlito"/>
                <a:cs typeface="Carlito"/>
              </a:rPr>
              <a:t>Quality (Our running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definition)</a:t>
            </a:r>
            <a:endParaRPr sz="1000">
              <a:latin typeface="Carlito"/>
              <a:cs typeface="Carlito"/>
            </a:endParaRPr>
          </a:p>
          <a:p>
            <a:pPr marL="495934" marR="5080">
              <a:lnSpc>
                <a:spcPts val="860"/>
              </a:lnSpc>
              <a:spcBef>
                <a:spcPts val="215"/>
              </a:spcBef>
            </a:pPr>
            <a:r>
              <a:rPr sz="900" spc="-5" dirty="0">
                <a:latin typeface="Carlito"/>
                <a:cs typeface="Carlito"/>
              </a:rPr>
              <a:t>The totality </a:t>
            </a:r>
            <a:r>
              <a:rPr sz="900" dirty="0">
                <a:latin typeface="Carlito"/>
                <a:cs typeface="Carlito"/>
              </a:rPr>
              <a:t>of </a:t>
            </a:r>
            <a:r>
              <a:rPr sz="900" spc="-10" dirty="0">
                <a:latin typeface="Carlito"/>
                <a:cs typeface="Carlito"/>
              </a:rPr>
              <a:t>features </a:t>
            </a:r>
            <a:r>
              <a:rPr sz="900" spc="-5" dirty="0">
                <a:latin typeface="Carlito"/>
                <a:cs typeface="Carlito"/>
              </a:rPr>
              <a:t>and </a:t>
            </a:r>
            <a:r>
              <a:rPr sz="900" spc="-10" dirty="0">
                <a:latin typeface="Carlito"/>
                <a:cs typeface="Carlito"/>
              </a:rPr>
              <a:t>characteristics </a:t>
            </a:r>
            <a:r>
              <a:rPr sz="900" dirty="0">
                <a:latin typeface="Carlito"/>
                <a:cs typeface="Carlito"/>
              </a:rPr>
              <a:t>of a </a:t>
            </a:r>
            <a:r>
              <a:rPr sz="900" spc="-5" dirty="0">
                <a:latin typeface="Carlito"/>
                <a:cs typeface="Carlito"/>
              </a:rPr>
              <a:t>product, process </a:t>
            </a:r>
            <a:r>
              <a:rPr sz="900" dirty="0">
                <a:latin typeface="Carlito"/>
                <a:cs typeface="Carlito"/>
              </a:rPr>
              <a:t>of </a:t>
            </a:r>
            <a:r>
              <a:rPr sz="900" spc="-5" dirty="0">
                <a:latin typeface="Carlito"/>
                <a:cs typeface="Carlito"/>
              </a:rPr>
              <a:t>service  </a:t>
            </a:r>
            <a:r>
              <a:rPr sz="900" spc="-10" dirty="0">
                <a:latin typeface="Carlito"/>
                <a:cs typeface="Carlito"/>
              </a:rPr>
              <a:t>that </a:t>
            </a:r>
            <a:r>
              <a:rPr sz="900" spc="-5" dirty="0">
                <a:latin typeface="Carlito"/>
                <a:cs typeface="Carlito"/>
              </a:rPr>
              <a:t>bear </a:t>
            </a:r>
            <a:r>
              <a:rPr sz="900" dirty="0">
                <a:latin typeface="Carlito"/>
                <a:cs typeface="Carlito"/>
              </a:rPr>
              <a:t>on </a:t>
            </a:r>
            <a:r>
              <a:rPr sz="900" spc="-5" dirty="0">
                <a:latin typeface="Carlito"/>
                <a:cs typeface="Carlito"/>
              </a:rPr>
              <a:t>its ability </a:t>
            </a:r>
            <a:r>
              <a:rPr sz="900" b="1" spc="-10" dirty="0">
                <a:solidFill>
                  <a:srgbClr val="FF0000"/>
                </a:solidFill>
                <a:latin typeface="Carlito"/>
                <a:cs typeface="Carlito"/>
              </a:rPr>
              <a:t>to satisfy stated </a:t>
            </a:r>
            <a:r>
              <a:rPr sz="900" b="1" spc="-5" dirty="0">
                <a:solidFill>
                  <a:srgbClr val="FF0000"/>
                </a:solidFill>
                <a:latin typeface="Carlito"/>
                <a:cs typeface="Carlito"/>
              </a:rPr>
              <a:t>or implied</a:t>
            </a:r>
            <a:r>
              <a:rPr sz="900" b="1" spc="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900" b="1" dirty="0">
                <a:solidFill>
                  <a:srgbClr val="FF0000"/>
                </a:solidFill>
                <a:latin typeface="Carlito"/>
                <a:cs typeface="Carlito"/>
              </a:rPr>
              <a:t>needs</a:t>
            </a:r>
            <a:r>
              <a:rPr sz="900" dirty="0">
                <a:latin typeface="Carlito"/>
                <a:cs typeface="Carlito"/>
              </a:rPr>
              <a:t>.</a:t>
            </a:r>
            <a:endParaRPr sz="9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1000" spc="-50" dirty="0">
                <a:latin typeface="Arial"/>
                <a:cs typeface="Arial"/>
              </a:rPr>
              <a:t>Error, Fault </a:t>
            </a:r>
            <a:r>
              <a:rPr sz="1000" spc="-10" dirty="0">
                <a:latin typeface="Arial"/>
                <a:cs typeface="Arial"/>
              </a:rPr>
              <a:t>or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140" dirty="0">
                <a:latin typeface="Arial"/>
                <a:cs typeface="Arial"/>
              </a:rPr>
              <a:t>Bug…</a:t>
            </a:r>
            <a:endParaRPr sz="100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arlito"/>
                <a:cs typeface="Carlito"/>
              </a:rPr>
              <a:t>Software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Error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954" y="1840229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954" y="2274569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954" y="2617469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95910" marR="5080" indent="-140970">
              <a:lnSpc>
                <a:spcPts val="720"/>
              </a:lnSpc>
              <a:spcBef>
                <a:spcPts val="280"/>
              </a:spcBef>
              <a:buClr>
                <a:srgbClr val="FF0000"/>
              </a:buClr>
              <a:buFont typeface="Wingdings"/>
              <a:buChar char=""/>
              <a:tabLst>
                <a:tab pos="296545" algn="l"/>
              </a:tabLst>
            </a:pPr>
            <a:r>
              <a:rPr dirty="0"/>
              <a:t>A </a:t>
            </a:r>
            <a:r>
              <a:rPr spc="-5" dirty="0"/>
              <a:t>discrepancy between </a:t>
            </a:r>
            <a:r>
              <a:rPr dirty="0"/>
              <a:t>a </a:t>
            </a:r>
            <a:r>
              <a:rPr spc="-5" dirty="0"/>
              <a:t>computed, observed, </a:t>
            </a:r>
            <a:r>
              <a:rPr dirty="0"/>
              <a:t>or </a:t>
            </a:r>
            <a:r>
              <a:rPr spc="-5" dirty="0"/>
              <a:t>measured value </a:t>
            </a:r>
            <a:r>
              <a:rPr dirty="0"/>
              <a:t>or </a:t>
            </a:r>
            <a:r>
              <a:rPr spc="-5" dirty="0"/>
              <a:t>condition </a:t>
            </a:r>
            <a:r>
              <a:rPr dirty="0"/>
              <a:t>and the  true, </a:t>
            </a:r>
            <a:r>
              <a:rPr spc="-5" dirty="0"/>
              <a:t>specified, </a:t>
            </a:r>
            <a:r>
              <a:rPr dirty="0"/>
              <a:t>or </a:t>
            </a:r>
            <a:r>
              <a:rPr spc="-5" dirty="0"/>
              <a:t>theoretically correct value </a:t>
            </a:r>
            <a:r>
              <a:rPr dirty="0"/>
              <a:t>or </a:t>
            </a:r>
            <a:r>
              <a:rPr spc="-5" dirty="0"/>
              <a:t>condition. This can </a:t>
            </a:r>
            <a:r>
              <a:rPr dirty="0"/>
              <a:t>be a </a:t>
            </a:r>
            <a:r>
              <a:rPr spc="-5" dirty="0"/>
              <a:t>misunderstanding  </a:t>
            </a:r>
            <a:r>
              <a:rPr dirty="0"/>
              <a:t>of the </a:t>
            </a:r>
            <a:r>
              <a:rPr spc="-5" dirty="0"/>
              <a:t>internal </a:t>
            </a:r>
            <a:r>
              <a:rPr spc="-10" dirty="0"/>
              <a:t>state </a:t>
            </a:r>
            <a:r>
              <a:rPr dirty="0"/>
              <a:t>of the </a:t>
            </a:r>
            <a:r>
              <a:rPr spc="-5" dirty="0"/>
              <a:t>software, </a:t>
            </a:r>
            <a:r>
              <a:rPr dirty="0"/>
              <a:t>an </a:t>
            </a:r>
            <a:r>
              <a:rPr spc="-10" dirty="0"/>
              <a:t>oversight </a:t>
            </a:r>
            <a:r>
              <a:rPr spc="-5" dirty="0"/>
              <a:t>in terms </a:t>
            </a:r>
            <a:r>
              <a:rPr dirty="0"/>
              <a:t>of memory </a:t>
            </a:r>
            <a:r>
              <a:rPr spc="-5" dirty="0"/>
              <a:t>management,  confusion about </a:t>
            </a:r>
            <a:r>
              <a:rPr dirty="0"/>
              <a:t>the </a:t>
            </a:r>
            <a:r>
              <a:rPr spc="-5" dirty="0"/>
              <a:t>proper </a:t>
            </a:r>
            <a:r>
              <a:rPr spc="-10" dirty="0"/>
              <a:t>way </a:t>
            </a:r>
            <a:r>
              <a:rPr spc="-5" dirty="0"/>
              <a:t>to calculate </a:t>
            </a:r>
            <a:r>
              <a:rPr dirty="0"/>
              <a:t>a </a:t>
            </a:r>
            <a:r>
              <a:rPr spc="-10" dirty="0"/>
              <a:t>value,</a:t>
            </a:r>
            <a:r>
              <a:rPr spc="-65" dirty="0"/>
              <a:t> </a:t>
            </a:r>
            <a:r>
              <a:rPr spc="-5" dirty="0"/>
              <a:t>etc.</a:t>
            </a:r>
          </a:p>
          <a:p>
            <a:pPr marL="296545" indent="-283845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295910" algn="l"/>
                <a:tab pos="296545" algn="l"/>
              </a:tabLst>
            </a:pPr>
            <a:r>
              <a:rPr sz="900" spc="-10" dirty="0"/>
              <a:t>Software</a:t>
            </a:r>
            <a:r>
              <a:rPr sz="900" spc="-25" dirty="0"/>
              <a:t> </a:t>
            </a:r>
            <a:r>
              <a:rPr sz="900" spc="-10" dirty="0"/>
              <a:t>Failure</a:t>
            </a:r>
            <a:endParaRPr sz="900"/>
          </a:p>
          <a:p>
            <a:pPr marL="295910" marR="274320" lvl="1" indent="-140970">
              <a:lnSpc>
                <a:spcPts val="670"/>
              </a:lnSpc>
              <a:spcBef>
                <a:spcPts val="170"/>
              </a:spcBef>
              <a:buClr>
                <a:srgbClr val="FF0000"/>
              </a:buClr>
              <a:buFont typeface="Wingdings"/>
              <a:buChar char=""/>
              <a:tabLst>
                <a:tab pos="296545" algn="l"/>
              </a:tabLst>
            </a:pPr>
            <a:r>
              <a:rPr sz="700" spc="-10" dirty="0">
                <a:latin typeface="Carlito"/>
                <a:cs typeface="Carlito"/>
              </a:rPr>
              <a:t>The inability </a:t>
            </a:r>
            <a:r>
              <a:rPr sz="700" spc="-5" dirty="0">
                <a:latin typeface="Carlito"/>
                <a:cs typeface="Carlito"/>
              </a:rPr>
              <a:t>of a </a:t>
            </a:r>
            <a:r>
              <a:rPr sz="700" spc="-15" dirty="0">
                <a:latin typeface="Carlito"/>
                <a:cs typeface="Carlito"/>
              </a:rPr>
              <a:t>system </a:t>
            </a:r>
            <a:r>
              <a:rPr sz="700" spc="-5" dirty="0">
                <a:latin typeface="Carlito"/>
                <a:cs typeface="Carlito"/>
              </a:rPr>
              <a:t>or </a:t>
            </a:r>
            <a:r>
              <a:rPr sz="700" spc="-10" dirty="0">
                <a:latin typeface="Carlito"/>
                <a:cs typeface="Carlito"/>
              </a:rPr>
              <a:t>component </a:t>
            </a:r>
            <a:r>
              <a:rPr sz="700" spc="-15" dirty="0">
                <a:latin typeface="Carlito"/>
                <a:cs typeface="Carlito"/>
              </a:rPr>
              <a:t>to </a:t>
            </a:r>
            <a:r>
              <a:rPr sz="700" spc="-10" dirty="0">
                <a:latin typeface="Carlito"/>
                <a:cs typeface="Carlito"/>
              </a:rPr>
              <a:t>perform </a:t>
            </a:r>
            <a:r>
              <a:rPr sz="700" spc="-5" dirty="0">
                <a:latin typeface="Carlito"/>
                <a:cs typeface="Carlito"/>
              </a:rPr>
              <a:t>its </a:t>
            </a:r>
            <a:r>
              <a:rPr sz="700" spc="-10" dirty="0">
                <a:latin typeface="Carlito"/>
                <a:cs typeface="Carlito"/>
              </a:rPr>
              <a:t>required functions within </a:t>
            </a:r>
            <a:r>
              <a:rPr sz="700" spc="-5" dirty="0">
                <a:latin typeface="Carlito"/>
                <a:cs typeface="Carlito"/>
              </a:rPr>
              <a:t>specified  </a:t>
            </a:r>
            <a:r>
              <a:rPr sz="700" spc="-10" dirty="0">
                <a:latin typeface="Carlito"/>
                <a:cs typeface="Carlito"/>
              </a:rPr>
              <a:t>performance requirements. </a:t>
            </a:r>
            <a:r>
              <a:rPr sz="700" spc="-5" dirty="0">
                <a:latin typeface="Carlito"/>
                <a:cs typeface="Carlito"/>
              </a:rPr>
              <a:t>See: </a:t>
            </a:r>
            <a:r>
              <a:rPr sz="700" spc="-10" dirty="0">
                <a:latin typeface="Carlito"/>
                <a:cs typeface="Carlito"/>
              </a:rPr>
              <a:t>bug, </a:t>
            </a:r>
            <a:r>
              <a:rPr sz="700" spc="-5" dirty="0">
                <a:latin typeface="Carlito"/>
                <a:cs typeface="Carlito"/>
              </a:rPr>
              <a:t>crash, </a:t>
            </a:r>
            <a:r>
              <a:rPr sz="700" spc="-10" dirty="0">
                <a:latin typeface="Carlito"/>
                <a:cs typeface="Carlito"/>
              </a:rPr>
              <a:t>exception, and</a:t>
            </a:r>
            <a:r>
              <a:rPr sz="700" spc="1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fault.</a:t>
            </a:r>
            <a:endParaRPr sz="700">
              <a:latin typeface="Carlito"/>
              <a:cs typeface="Carlito"/>
            </a:endParaRPr>
          </a:p>
          <a:p>
            <a:pPr marL="295910">
              <a:lnSpc>
                <a:spcPct val="100000"/>
              </a:lnSpc>
            </a:pPr>
            <a:r>
              <a:rPr sz="900" dirty="0"/>
              <a:t>Bug</a:t>
            </a:r>
            <a:endParaRPr sz="900"/>
          </a:p>
          <a:p>
            <a:pPr marL="295910" marR="448945" lvl="1" indent="-140970" algn="just">
              <a:lnSpc>
                <a:spcPct val="80000"/>
              </a:lnSpc>
              <a:spcBef>
                <a:spcPts val="185"/>
              </a:spcBef>
              <a:buClr>
                <a:srgbClr val="FF0000"/>
              </a:buClr>
              <a:buFont typeface="Wingdings"/>
              <a:buChar char=""/>
              <a:tabLst>
                <a:tab pos="296545" algn="l"/>
              </a:tabLst>
            </a:pPr>
            <a:r>
              <a:rPr sz="750" dirty="0">
                <a:latin typeface="Carlito"/>
                <a:cs typeface="Carlito"/>
              </a:rPr>
              <a:t>A </a:t>
            </a:r>
            <a:r>
              <a:rPr sz="750" spc="-5" dirty="0">
                <a:latin typeface="Carlito"/>
                <a:cs typeface="Carlito"/>
              </a:rPr>
              <a:t>fault in </a:t>
            </a:r>
            <a:r>
              <a:rPr sz="750" dirty="0">
                <a:latin typeface="Carlito"/>
                <a:cs typeface="Carlito"/>
              </a:rPr>
              <a:t>a </a:t>
            </a:r>
            <a:r>
              <a:rPr sz="750" spc="-5" dirty="0">
                <a:latin typeface="Carlito"/>
                <a:cs typeface="Carlito"/>
              </a:rPr>
              <a:t>program </a:t>
            </a:r>
            <a:r>
              <a:rPr sz="750" dirty="0">
                <a:latin typeface="Carlito"/>
                <a:cs typeface="Carlito"/>
              </a:rPr>
              <a:t>which </a:t>
            </a:r>
            <a:r>
              <a:rPr sz="750" spc="-5" dirty="0">
                <a:latin typeface="Carlito"/>
                <a:cs typeface="Carlito"/>
              </a:rPr>
              <a:t>causes </a:t>
            </a:r>
            <a:r>
              <a:rPr sz="750" dirty="0">
                <a:latin typeface="Carlito"/>
                <a:cs typeface="Carlito"/>
              </a:rPr>
              <a:t>the </a:t>
            </a:r>
            <a:r>
              <a:rPr sz="750" spc="-5" dirty="0">
                <a:latin typeface="Carlito"/>
                <a:cs typeface="Carlito"/>
              </a:rPr>
              <a:t>program to perform in </a:t>
            </a:r>
            <a:r>
              <a:rPr sz="750" dirty="0">
                <a:latin typeface="Carlito"/>
                <a:cs typeface="Carlito"/>
              </a:rPr>
              <a:t>an </a:t>
            </a:r>
            <a:r>
              <a:rPr sz="750" spc="-5" dirty="0">
                <a:latin typeface="Carlito"/>
                <a:cs typeface="Carlito"/>
              </a:rPr>
              <a:t>unintended </a:t>
            </a:r>
            <a:r>
              <a:rPr sz="750" dirty="0">
                <a:latin typeface="Carlito"/>
                <a:cs typeface="Carlito"/>
              </a:rPr>
              <a:t>or  </a:t>
            </a:r>
            <a:r>
              <a:rPr sz="750" spc="-5" dirty="0">
                <a:latin typeface="Carlito"/>
                <a:cs typeface="Carlito"/>
              </a:rPr>
              <a:t>unanticipated </a:t>
            </a:r>
            <a:r>
              <a:rPr sz="750" spc="-15" dirty="0">
                <a:latin typeface="Carlito"/>
                <a:cs typeface="Carlito"/>
              </a:rPr>
              <a:t>manner. </a:t>
            </a:r>
            <a:r>
              <a:rPr sz="750" spc="-5" dirty="0">
                <a:latin typeface="Carlito"/>
                <a:cs typeface="Carlito"/>
              </a:rPr>
              <a:t>See: </a:t>
            </a:r>
            <a:r>
              <a:rPr sz="750" spc="-10" dirty="0">
                <a:latin typeface="Carlito"/>
                <a:cs typeface="Carlito"/>
              </a:rPr>
              <a:t>anomaly, defect, </a:t>
            </a:r>
            <a:r>
              <a:rPr sz="750" spc="-15" dirty="0">
                <a:latin typeface="Carlito"/>
                <a:cs typeface="Carlito"/>
              </a:rPr>
              <a:t>error, </a:t>
            </a:r>
            <a:r>
              <a:rPr sz="750" spc="-5" dirty="0">
                <a:latin typeface="Carlito"/>
                <a:cs typeface="Carlito"/>
              </a:rPr>
              <a:t>exception, </a:t>
            </a:r>
            <a:r>
              <a:rPr sz="750" dirty="0">
                <a:latin typeface="Carlito"/>
                <a:cs typeface="Carlito"/>
              </a:rPr>
              <a:t>and </a:t>
            </a:r>
            <a:r>
              <a:rPr sz="750" spc="-5" dirty="0">
                <a:latin typeface="Carlito"/>
                <a:cs typeface="Carlito"/>
              </a:rPr>
              <a:t>fault. Bug is  terminology </a:t>
            </a:r>
            <a:r>
              <a:rPr sz="750" dirty="0">
                <a:latin typeface="Carlito"/>
                <a:cs typeface="Carlito"/>
              </a:rPr>
              <a:t>of</a:t>
            </a:r>
            <a:r>
              <a:rPr sz="750" spc="-30" dirty="0">
                <a:latin typeface="Carlito"/>
                <a:cs typeface="Carlito"/>
              </a:rPr>
              <a:t> </a:t>
            </a:r>
            <a:r>
              <a:rPr sz="750" spc="-15" dirty="0">
                <a:latin typeface="Carlito"/>
                <a:cs typeface="Carlito"/>
              </a:rPr>
              <a:t>Tester</a:t>
            </a:r>
            <a:endParaRPr sz="750">
              <a:latin typeface="Carlito"/>
              <a:cs typeface="Carlito"/>
            </a:endParaRPr>
          </a:p>
          <a:p>
            <a:pPr marL="295910">
              <a:lnSpc>
                <a:spcPts val="1075"/>
              </a:lnSpc>
            </a:pPr>
            <a:r>
              <a:rPr sz="900" spc="-10" dirty="0"/>
              <a:t>defect</a:t>
            </a:r>
            <a:endParaRPr sz="900"/>
          </a:p>
          <a:p>
            <a:pPr marL="295910" marR="332740" lvl="1" indent="-140970">
              <a:lnSpc>
                <a:spcPct val="80000"/>
              </a:lnSpc>
              <a:spcBef>
                <a:spcPts val="190"/>
              </a:spcBef>
              <a:buClr>
                <a:srgbClr val="FF0000"/>
              </a:buClr>
              <a:buFont typeface="Wingdings"/>
              <a:buChar char=""/>
              <a:tabLst>
                <a:tab pos="296545" algn="l"/>
              </a:tabLst>
            </a:pPr>
            <a:r>
              <a:rPr sz="750" spc="-5" dirty="0">
                <a:latin typeface="Carlito"/>
                <a:cs typeface="Carlito"/>
              </a:rPr>
              <a:t>Commonly </a:t>
            </a:r>
            <a:r>
              <a:rPr sz="750" spc="-15" dirty="0">
                <a:latin typeface="Carlito"/>
                <a:cs typeface="Carlito"/>
              </a:rPr>
              <a:t>refers </a:t>
            </a:r>
            <a:r>
              <a:rPr sz="750" spc="-5" dirty="0">
                <a:latin typeface="Carlito"/>
                <a:cs typeface="Carlito"/>
              </a:rPr>
              <a:t>to several troubles </a:t>
            </a:r>
            <a:r>
              <a:rPr sz="750" dirty="0">
                <a:latin typeface="Carlito"/>
                <a:cs typeface="Carlito"/>
              </a:rPr>
              <a:t>with the </a:t>
            </a:r>
            <a:r>
              <a:rPr sz="750" spc="-5" dirty="0">
                <a:latin typeface="Carlito"/>
                <a:cs typeface="Carlito"/>
              </a:rPr>
              <a:t>software products, </a:t>
            </a:r>
            <a:r>
              <a:rPr sz="750" dirty="0">
                <a:latin typeface="Carlito"/>
                <a:cs typeface="Carlito"/>
              </a:rPr>
              <a:t>with </a:t>
            </a:r>
            <a:r>
              <a:rPr sz="750" spc="-5" dirty="0">
                <a:latin typeface="Carlito"/>
                <a:cs typeface="Carlito"/>
              </a:rPr>
              <a:t>its external  </a:t>
            </a:r>
            <a:r>
              <a:rPr sz="750" spc="-10" dirty="0">
                <a:latin typeface="Carlito"/>
                <a:cs typeface="Carlito"/>
              </a:rPr>
              <a:t>behavior </a:t>
            </a:r>
            <a:r>
              <a:rPr sz="750" dirty="0">
                <a:latin typeface="Carlito"/>
                <a:cs typeface="Carlito"/>
              </a:rPr>
              <a:t>or with </a:t>
            </a:r>
            <a:r>
              <a:rPr sz="750" spc="-5" dirty="0">
                <a:latin typeface="Carlito"/>
                <a:cs typeface="Carlito"/>
              </a:rPr>
              <a:t>its internal</a:t>
            </a:r>
            <a:r>
              <a:rPr sz="750" spc="-10" dirty="0">
                <a:latin typeface="Carlito"/>
                <a:cs typeface="Carlito"/>
              </a:rPr>
              <a:t> features.</a:t>
            </a:r>
            <a:endParaRPr sz="750">
              <a:latin typeface="Carlito"/>
              <a:cs typeface="Carlito"/>
            </a:endParaRPr>
          </a:p>
          <a:p>
            <a:pPr marL="295910">
              <a:lnSpc>
                <a:spcPts val="1075"/>
              </a:lnSpc>
            </a:pPr>
            <a:r>
              <a:rPr sz="900" spc="-10" dirty="0"/>
              <a:t>Fault</a:t>
            </a:r>
            <a:endParaRPr sz="900"/>
          </a:p>
          <a:p>
            <a:pPr marL="295910" marR="123189" lvl="1" indent="-140970">
              <a:lnSpc>
                <a:spcPct val="80100"/>
              </a:lnSpc>
              <a:spcBef>
                <a:spcPts val="185"/>
              </a:spcBef>
              <a:buClr>
                <a:srgbClr val="FF0000"/>
              </a:buClr>
              <a:buFont typeface="Wingdings"/>
              <a:buChar char=""/>
              <a:tabLst>
                <a:tab pos="296545" algn="l"/>
              </a:tabLst>
            </a:pPr>
            <a:r>
              <a:rPr sz="750" spc="-5" dirty="0">
                <a:latin typeface="Carlito"/>
                <a:cs typeface="Carlito"/>
              </a:rPr>
              <a:t>An incorrect step, process, </a:t>
            </a:r>
            <a:r>
              <a:rPr sz="750" dirty="0">
                <a:latin typeface="Carlito"/>
                <a:cs typeface="Carlito"/>
              </a:rPr>
              <a:t>or </a:t>
            </a:r>
            <a:r>
              <a:rPr sz="750" spc="-10" dirty="0">
                <a:latin typeface="Carlito"/>
                <a:cs typeface="Carlito"/>
              </a:rPr>
              <a:t>data </a:t>
            </a:r>
            <a:r>
              <a:rPr sz="750" spc="-5" dirty="0">
                <a:latin typeface="Carlito"/>
                <a:cs typeface="Carlito"/>
              </a:rPr>
              <a:t>definition in </a:t>
            </a:r>
            <a:r>
              <a:rPr sz="750" dirty="0">
                <a:latin typeface="Carlito"/>
                <a:cs typeface="Carlito"/>
              </a:rPr>
              <a:t>a </a:t>
            </a:r>
            <a:r>
              <a:rPr sz="750" spc="-5" dirty="0">
                <a:latin typeface="Carlito"/>
                <a:cs typeface="Carlito"/>
              </a:rPr>
              <a:t>computer program </a:t>
            </a:r>
            <a:r>
              <a:rPr sz="750" dirty="0">
                <a:latin typeface="Carlito"/>
                <a:cs typeface="Carlito"/>
              </a:rPr>
              <a:t>which </a:t>
            </a:r>
            <a:r>
              <a:rPr sz="750" spc="-5" dirty="0">
                <a:latin typeface="Carlito"/>
                <a:cs typeface="Carlito"/>
              </a:rPr>
              <a:t>causes </a:t>
            </a:r>
            <a:r>
              <a:rPr sz="750" dirty="0">
                <a:latin typeface="Carlito"/>
                <a:cs typeface="Carlito"/>
              </a:rPr>
              <a:t>the  </a:t>
            </a:r>
            <a:r>
              <a:rPr sz="750" spc="-5" dirty="0">
                <a:latin typeface="Carlito"/>
                <a:cs typeface="Carlito"/>
              </a:rPr>
              <a:t>program to perform in </a:t>
            </a:r>
            <a:r>
              <a:rPr sz="750" dirty="0">
                <a:latin typeface="Carlito"/>
                <a:cs typeface="Carlito"/>
              </a:rPr>
              <a:t>an </a:t>
            </a:r>
            <a:r>
              <a:rPr sz="750" spc="-5" dirty="0">
                <a:latin typeface="Carlito"/>
                <a:cs typeface="Carlito"/>
              </a:rPr>
              <a:t>unintended </a:t>
            </a:r>
            <a:r>
              <a:rPr sz="750" dirty="0">
                <a:latin typeface="Carlito"/>
                <a:cs typeface="Carlito"/>
              </a:rPr>
              <a:t>or </a:t>
            </a:r>
            <a:r>
              <a:rPr sz="750" spc="-5" dirty="0">
                <a:latin typeface="Carlito"/>
                <a:cs typeface="Carlito"/>
              </a:rPr>
              <a:t>unanticipated </a:t>
            </a:r>
            <a:r>
              <a:rPr sz="750" spc="-15" dirty="0">
                <a:latin typeface="Carlito"/>
                <a:cs typeface="Carlito"/>
              </a:rPr>
              <a:t>manner. </a:t>
            </a:r>
            <a:r>
              <a:rPr sz="750" spc="-5" dirty="0">
                <a:latin typeface="Carlito"/>
                <a:cs typeface="Carlito"/>
              </a:rPr>
              <a:t>See: </a:t>
            </a:r>
            <a:r>
              <a:rPr sz="750" dirty="0">
                <a:latin typeface="Carlito"/>
                <a:cs typeface="Carlito"/>
              </a:rPr>
              <a:t>bug, </a:t>
            </a:r>
            <a:r>
              <a:rPr sz="750" spc="-10" dirty="0">
                <a:latin typeface="Carlito"/>
                <a:cs typeface="Carlito"/>
              </a:rPr>
              <a:t>defect, </a:t>
            </a:r>
            <a:r>
              <a:rPr sz="750" spc="-15" dirty="0">
                <a:latin typeface="Carlito"/>
                <a:cs typeface="Carlito"/>
              </a:rPr>
              <a:t>error,  </a:t>
            </a:r>
            <a:r>
              <a:rPr sz="750" spc="-10" dirty="0">
                <a:latin typeface="Carlito"/>
                <a:cs typeface="Carlito"/>
              </a:rPr>
              <a:t>exception.</a:t>
            </a:r>
            <a:endParaRPr sz="75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874" y="3052063"/>
            <a:ext cx="2313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spc="-5" dirty="0">
                <a:latin typeface="Carlito"/>
                <a:cs typeface="Carlito"/>
              </a:rPr>
              <a:t>Our </a:t>
            </a:r>
            <a:r>
              <a:rPr sz="1000" spc="-10" dirty="0">
                <a:latin typeface="Carlito"/>
                <a:cs typeface="Carlito"/>
              </a:rPr>
              <a:t>Interest </a:t>
            </a:r>
            <a:r>
              <a:rPr sz="1000" spc="-5" dirty="0">
                <a:latin typeface="Carlito"/>
                <a:cs typeface="Carlito"/>
              </a:rPr>
              <a:t>is finding </a:t>
            </a:r>
            <a:r>
              <a:rPr sz="1000" spc="-10" dirty="0">
                <a:latin typeface="Carlito"/>
                <a:cs typeface="Carlito"/>
              </a:rPr>
              <a:t>faults </a:t>
            </a:r>
            <a:r>
              <a:rPr sz="1000" spc="-5" dirty="0">
                <a:latin typeface="Carlito"/>
                <a:cs typeface="Carlito"/>
              </a:rPr>
              <a:t>while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testing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1137</Words>
  <Application>Microsoft Office PowerPoint</Application>
  <PresentationFormat>Custom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Carlito</vt:lpstr>
      <vt:lpstr>Wingdings</vt:lpstr>
      <vt:lpstr>Office Theme</vt:lpstr>
      <vt:lpstr>Software Testing and Quality  Assurance</vt:lpstr>
      <vt:lpstr>Agenda</vt:lpstr>
      <vt:lpstr>Description and Objectives</vt:lpstr>
      <vt:lpstr>Outline</vt:lpstr>
      <vt:lpstr>Outline</vt:lpstr>
      <vt:lpstr>Outline</vt:lpstr>
      <vt:lpstr>Outline</vt:lpstr>
      <vt:lpstr>Quality (What, Why and Cost)</vt:lpstr>
      <vt:lpstr>Some Definitions</vt:lpstr>
      <vt:lpstr>Default Document for Quality</vt:lpstr>
      <vt:lpstr>Typical Quality Assurance Attributes</vt:lpstr>
      <vt:lpstr>Quality Attribute Examples</vt:lpstr>
      <vt:lpstr>Quality Assurance vs. Quality Control</vt:lpstr>
      <vt:lpstr>Quality Control Methods</vt:lpstr>
      <vt:lpstr>QC in Software lifecycle</vt:lpstr>
      <vt:lpstr>Quality Assurance (on the other hand)</vt:lpstr>
      <vt:lpstr>QA in Software lifecycle</vt:lpstr>
      <vt:lpstr>Quality Standards</vt:lpstr>
      <vt:lpstr>Quality Planning</vt:lpstr>
      <vt:lpstr>Quality Engineering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</dc:title>
  <dc:creator>Administrator</dc:creator>
  <cp:lastModifiedBy>Waqas Ahmad</cp:lastModifiedBy>
  <cp:revision>2</cp:revision>
  <dcterms:created xsi:type="dcterms:W3CDTF">2020-04-27T22:13:52Z</dcterms:created>
  <dcterms:modified xsi:type="dcterms:W3CDTF">2020-04-27T22:16:26Z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